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61" r:id="rId4"/>
    <p:sldId id="256" r:id="rId5"/>
    <p:sldId id="258" r:id="rId6"/>
    <p:sldId id="263" r:id="rId7"/>
    <p:sldId id="264" r:id="rId8"/>
    <p:sldId id="265" r:id="rId9"/>
    <p:sldId id="267" r:id="rId10"/>
    <p:sldId id="268"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seni Barsegyan" initials="AB" lastIdx="1" clrIdx="0">
    <p:extLst>
      <p:ext uri="{19B8F6BF-5375-455C-9EA6-DF929625EA0E}">
        <p15:presenceInfo xmlns:p15="http://schemas.microsoft.com/office/powerpoint/2012/main" userId="Arseni Barsegy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78" autoAdjust="0"/>
  </p:normalViewPr>
  <p:slideViewPr>
    <p:cSldViewPr snapToGrid="0">
      <p:cViewPr varScale="1">
        <p:scale>
          <a:sx n="75" d="100"/>
          <a:sy n="75" d="100"/>
        </p:scale>
        <p:origin x="90"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9D8AB5-4906-4538-9016-2F9B458BCDF9}"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317987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D8AB5-4906-4538-9016-2F9B458BCDF9}"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358885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D8AB5-4906-4538-9016-2F9B458BCDF9}"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1066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D8AB5-4906-4538-9016-2F9B458BCDF9}"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179087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D8AB5-4906-4538-9016-2F9B458BCDF9}"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322200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9D8AB5-4906-4538-9016-2F9B458BCDF9}"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88204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9D8AB5-4906-4538-9016-2F9B458BCDF9}" type="datetimeFigureOut">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367836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9D8AB5-4906-4538-9016-2F9B458BCDF9}" type="datetimeFigureOut">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335678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D8AB5-4906-4538-9016-2F9B458BCDF9}" type="datetimeFigureOut">
              <a:rPr lang="en-US" smtClean="0"/>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242647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9D8AB5-4906-4538-9016-2F9B458BCDF9}"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909782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9D8AB5-4906-4538-9016-2F9B458BCDF9}"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A4AE6-B415-49D7-8119-2E13F8A52EFE}" type="slidenum">
              <a:rPr lang="en-US" smtClean="0"/>
              <a:t>‹#›</a:t>
            </a:fld>
            <a:endParaRPr lang="en-US"/>
          </a:p>
        </p:txBody>
      </p:sp>
    </p:spTree>
    <p:extLst>
      <p:ext uri="{BB962C8B-B14F-4D97-AF65-F5344CB8AC3E}">
        <p14:creationId xmlns:p14="http://schemas.microsoft.com/office/powerpoint/2010/main" val="65138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D8AB5-4906-4538-9016-2F9B458BCDF9}" type="datetimeFigureOut">
              <a:rPr lang="en-US" smtClean="0"/>
              <a:t>2/21/2019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A4AE6-B415-49D7-8119-2E13F8A52EFE}" type="slidenum">
              <a:rPr lang="en-US" smtClean="0"/>
              <a:t>‹#›</a:t>
            </a:fld>
            <a:endParaRPr lang="en-US"/>
          </a:p>
        </p:txBody>
      </p:sp>
    </p:spTree>
    <p:extLst>
      <p:ext uri="{BB962C8B-B14F-4D97-AF65-F5344CB8AC3E}">
        <p14:creationId xmlns:p14="http://schemas.microsoft.com/office/powerpoint/2010/main" val="2344925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activeui.net/docs/handbook/oaph" TargetMode="External"/><Relationship Id="rId2" Type="http://schemas.openxmlformats.org/officeDocument/2006/relationships/hyperlink" Target="https://reactiveui.net/docs/handbook/when-any"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async" TargetMode="External"/><Relationship Id="rId2" Type="http://schemas.openxmlformats.org/officeDocument/2006/relationships/hyperlink" Target="https://docs.microsoft.com/en-us/dotnet/standard/parallel-programming/task-based-asynchronous-programming"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200" y="179110"/>
            <a:ext cx="9182100" cy="554037"/>
          </a:xfrm>
        </p:spPr>
        <p:txBody>
          <a:bodyPr>
            <a:normAutofit/>
          </a:bodyPr>
          <a:lstStyle/>
          <a:p>
            <a:r>
              <a:rPr lang="en-US" sz="2000" dirty="0" smtClean="0"/>
              <a:t>Reactive programming</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081" y="871676"/>
            <a:ext cx="3073819" cy="2840733"/>
          </a:xfrm>
          <a:prstGeom prst="rect">
            <a:avLst/>
          </a:prstGeom>
        </p:spPr>
      </p:pic>
      <p:sp>
        <p:nvSpPr>
          <p:cNvPr id="5" name="Rectangle 4"/>
          <p:cNvSpPr/>
          <p:nvPr/>
        </p:nvSpPr>
        <p:spPr>
          <a:xfrm>
            <a:off x="990180" y="3853776"/>
            <a:ext cx="10731920" cy="1200329"/>
          </a:xfrm>
          <a:prstGeom prst="rect">
            <a:avLst/>
          </a:prstGeom>
        </p:spPr>
        <p:txBody>
          <a:bodyPr wrap="square">
            <a:spAutoFit/>
          </a:bodyPr>
          <a:lstStyle/>
          <a:p>
            <a:r>
              <a:rPr lang="en-US" dirty="0"/>
              <a:t>Reactive programming is programming with asynchronous data </a:t>
            </a:r>
            <a:r>
              <a:rPr lang="en-US" dirty="0" smtClean="0"/>
              <a:t>streams</a:t>
            </a:r>
          </a:p>
          <a:p>
            <a:r>
              <a:rPr lang="en-US" dirty="0" smtClean="0"/>
              <a:t>Rx </a:t>
            </a:r>
            <a:r>
              <a:rPr lang="en-US" dirty="0"/>
              <a:t>is a library for composing asynchronous and event based programs using observable collections. </a:t>
            </a:r>
            <a:endParaRPr lang="en-US" dirty="0" smtClean="0"/>
          </a:p>
          <a:p>
            <a:r>
              <a:rPr lang="en-US" dirty="0" smtClean="0"/>
              <a:t>Rx </a:t>
            </a:r>
            <a:r>
              <a:rPr lang="en-US" dirty="0"/>
              <a:t>uses </a:t>
            </a:r>
            <a:r>
              <a:rPr lang="en-US" b="1" dirty="0"/>
              <a:t>LINQ</a:t>
            </a:r>
            <a:r>
              <a:rPr lang="en-US" dirty="0"/>
              <a:t> query on the </a:t>
            </a:r>
            <a:r>
              <a:rPr lang="en-US" b="1" dirty="0"/>
              <a:t>observable collections.</a:t>
            </a:r>
            <a:endParaRPr lang="en-US" dirty="0"/>
          </a:p>
          <a:p>
            <a:r>
              <a:rPr lang="en-US" dirty="0"/>
              <a:t>"Rx = Observables + LINQ + Schedulers"</a:t>
            </a:r>
            <a:endParaRPr lang="en-US" dirty="0"/>
          </a:p>
        </p:txBody>
      </p:sp>
    </p:spTree>
    <p:extLst>
      <p:ext uri="{BB962C8B-B14F-4D97-AF65-F5344CB8AC3E}">
        <p14:creationId xmlns:p14="http://schemas.microsoft.com/office/powerpoint/2010/main" val="509557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718" y="209974"/>
            <a:ext cx="3065463" cy="465508"/>
          </a:xfrm>
        </p:spPr>
        <p:txBody>
          <a:bodyPr>
            <a:noAutofit/>
          </a:bodyPr>
          <a:lstStyle/>
          <a:p>
            <a:pPr algn="ctr"/>
            <a:r>
              <a:rPr lang="en-US" sz="2000" dirty="0" smtClean="0"/>
              <a:t>Read-write properties</a:t>
            </a:r>
            <a:r>
              <a:rPr lang="en-US" sz="2000" dirty="0"/>
              <a:t/>
            </a:r>
            <a:br>
              <a:rPr lang="en-US" sz="2000" dirty="0"/>
            </a:br>
            <a:endParaRPr lang="en-US" sz="2000" dirty="0"/>
          </a:p>
        </p:txBody>
      </p:sp>
      <p:sp>
        <p:nvSpPr>
          <p:cNvPr id="3" name="Content Placeholder 2"/>
          <p:cNvSpPr>
            <a:spLocks noGrp="1"/>
          </p:cNvSpPr>
          <p:nvPr>
            <p:ph idx="1"/>
          </p:nvPr>
        </p:nvSpPr>
        <p:spPr>
          <a:xfrm>
            <a:off x="558800" y="573543"/>
            <a:ext cx="11010900" cy="1204912"/>
          </a:xfrm>
        </p:spPr>
        <p:txBody>
          <a:bodyPr>
            <a:normAutofit/>
          </a:bodyPr>
          <a:lstStyle/>
          <a:p>
            <a:pPr marL="0" indent="0">
              <a:buNone/>
            </a:pPr>
            <a:r>
              <a:rPr lang="en-US" sz="1800" dirty="0"/>
              <a:t>Note, that unlike in other frameworks, properties are </a:t>
            </a:r>
            <a:r>
              <a:rPr lang="en-US" sz="1800" b="1" dirty="0"/>
              <a:t>always written this way</a:t>
            </a:r>
            <a:r>
              <a:rPr lang="en-US" sz="1800" dirty="0"/>
              <a:t>, using the exact same boilerplate code. If you are attempting to put </a:t>
            </a:r>
            <a:r>
              <a:rPr lang="en-US" sz="1800" i="1" dirty="0"/>
              <a:t>anything</a:t>
            </a:r>
            <a:r>
              <a:rPr lang="en-US" sz="1800" dirty="0"/>
              <a:t> in the setter, you are almost certainly Doing It Wrong, and instead should be using </a:t>
            </a:r>
            <a:r>
              <a:rPr lang="en-US" sz="1800" dirty="0" err="1">
                <a:hlinkClick r:id="rId2"/>
              </a:rPr>
              <a:t>WhenAnyValue</a:t>
            </a:r>
            <a:r>
              <a:rPr lang="en-US" sz="1800" dirty="0"/>
              <a:t> and </a:t>
            </a:r>
            <a:r>
              <a:rPr lang="en-US" sz="1800" dirty="0" err="1">
                <a:hlinkClick r:id="rId3"/>
              </a:rPr>
              <a:t>ToProperty</a:t>
            </a:r>
            <a:r>
              <a:rPr lang="en-US" sz="1800" dirty="0"/>
              <a:t> instead.</a:t>
            </a:r>
          </a:p>
        </p:txBody>
      </p:sp>
      <p:sp>
        <p:nvSpPr>
          <p:cNvPr id="5" name="Rectangle 4"/>
          <p:cNvSpPr/>
          <p:nvPr/>
        </p:nvSpPr>
        <p:spPr>
          <a:xfrm>
            <a:off x="558800" y="2997046"/>
            <a:ext cx="4714875" cy="1200329"/>
          </a:xfrm>
          <a:prstGeom prst="rect">
            <a:avLst/>
          </a:prstGeom>
        </p:spPr>
        <p:txBody>
          <a:bodyPr wrap="square">
            <a:spAutoFit/>
          </a:bodyPr>
          <a:lstStyle/>
          <a:p>
            <a:r>
              <a:rPr lang="en-US" dirty="0"/>
              <a:t>Properties that are only initialized in the constructor and don’t ever change, don’t need to be written via </a:t>
            </a:r>
            <a:r>
              <a:rPr lang="en-US" dirty="0" err="1"/>
              <a:t>RaiseAndSetIfChanged</a:t>
            </a:r>
            <a:r>
              <a:rPr lang="en-US" dirty="0"/>
              <a:t>, they can be declared as normal properties</a:t>
            </a:r>
            <a:endParaRPr lang="en-US" dirty="0"/>
          </a:p>
        </p:txBody>
      </p:sp>
      <p:pic>
        <p:nvPicPr>
          <p:cNvPr id="6" name="Picture 5"/>
          <p:cNvPicPr>
            <a:picLocks noChangeAspect="1"/>
          </p:cNvPicPr>
          <p:nvPr/>
        </p:nvPicPr>
        <p:blipFill>
          <a:blip r:embed="rId4"/>
          <a:stretch>
            <a:fillRect/>
          </a:stretch>
        </p:blipFill>
        <p:spPr>
          <a:xfrm>
            <a:off x="558800" y="1589729"/>
            <a:ext cx="4733925" cy="942975"/>
          </a:xfrm>
          <a:prstGeom prst="rect">
            <a:avLst/>
          </a:prstGeom>
        </p:spPr>
      </p:pic>
      <p:pic>
        <p:nvPicPr>
          <p:cNvPr id="7" name="Picture 6"/>
          <p:cNvPicPr>
            <a:picLocks noChangeAspect="1"/>
          </p:cNvPicPr>
          <p:nvPr/>
        </p:nvPicPr>
        <p:blipFill>
          <a:blip r:embed="rId5"/>
          <a:stretch>
            <a:fillRect/>
          </a:stretch>
        </p:blipFill>
        <p:spPr>
          <a:xfrm>
            <a:off x="558800" y="4357604"/>
            <a:ext cx="4714875" cy="1971675"/>
          </a:xfrm>
          <a:prstGeom prst="rect">
            <a:avLst/>
          </a:prstGeom>
        </p:spPr>
      </p:pic>
      <p:sp>
        <p:nvSpPr>
          <p:cNvPr id="8" name="Title 1"/>
          <p:cNvSpPr txBox="1">
            <a:spLocks/>
          </p:cNvSpPr>
          <p:nvPr/>
        </p:nvSpPr>
        <p:spPr>
          <a:xfrm>
            <a:off x="1275554" y="2692933"/>
            <a:ext cx="3065463" cy="4655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smtClean="0"/>
              <a:t>Read-only properties</a:t>
            </a:r>
            <a:br>
              <a:rPr lang="en-US" sz="2000" dirty="0" smtClean="0"/>
            </a:br>
            <a:endParaRPr lang="en-US" sz="2000" dirty="0"/>
          </a:p>
        </p:txBody>
      </p:sp>
      <p:sp>
        <p:nvSpPr>
          <p:cNvPr id="9" name="Title 1"/>
          <p:cNvSpPr txBox="1">
            <a:spLocks/>
          </p:cNvSpPr>
          <p:nvPr/>
        </p:nvSpPr>
        <p:spPr>
          <a:xfrm>
            <a:off x="7427117" y="2692933"/>
            <a:ext cx="3065463" cy="4655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smtClean="0"/>
              <a:t>Output properties</a:t>
            </a:r>
            <a:br>
              <a:rPr lang="en-US" sz="2000" dirty="0" smtClean="0"/>
            </a:br>
            <a:endParaRPr lang="en-US" sz="2000" dirty="0"/>
          </a:p>
        </p:txBody>
      </p:sp>
      <p:sp>
        <p:nvSpPr>
          <p:cNvPr id="10" name="Rectangle 9"/>
          <p:cNvSpPr/>
          <p:nvPr/>
        </p:nvSpPr>
        <p:spPr>
          <a:xfrm>
            <a:off x="6156325" y="2997046"/>
            <a:ext cx="5848350" cy="1200329"/>
          </a:xfrm>
          <a:prstGeom prst="rect">
            <a:avLst/>
          </a:prstGeom>
        </p:spPr>
        <p:txBody>
          <a:bodyPr wrap="square">
            <a:spAutoFit/>
          </a:bodyPr>
          <a:lstStyle/>
          <a:p>
            <a:r>
              <a:rPr lang="en-US" dirty="0"/>
              <a:t>Output properties are a way to take </a:t>
            </a:r>
            <a:r>
              <a:rPr lang="en-US" i="1" dirty="0"/>
              <a:t>Observables</a:t>
            </a:r>
            <a:r>
              <a:rPr lang="en-US" dirty="0"/>
              <a:t> and convert them into </a:t>
            </a:r>
            <a:r>
              <a:rPr lang="en-US" i="1" dirty="0" err="1"/>
              <a:t>ViewModel</a:t>
            </a:r>
            <a:r>
              <a:rPr lang="en-US" i="1" dirty="0"/>
              <a:t> Properties</a:t>
            </a:r>
            <a:r>
              <a:rPr lang="en-US" dirty="0"/>
              <a:t>. We'll often use them with the opposite method, which turns </a:t>
            </a:r>
            <a:r>
              <a:rPr lang="en-US" dirty="0" err="1"/>
              <a:t>ViewModel</a:t>
            </a:r>
            <a:r>
              <a:rPr lang="en-US" dirty="0"/>
              <a:t> Properties into Observables, </a:t>
            </a:r>
            <a:r>
              <a:rPr lang="en-US" u="sng" dirty="0" err="1"/>
              <a:t>WhenAnyValue</a:t>
            </a:r>
            <a:r>
              <a:rPr lang="en-US" u="sng" dirty="0"/>
              <a:t>.</a:t>
            </a:r>
            <a:endParaRPr lang="en-US" dirty="0"/>
          </a:p>
        </p:txBody>
      </p:sp>
      <p:pic>
        <p:nvPicPr>
          <p:cNvPr id="12" name="Picture 11"/>
          <p:cNvPicPr>
            <a:picLocks noChangeAspect="1"/>
          </p:cNvPicPr>
          <p:nvPr/>
        </p:nvPicPr>
        <p:blipFill>
          <a:blip r:embed="rId6"/>
          <a:stretch>
            <a:fillRect/>
          </a:stretch>
        </p:blipFill>
        <p:spPr>
          <a:xfrm>
            <a:off x="6156325" y="4357604"/>
            <a:ext cx="5848350" cy="1933575"/>
          </a:xfrm>
          <a:prstGeom prst="rect">
            <a:avLst/>
          </a:prstGeom>
        </p:spPr>
      </p:pic>
    </p:spTree>
    <p:extLst>
      <p:ext uri="{BB962C8B-B14F-4D97-AF65-F5344CB8AC3E}">
        <p14:creationId xmlns:p14="http://schemas.microsoft.com/office/powerpoint/2010/main" val="559200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838200" y="662782"/>
            <a:ext cx="11214100" cy="2164555"/>
          </a:xfrm>
        </p:spPr>
        <p:txBody>
          <a:bodyPr>
            <a:normAutofit/>
          </a:bodyPr>
          <a:lstStyle/>
          <a:p>
            <a:pPr marL="0" indent="0" algn="just">
              <a:buNone/>
            </a:pPr>
            <a:r>
              <a:rPr lang="en-US" sz="1800" dirty="0" smtClean="0"/>
              <a:t>Creating commands:</a:t>
            </a:r>
          </a:p>
          <a:p>
            <a:pPr lvl="0" algn="just"/>
            <a:r>
              <a:rPr lang="en-US" sz="1800" dirty="0" err="1"/>
              <a:t>CreateFromObservable</a:t>
            </a:r>
            <a:r>
              <a:rPr lang="en-US" sz="1800" dirty="0"/>
              <a:t>() - Execute the logic using an </a:t>
            </a:r>
            <a:r>
              <a:rPr lang="en-US" sz="1800" dirty="0" err="1"/>
              <a:t>IObservable</a:t>
            </a:r>
            <a:r>
              <a:rPr lang="en-US" sz="1800" dirty="0"/>
              <a:t>.</a:t>
            </a:r>
          </a:p>
          <a:p>
            <a:pPr lvl="0" algn="just"/>
            <a:r>
              <a:rPr lang="en-US" sz="1800" dirty="0" err="1"/>
              <a:t>CreateFromTask</a:t>
            </a:r>
            <a:r>
              <a:rPr lang="en-US" sz="1800" dirty="0"/>
              <a:t>() - Execute a C# </a:t>
            </a:r>
            <a:r>
              <a:rPr lang="en-US" sz="1800" u="sng" dirty="0">
                <a:hlinkClick r:id="rId2"/>
              </a:rPr>
              <a:t>Task Parallel Library (TPL)</a:t>
            </a:r>
            <a:r>
              <a:rPr lang="en-US" sz="1800" dirty="0"/>
              <a:t> Task. This allows use also of the C# </a:t>
            </a:r>
            <a:r>
              <a:rPr lang="en-US" sz="1800" u="sng" dirty="0" err="1">
                <a:hlinkClick r:id="rId3"/>
              </a:rPr>
              <a:t>async</a:t>
            </a:r>
            <a:r>
              <a:rPr lang="en-US" sz="1800" u="sng" dirty="0">
                <a:hlinkClick r:id="rId3"/>
              </a:rPr>
              <a:t>/await</a:t>
            </a:r>
            <a:r>
              <a:rPr lang="en-US" sz="1800" dirty="0"/>
              <a:t> operators. </a:t>
            </a:r>
            <a:endParaRPr lang="en-US" sz="1800" dirty="0" smtClean="0"/>
          </a:p>
          <a:p>
            <a:pPr lvl="0" algn="just"/>
            <a:r>
              <a:rPr lang="en-US" sz="1800" dirty="0" smtClean="0"/>
              <a:t>Create</a:t>
            </a:r>
            <a:r>
              <a:rPr lang="en-US" sz="1800" dirty="0"/>
              <a:t>() - Execute a synchronous </a:t>
            </a:r>
            <a:r>
              <a:rPr lang="en-US" sz="1800" dirty="0" err="1"/>
              <a:t>Func</a:t>
            </a:r>
            <a:r>
              <a:rPr lang="en-US" sz="1800" dirty="0"/>
              <a:t> or Action.</a:t>
            </a:r>
          </a:p>
          <a:p>
            <a:pPr lvl="0" algn="just"/>
            <a:r>
              <a:rPr lang="en-US" sz="1800" dirty="0" err="1"/>
              <a:t>CreateCombined</a:t>
            </a:r>
            <a:r>
              <a:rPr lang="en-US" sz="1800" dirty="0"/>
              <a:t>() - Execute one or more commands.</a:t>
            </a:r>
          </a:p>
        </p:txBody>
      </p:sp>
      <p:sp>
        <p:nvSpPr>
          <p:cNvPr id="13" name="Title 12"/>
          <p:cNvSpPr>
            <a:spLocks noGrp="1"/>
          </p:cNvSpPr>
          <p:nvPr>
            <p:ph type="title"/>
          </p:nvPr>
        </p:nvSpPr>
        <p:spPr>
          <a:xfrm>
            <a:off x="838200" y="139701"/>
            <a:ext cx="10515600" cy="736600"/>
          </a:xfrm>
        </p:spPr>
        <p:txBody>
          <a:bodyPr>
            <a:normAutofit/>
          </a:bodyPr>
          <a:lstStyle/>
          <a:p>
            <a:pPr algn="ctr"/>
            <a:r>
              <a:rPr lang="en-US" sz="3000" dirty="0" smtClean="0"/>
              <a:t>Commands</a:t>
            </a:r>
            <a:endParaRPr lang="en-US" sz="3000" dirty="0"/>
          </a:p>
        </p:txBody>
      </p:sp>
      <p:pic>
        <p:nvPicPr>
          <p:cNvPr id="2" name="Picture 1"/>
          <p:cNvPicPr>
            <a:picLocks noChangeAspect="1"/>
          </p:cNvPicPr>
          <p:nvPr/>
        </p:nvPicPr>
        <p:blipFill>
          <a:blip r:embed="rId4"/>
          <a:stretch>
            <a:fillRect/>
          </a:stretch>
        </p:blipFill>
        <p:spPr>
          <a:xfrm>
            <a:off x="533400" y="2827337"/>
            <a:ext cx="6029325" cy="3895725"/>
          </a:xfrm>
          <a:prstGeom prst="rect">
            <a:avLst/>
          </a:prstGeom>
        </p:spPr>
      </p:pic>
      <p:pic>
        <p:nvPicPr>
          <p:cNvPr id="4" name="Picture 3"/>
          <p:cNvPicPr>
            <a:picLocks noChangeAspect="1"/>
          </p:cNvPicPr>
          <p:nvPr/>
        </p:nvPicPr>
        <p:blipFill>
          <a:blip r:embed="rId5"/>
          <a:stretch>
            <a:fillRect/>
          </a:stretch>
        </p:blipFill>
        <p:spPr>
          <a:xfrm>
            <a:off x="6770688" y="2827337"/>
            <a:ext cx="5257800" cy="2066925"/>
          </a:xfrm>
          <a:prstGeom prst="rect">
            <a:avLst/>
          </a:prstGeom>
        </p:spPr>
      </p:pic>
    </p:spTree>
    <p:extLst>
      <p:ext uri="{BB962C8B-B14F-4D97-AF65-F5344CB8AC3E}">
        <p14:creationId xmlns:p14="http://schemas.microsoft.com/office/powerpoint/2010/main" val="1856774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063"/>
            <a:ext cx="10515600" cy="503238"/>
          </a:xfrm>
        </p:spPr>
        <p:txBody>
          <a:bodyPr>
            <a:normAutofit/>
          </a:bodyPr>
          <a:lstStyle/>
          <a:p>
            <a:pPr algn="ctr"/>
            <a:r>
              <a:rPr lang="en-US" sz="3000" dirty="0" smtClean="0"/>
              <a:t>Bindings</a:t>
            </a:r>
            <a:endParaRPr lang="en-US" sz="3000" dirty="0"/>
          </a:p>
        </p:txBody>
      </p:sp>
      <p:sp>
        <p:nvSpPr>
          <p:cNvPr id="3" name="Content Placeholder 2"/>
          <p:cNvSpPr>
            <a:spLocks noGrp="1"/>
          </p:cNvSpPr>
          <p:nvPr>
            <p:ph idx="1"/>
          </p:nvPr>
        </p:nvSpPr>
        <p:spPr>
          <a:xfrm>
            <a:off x="158750" y="1028701"/>
            <a:ext cx="11874500" cy="4787899"/>
          </a:xfrm>
        </p:spPr>
        <p:txBody>
          <a:bodyPr>
            <a:normAutofit/>
          </a:bodyPr>
          <a:lstStyle/>
          <a:p>
            <a:pPr marL="0" indent="0">
              <a:buNone/>
            </a:pPr>
            <a:r>
              <a:rPr lang="en-US" sz="2100" dirty="0" smtClean="0">
                <a:latin typeface="Calibri(Body)"/>
              </a:rPr>
              <a:t>- </a:t>
            </a:r>
            <a:r>
              <a:rPr lang="en-US" sz="1900" dirty="0" smtClean="0">
                <a:latin typeface="Calibri(Body)"/>
              </a:rPr>
              <a:t>Reactive command can be added to View by either using XAML binding supported platforms, or using the inbuilt </a:t>
            </a:r>
            <a:r>
              <a:rPr lang="en-US" sz="1900" dirty="0" err="1" smtClean="0">
                <a:latin typeface="Calibri(Body)"/>
              </a:rPr>
              <a:t>ReactiveUI</a:t>
            </a:r>
            <a:r>
              <a:rPr lang="en-US" sz="1900" dirty="0" smtClean="0">
                <a:latin typeface="Calibri(Body)"/>
              </a:rPr>
              <a:t> bindings method </a:t>
            </a:r>
            <a:r>
              <a:rPr lang="en-US" sz="1900" dirty="0" err="1" smtClean="0">
                <a:latin typeface="Calibri(Body)"/>
              </a:rPr>
              <a:t>BindCommand</a:t>
            </a:r>
            <a:r>
              <a:rPr lang="en-US" sz="1900" dirty="0" smtClean="0">
                <a:latin typeface="Calibri(Body)"/>
              </a:rPr>
              <a:t>.</a:t>
            </a:r>
          </a:p>
          <a:p>
            <a:pPr marL="0" indent="0">
              <a:buNone/>
            </a:pPr>
            <a:r>
              <a:rPr lang="en-US" sz="1900" dirty="0" smtClean="0">
                <a:latin typeface="Calibri(Body)"/>
              </a:rPr>
              <a:t>- Always dispose bindings via </a:t>
            </a:r>
            <a:r>
              <a:rPr lang="en-US" sz="1900" dirty="0" err="1" smtClean="0">
                <a:latin typeface="Calibri(Body)"/>
              </a:rPr>
              <a:t>WhenActivated</a:t>
            </a:r>
            <a:r>
              <a:rPr lang="en-US" sz="1900" dirty="0" smtClean="0">
                <a:latin typeface="Calibri(Body)"/>
              </a:rPr>
              <a:t> or else bindings leak memory.</a:t>
            </a:r>
          </a:p>
          <a:p>
            <a:pPr marL="0" indent="0">
              <a:buNone/>
            </a:pPr>
            <a:r>
              <a:rPr lang="en-US" sz="1900" dirty="0" smtClean="0">
                <a:latin typeface="Calibri(Body)"/>
              </a:rPr>
              <a:t>- Remember to place a call to </a:t>
            </a:r>
            <a:r>
              <a:rPr lang="en-US" sz="1900" dirty="0" err="1" smtClean="0">
                <a:latin typeface="Calibri(Body)"/>
              </a:rPr>
              <a:t>WhenActivated</a:t>
            </a:r>
            <a:r>
              <a:rPr lang="en-US" sz="1900" dirty="0" smtClean="0">
                <a:latin typeface="Calibri(Body)"/>
              </a:rPr>
              <a:t> to code-behind of the view, otherwise your view model’s </a:t>
            </a:r>
            <a:r>
              <a:rPr lang="en-US" sz="1900" dirty="0" err="1" smtClean="0">
                <a:latin typeface="Calibri(Body)"/>
              </a:rPr>
              <a:t>WhenActivated</a:t>
            </a:r>
            <a:r>
              <a:rPr lang="en-US" sz="1900" dirty="0" smtClean="0">
                <a:latin typeface="Calibri(Body)"/>
              </a:rPr>
              <a:t> block won’t get called.</a:t>
            </a:r>
          </a:p>
          <a:p>
            <a:pPr>
              <a:buFontTx/>
              <a:buChar char="-"/>
            </a:pPr>
            <a:r>
              <a:rPr lang="en-US" sz="1900" dirty="0" smtClean="0">
                <a:latin typeface="Calibri(Body)"/>
              </a:rPr>
              <a:t>Dispose </a:t>
            </a:r>
            <a:r>
              <a:rPr lang="en-US" sz="1900" dirty="0" smtClean="0">
                <a:latin typeface="Calibri(Body)"/>
              </a:rPr>
              <a:t>your </a:t>
            </a:r>
            <a:r>
              <a:rPr lang="en-US" sz="1900" dirty="0" smtClean="0">
                <a:latin typeface="Calibri(Body)"/>
              </a:rPr>
              <a:t>subscription</a:t>
            </a:r>
          </a:p>
          <a:p>
            <a:pPr>
              <a:buFontTx/>
              <a:buChar char="-"/>
            </a:pPr>
            <a:r>
              <a:rPr lang="en-US" sz="1900" dirty="0" smtClean="0">
                <a:latin typeface="Calibri(Body)"/>
              </a:rPr>
              <a:t>If </a:t>
            </a:r>
            <a:r>
              <a:rPr lang="en-US" sz="1900" dirty="0">
                <a:latin typeface="Calibri(Body)"/>
              </a:rPr>
              <a:t>you do </a:t>
            </a:r>
            <a:r>
              <a:rPr lang="en-US" sz="1900" i="1" dirty="0" err="1">
                <a:latin typeface="Calibri(Body)"/>
              </a:rPr>
              <a:t>WhenAny</a:t>
            </a:r>
            <a:r>
              <a:rPr lang="en-US" sz="1900" dirty="0">
                <a:latin typeface="Calibri(Body)"/>
              </a:rPr>
              <a:t> on anything other than this, you need to put it inside a </a:t>
            </a:r>
            <a:r>
              <a:rPr lang="en-US" sz="1900" i="1" dirty="0" err="1">
                <a:latin typeface="Calibri(Body)"/>
              </a:rPr>
              <a:t>WhenActivated</a:t>
            </a:r>
            <a:r>
              <a:rPr lang="en-US" sz="1900" dirty="0">
                <a:latin typeface="Calibri(Body)"/>
              </a:rPr>
              <a:t> block and add a call to </a:t>
            </a:r>
            <a:r>
              <a:rPr lang="en-US" sz="1900" i="1" dirty="0" err="1">
                <a:latin typeface="Calibri(Body)"/>
              </a:rPr>
              <a:t>DisposeWith</a:t>
            </a:r>
            <a:endParaRPr lang="en-US" sz="1900" i="1" dirty="0">
              <a:latin typeface="Calibri(Body)"/>
            </a:endParaRPr>
          </a:p>
          <a:p>
            <a:pPr marL="0" lvl="0" indent="0">
              <a:buNone/>
            </a:pPr>
            <a:r>
              <a:rPr lang="en-US" altLang="en-US" sz="1900" dirty="0" smtClean="0">
                <a:solidFill>
                  <a:srgbClr val="000000"/>
                </a:solidFill>
                <a:latin typeface="Calibri(Body)"/>
                <a:ea typeface="Calibri" panose="020F0502020204030204" pitchFamily="34" charset="0"/>
                <a:cs typeface="Times New Roman" panose="02020603050405020304" pitchFamily="18" charset="0"/>
              </a:rPr>
              <a:t>-  Not</a:t>
            </a:r>
            <a:r>
              <a:rPr lang="en-US" altLang="en-US" sz="1900" dirty="0">
                <a:solidFill>
                  <a:srgbClr val="000000"/>
                </a:solidFill>
                <a:latin typeface="Calibri(Body)"/>
                <a:ea typeface="Calibri" panose="020F0502020204030204" pitchFamily="34" charset="0"/>
                <a:cs typeface="Times New Roman" panose="02020603050405020304" pitchFamily="18" charset="0"/>
              </a:rPr>
              <a:t> all subscriptions need to be disposed. It's like events. If a component exposes an event and also subscribes to it itself, it doesn't need to unsubscribe. That's because the subscription is manifested as the component having a reference to itself. Same is true with Rx. If you're a VM and you e.g. </a:t>
            </a:r>
            <a:r>
              <a:rPr lang="en-US" altLang="en-US" sz="1900" i="1" dirty="0" err="1">
                <a:solidFill>
                  <a:srgbClr val="000000"/>
                </a:solidFill>
                <a:latin typeface="Calibri(Body)"/>
                <a:ea typeface="Calibri" panose="020F0502020204030204" pitchFamily="34" charset="0"/>
                <a:cs typeface="Times New Roman" panose="02020603050405020304" pitchFamily="18" charset="0"/>
              </a:rPr>
              <a:t>WhenAnyValue</a:t>
            </a:r>
            <a:r>
              <a:rPr lang="en-US" altLang="en-US" sz="1900" i="1" dirty="0">
                <a:solidFill>
                  <a:srgbClr val="000000"/>
                </a:solidFill>
                <a:latin typeface="Calibri(Body)"/>
                <a:ea typeface="Calibri" panose="020F0502020204030204" pitchFamily="34" charset="0"/>
                <a:cs typeface="Times New Roman" panose="02020603050405020304" pitchFamily="18" charset="0"/>
              </a:rPr>
              <a:t> </a:t>
            </a:r>
            <a:r>
              <a:rPr lang="en-US" altLang="en-US" sz="1900" dirty="0">
                <a:solidFill>
                  <a:srgbClr val="000000"/>
                </a:solidFill>
                <a:latin typeface="Calibri(Body)"/>
                <a:ea typeface="Calibri" panose="020F0502020204030204" pitchFamily="34" charset="0"/>
                <a:cs typeface="Times New Roman" panose="02020603050405020304" pitchFamily="18" charset="0"/>
              </a:rPr>
              <a:t>against your own property, there's no need to clean that up because that is manifested as the VM having a reference to itself.</a:t>
            </a:r>
            <a:endParaRPr lang="en-US" altLang="en-US" sz="1900" dirty="0">
              <a:latin typeface="Calibri(Body)"/>
            </a:endParaRPr>
          </a:p>
          <a:p>
            <a:pPr>
              <a:buFontTx/>
              <a:buChar char="-"/>
            </a:pPr>
            <a:endParaRPr lang="en-US" sz="1800" dirty="0"/>
          </a:p>
          <a:p>
            <a:pPr>
              <a:buFontTx/>
              <a:buChar char="-"/>
            </a:pPr>
            <a:endParaRPr lang="en-US" sz="1800" dirty="0" smtClean="0"/>
          </a:p>
        </p:txBody>
      </p:sp>
    </p:spTree>
    <p:extLst>
      <p:ext uri="{BB962C8B-B14F-4D97-AF65-F5344CB8AC3E}">
        <p14:creationId xmlns:p14="http://schemas.microsoft.com/office/powerpoint/2010/main" val="3895529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43" y="360363"/>
            <a:ext cx="10515600" cy="655638"/>
          </a:xfrm>
        </p:spPr>
        <p:txBody>
          <a:bodyPr>
            <a:normAutofit/>
          </a:bodyPr>
          <a:lstStyle/>
          <a:p>
            <a:pPr algn="ctr"/>
            <a:r>
              <a:rPr lang="en-US" sz="2000" dirty="0" smtClean="0"/>
              <a:t>Stream</a:t>
            </a:r>
            <a:endParaRPr lang="en-US" sz="2000" dirty="0"/>
          </a:p>
        </p:txBody>
      </p:sp>
      <p:sp>
        <p:nvSpPr>
          <p:cNvPr id="5" name="Content Placeholder 4"/>
          <p:cNvSpPr>
            <a:spLocks noGrp="1"/>
          </p:cNvSpPr>
          <p:nvPr>
            <p:ph sz="half" idx="1"/>
          </p:nvPr>
        </p:nvSpPr>
        <p:spPr>
          <a:xfrm>
            <a:off x="495248" y="1470025"/>
            <a:ext cx="10058452" cy="1235075"/>
          </a:xfrm>
        </p:spPr>
        <p:txBody>
          <a:bodyPr>
            <a:normAutofit/>
          </a:bodyPr>
          <a:lstStyle/>
          <a:p>
            <a:pPr marL="0" indent="0">
              <a:buNone/>
            </a:pPr>
            <a:r>
              <a:rPr lang="en-US" sz="1800" dirty="0" smtClean="0"/>
              <a:t>Stream </a:t>
            </a:r>
            <a:r>
              <a:rPr lang="en-US" sz="1800" dirty="0"/>
              <a:t>is a sequence of </a:t>
            </a:r>
            <a:r>
              <a:rPr lang="en-US" sz="1800" b="1" dirty="0"/>
              <a:t>ongoing events ordered in time</a:t>
            </a:r>
            <a:r>
              <a:rPr lang="en-US" sz="1800" dirty="0"/>
              <a:t>. </a:t>
            </a:r>
            <a:r>
              <a:rPr lang="en-US" sz="1800" dirty="0" smtClean="0"/>
              <a:t>It </a:t>
            </a:r>
            <a:r>
              <a:rPr lang="en-US" sz="1800" dirty="0"/>
              <a:t>can emit three different things</a:t>
            </a:r>
            <a:r>
              <a:rPr lang="en-US" sz="1800" dirty="0" smtClean="0"/>
              <a:t>:</a:t>
            </a:r>
          </a:p>
          <a:p>
            <a:pPr>
              <a:spcBef>
                <a:spcPts val="0"/>
              </a:spcBef>
              <a:buFontTx/>
              <a:buChar char="-"/>
            </a:pPr>
            <a:r>
              <a:rPr lang="en-US" sz="1800" dirty="0" smtClean="0"/>
              <a:t>value </a:t>
            </a:r>
            <a:r>
              <a:rPr lang="en-US" sz="1800" dirty="0"/>
              <a:t>(of some </a:t>
            </a:r>
            <a:r>
              <a:rPr lang="en-US" sz="1800" dirty="0" smtClean="0"/>
              <a:t>type)</a:t>
            </a:r>
          </a:p>
          <a:p>
            <a:pPr>
              <a:spcBef>
                <a:spcPts val="0"/>
              </a:spcBef>
              <a:buFontTx/>
              <a:buChar char="-"/>
            </a:pPr>
            <a:r>
              <a:rPr lang="en-US" sz="1800" dirty="0" smtClean="0"/>
              <a:t>an error</a:t>
            </a:r>
          </a:p>
          <a:p>
            <a:pPr>
              <a:spcBef>
                <a:spcPts val="0"/>
              </a:spcBef>
              <a:buFontTx/>
              <a:buChar char="-"/>
            </a:pPr>
            <a:r>
              <a:rPr lang="en-US" sz="1800" dirty="0" smtClean="0"/>
              <a:t>"completed</a:t>
            </a:r>
            <a:r>
              <a:rPr lang="en-US" sz="1800" dirty="0"/>
              <a:t>" </a:t>
            </a:r>
            <a:r>
              <a:rPr lang="en-US" sz="1800" dirty="0" smtClean="0"/>
              <a:t>signal</a:t>
            </a:r>
            <a:endParaRPr lang="en-US"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748" y="2473424"/>
            <a:ext cx="7454952" cy="3800278"/>
          </a:xfrm>
          <a:prstGeom prst="rect">
            <a:avLst/>
          </a:prstGeom>
        </p:spPr>
      </p:pic>
    </p:spTree>
    <p:extLst>
      <p:ext uri="{BB962C8B-B14F-4D97-AF65-F5344CB8AC3E}">
        <p14:creationId xmlns:p14="http://schemas.microsoft.com/office/powerpoint/2010/main" val="3960003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50837" y="359903"/>
            <a:ext cx="11587163" cy="20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b="1" dirty="0" err="1" smtClean="0"/>
              <a:t>IEnumerables</a:t>
            </a:r>
            <a:r>
              <a:rPr lang="en-US" sz="1800" dirty="0" smtClean="0"/>
              <a:t> are one of the most widely used </a:t>
            </a:r>
            <a:r>
              <a:rPr lang="en-US" sz="1800" b="1" dirty="0" smtClean="0"/>
              <a:t>Pull Based collection which is synchronous in nature.</a:t>
            </a:r>
            <a:r>
              <a:rPr lang="en-US" sz="1800" dirty="0" smtClean="0"/>
              <a:t> And let us suppose due to any reason, your </a:t>
            </a:r>
            <a:r>
              <a:rPr lang="en-US" sz="1800" dirty="0" err="1" smtClean="0"/>
              <a:t>datasource</a:t>
            </a:r>
            <a:r>
              <a:rPr lang="en-US" sz="1800" dirty="0" smtClean="0"/>
              <a:t> went down for some time, then what will happen? It will keep waiting until database comes </a:t>
            </a:r>
            <a:r>
              <a:rPr lang="en-US" sz="1800" dirty="0" smtClean="0"/>
              <a:t>online. However</a:t>
            </a:r>
            <a:r>
              <a:rPr lang="en-US" sz="1800" dirty="0" smtClean="0"/>
              <a:t>, you can convert the same </a:t>
            </a:r>
            <a:r>
              <a:rPr lang="en-US" sz="1800" b="1" dirty="0" smtClean="0"/>
              <a:t>Pull based interface to Push based </a:t>
            </a:r>
            <a:r>
              <a:rPr lang="en-US" sz="1800" b="1" dirty="0" smtClean="0"/>
              <a:t>interface. </a:t>
            </a:r>
          </a:p>
          <a:p>
            <a:pPr marL="0" indent="0">
              <a:buNone/>
            </a:pPr>
            <a:r>
              <a:rPr lang="en-US" sz="1800" dirty="0" smtClean="0"/>
              <a:t>Rx have the concept of forward streaming (push), disposing (closing) and completing (</a:t>
            </a:r>
            <a:r>
              <a:rPr lang="en-US" sz="1800" dirty="0" err="1" smtClean="0"/>
              <a:t>eof</a:t>
            </a:r>
            <a:r>
              <a:rPr lang="en-US" sz="1800" dirty="0" smtClean="0"/>
              <a:t>).</a:t>
            </a:r>
            <a:endParaRPr kumimoji="0" lang="en-US" altLang="en-US" sz="1800" b="0" i="0" u="none" strike="noStrike" cap="none" normalizeH="0" baseline="0" dirty="0" smtClean="0">
              <a:ln>
                <a:noFill/>
              </a:ln>
              <a:solidFill>
                <a:srgbClr val="1A1A1A"/>
              </a:solidFill>
              <a:effectLst/>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You </a:t>
            </a:r>
            <a:r>
              <a:rPr kumimoji="0" lang="en-US" altLang="en-US" sz="1800" b="0" i="0"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should be able to think of anything that implements </a:t>
            </a:r>
            <a:r>
              <a:rPr kumimoji="0" lang="en-US" altLang="en-US" sz="1800" b="0" i="1" u="none" strike="noStrike" cap="none" normalizeH="0" baseline="0" dirty="0" err="1" smtClean="0">
                <a:ln>
                  <a:noFill/>
                </a:ln>
                <a:solidFill>
                  <a:srgbClr val="1A1A1A"/>
                </a:solidFill>
                <a:effectLst/>
                <a:ea typeface="Calibri" panose="020F0502020204030204" pitchFamily="34" charset="0"/>
                <a:cs typeface="Segoe UI" panose="020B0502040204020203" pitchFamily="34" charset="0"/>
              </a:rPr>
              <a:t>IObservable</a:t>
            </a:r>
            <a:r>
              <a:rPr kumimoji="0" lang="en-US" altLang="en-US" sz="1800" b="0" i="1"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&lt;T&gt;</a:t>
            </a:r>
            <a:r>
              <a:rPr kumimoji="0" lang="en-US" altLang="en-US" sz="1800" b="0" i="0"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 as a streaming sequence of </a:t>
            </a:r>
            <a:r>
              <a:rPr kumimoji="0" lang="en-US" altLang="en-US" sz="1800" b="0" i="1"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T</a:t>
            </a:r>
            <a:r>
              <a:rPr kumimoji="0" lang="en-US" altLang="en-US" sz="1800" b="0" i="0"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 objects.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 So if a method returned an </a:t>
            </a:r>
            <a:r>
              <a:rPr kumimoji="0" lang="en-US" altLang="en-US" sz="1800" b="0" i="1" u="none" strike="noStrike" cap="none" normalizeH="0" baseline="0" dirty="0" err="1" smtClean="0">
                <a:ln>
                  <a:noFill/>
                </a:ln>
                <a:solidFill>
                  <a:srgbClr val="1A1A1A"/>
                </a:solidFill>
                <a:effectLst/>
                <a:ea typeface="Calibri" panose="020F0502020204030204" pitchFamily="34" charset="0"/>
                <a:cs typeface="Segoe UI" panose="020B0502040204020203" pitchFamily="34" charset="0"/>
              </a:rPr>
              <a:t>IObservable</a:t>
            </a:r>
            <a:r>
              <a:rPr kumimoji="0" lang="en-US" altLang="en-US" sz="1800" b="0" i="1"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&lt;Price&gt;</a:t>
            </a:r>
            <a:r>
              <a:rPr kumimoji="0" lang="en-US" altLang="en-US" sz="1800" b="0" i="0"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 I could think of it as a stream of Prices. </a:t>
            </a:r>
            <a:r>
              <a:rPr kumimoji="0" lang="en-US" altLang="en-US" sz="1800" b="0" i="1" u="none" strike="noStrike" cap="none" normalizeH="0" baseline="0" dirty="0" err="1" smtClean="0">
                <a:ln>
                  <a:noFill/>
                </a:ln>
                <a:solidFill>
                  <a:srgbClr val="1A1A1A"/>
                </a:solidFill>
                <a:effectLst/>
                <a:ea typeface="Calibri" panose="020F0502020204030204" pitchFamily="34" charset="0"/>
                <a:cs typeface="Segoe UI" panose="020B0502040204020203" pitchFamily="34" charset="0"/>
              </a:rPr>
              <a:t>IObservable</a:t>
            </a:r>
            <a:r>
              <a:rPr kumimoji="0" lang="en-US" altLang="en-US" sz="1800" b="0" i="1"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&lt;T&gt;</a:t>
            </a:r>
            <a:r>
              <a:rPr kumimoji="0" lang="en-US" altLang="en-US" sz="1800" b="0" i="0"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 is meant to be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"functional dual of </a:t>
            </a:r>
            <a:r>
              <a:rPr kumimoji="0" lang="en-US" altLang="en-US" sz="1800" b="0" i="1" u="none" strike="noStrike" cap="none" normalizeH="0" baseline="0" dirty="0" err="1" smtClean="0">
                <a:ln>
                  <a:noFill/>
                </a:ln>
                <a:solidFill>
                  <a:srgbClr val="1A1A1A"/>
                </a:solidFill>
                <a:effectLst/>
                <a:ea typeface="Calibri" panose="020F0502020204030204" pitchFamily="34" charset="0"/>
                <a:cs typeface="Segoe UI" panose="020B0502040204020203" pitchFamily="34" charset="0"/>
              </a:rPr>
              <a:t>IEnumerable</a:t>
            </a:r>
            <a:r>
              <a:rPr kumimoji="0" lang="en-US" altLang="en-US" sz="1800" b="0" i="1"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&lt;T</a:t>
            </a:r>
            <a:r>
              <a:rPr kumimoji="0" lang="en-US" altLang="en-US" sz="1800" b="0" i="1"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&gt;</a:t>
            </a:r>
            <a:r>
              <a:rPr kumimoji="0" lang="en-US" altLang="en-US" sz="1800" b="0" i="0" u="none" strike="noStrike" cap="none" normalizeH="0" baseline="0" dirty="0" smtClean="0">
                <a:ln>
                  <a:noFill/>
                </a:ln>
                <a:solidFill>
                  <a:srgbClr val="1A1A1A"/>
                </a:solidFill>
                <a:effectLst/>
                <a:ea typeface="Calibri" panose="020F0502020204030204" pitchFamily="34" charset="0"/>
                <a:cs typeface="Segoe UI" panose="020B0502040204020203" pitchFamily="34" charset="0"/>
              </a:rPr>
              <a:t>".</a:t>
            </a:r>
            <a:endParaRPr kumimoji="0" lang="en-US" altLang="en-US" sz="1800" b="0" i="0" u="none" strike="noStrike" cap="none" normalizeH="0" baseline="0" dirty="0" smtClean="0">
              <a:ln>
                <a:noFill/>
              </a:ln>
              <a:solidFill>
                <a:schemeClr val="tx1"/>
              </a:solidFill>
              <a:effectLst/>
            </a:endParaRPr>
          </a:p>
        </p:txBody>
      </p:sp>
      <p:sp>
        <p:nvSpPr>
          <p:cNvPr id="6" name="Rectangle 5"/>
          <p:cNvSpPr/>
          <p:nvPr/>
        </p:nvSpPr>
        <p:spPr>
          <a:xfrm>
            <a:off x="5388769" y="2921521"/>
            <a:ext cx="6096000" cy="3693319"/>
          </a:xfrm>
          <a:prstGeom prst="rect">
            <a:avLst/>
          </a:prstGeom>
        </p:spPr>
        <p:txBody>
          <a:bodyPr>
            <a:spAutoFit/>
          </a:bodyPr>
          <a:lstStyle/>
          <a:p>
            <a:pPr lvl="0" eaLnBrk="0" fontAlgn="base" hangingPunct="0">
              <a:spcBef>
                <a:spcPct val="0"/>
              </a:spcBef>
              <a:spcAft>
                <a:spcPct val="0"/>
              </a:spcAft>
            </a:pPr>
            <a:r>
              <a:rPr lang="en-US" altLang="en-US" dirty="0" smtClean="0"/>
              <a:t>Subscribe() – subscribe observer to receive notifications.</a:t>
            </a:r>
            <a:endParaRPr lang="en-US" altLang="en-US" dirty="0"/>
          </a:p>
          <a:p>
            <a:pPr lvl="0" eaLnBrk="0" fontAlgn="base" hangingPunct="0">
              <a:spcBef>
                <a:spcPct val="0"/>
              </a:spcBef>
              <a:spcAft>
                <a:spcPct val="0"/>
              </a:spcAft>
            </a:pPr>
            <a:r>
              <a:rPr lang="en-US" altLang="en-US" dirty="0" err="1">
                <a:solidFill>
                  <a:srgbClr val="000000"/>
                </a:solidFill>
                <a:ea typeface="Calibri" panose="020F0502020204030204" pitchFamily="34" charset="0"/>
                <a:cs typeface="Arial" panose="020B0604020202020204" pitchFamily="34" charset="0"/>
              </a:rPr>
              <a:t>OnNext</a:t>
            </a:r>
            <a:r>
              <a:rPr lang="en-US" altLang="en-US" dirty="0">
                <a:solidFill>
                  <a:srgbClr val="000000"/>
                </a:solidFill>
                <a:ea typeface="Calibri" panose="020F0502020204030204" pitchFamily="34" charset="0"/>
                <a:cs typeface="Arial" panose="020B0604020202020204" pitchFamily="34" charset="0"/>
              </a:rPr>
              <a:t>() – </a:t>
            </a:r>
            <a:r>
              <a:rPr lang="en-US" altLang="en-US" dirty="0">
                <a:ea typeface="Calibri" panose="020F0502020204030204" pitchFamily="34" charset="0"/>
                <a:cs typeface="Arial" panose="020B0604020202020204" pitchFamily="34" charset="0"/>
              </a:rPr>
              <a:t>An Observable calls this method whenever the Observable emits an item. This method takes as a parameter the item emitted by the Observable.</a:t>
            </a:r>
            <a:endParaRPr lang="en-US" altLang="en-US" dirty="0"/>
          </a:p>
          <a:p>
            <a:pPr lvl="0" eaLnBrk="0" fontAlgn="base" hangingPunct="0">
              <a:spcBef>
                <a:spcPct val="0"/>
              </a:spcBef>
              <a:spcAft>
                <a:spcPct val="0"/>
              </a:spcAft>
            </a:pPr>
            <a:r>
              <a:rPr lang="en-US" altLang="en-US" dirty="0" err="1">
                <a:ea typeface="Calibri" panose="020F0502020204030204" pitchFamily="34" charset="0"/>
                <a:cs typeface="Arial" panose="020B0604020202020204" pitchFamily="34" charset="0"/>
              </a:rPr>
              <a:t>OnError</a:t>
            </a:r>
            <a:r>
              <a:rPr lang="en-US" altLang="en-US" dirty="0">
                <a:ea typeface="Calibri" panose="020F0502020204030204" pitchFamily="34" charset="0"/>
                <a:cs typeface="Arial" panose="020B0604020202020204" pitchFamily="34" charset="0"/>
              </a:rPr>
              <a:t>() - An Observable calls this method to indicate that it has failed to generate the expected data or has encountered some other error.</a:t>
            </a:r>
          </a:p>
          <a:p>
            <a:pPr lvl="0" eaLnBrk="0" fontAlgn="base" hangingPunct="0">
              <a:spcBef>
                <a:spcPct val="0"/>
              </a:spcBef>
              <a:spcAft>
                <a:spcPct val="0"/>
              </a:spcAft>
            </a:pPr>
            <a:r>
              <a:rPr lang="en-US" altLang="en-US" dirty="0">
                <a:ea typeface="Calibri" panose="020F0502020204030204" pitchFamily="34" charset="0"/>
                <a:cs typeface="Arial" panose="020B0604020202020204" pitchFamily="34" charset="0"/>
              </a:rPr>
              <a:t> It will not make further calls to </a:t>
            </a:r>
            <a:r>
              <a:rPr lang="en-US" altLang="en-US" dirty="0" err="1" smtClean="0">
                <a:ea typeface="Calibri" panose="020F0502020204030204" pitchFamily="34" charset="0"/>
                <a:cs typeface="Arial" panose="020B0604020202020204" pitchFamily="34" charset="0"/>
              </a:rPr>
              <a:t>OnNext</a:t>
            </a:r>
            <a:r>
              <a:rPr lang="en-US" altLang="en-US" dirty="0" smtClean="0">
                <a:ea typeface="Calibri" panose="020F0502020204030204" pitchFamily="34" charset="0"/>
                <a:cs typeface="Arial" panose="020B0604020202020204" pitchFamily="34" charset="0"/>
              </a:rPr>
              <a:t>()</a:t>
            </a:r>
            <a:r>
              <a:rPr lang="en-US" altLang="en-US" dirty="0">
                <a:ea typeface="Calibri" panose="020F0502020204030204" pitchFamily="34" charset="0"/>
                <a:cs typeface="Arial" panose="020B0604020202020204" pitchFamily="34" charset="0"/>
              </a:rPr>
              <a:t> or </a:t>
            </a:r>
            <a:r>
              <a:rPr lang="en-US" altLang="en-US" dirty="0" err="1" smtClean="0">
                <a:ea typeface="Calibri" panose="020F0502020204030204" pitchFamily="34" charset="0"/>
                <a:cs typeface="Arial" panose="020B0604020202020204" pitchFamily="34" charset="0"/>
              </a:rPr>
              <a:t>OnCompleted</a:t>
            </a:r>
            <a:r>
              <a:rPr lang="en-US" altLang="en-US" dirty="0" smtClean="0">
                <a:ea typeface="Calibri" panose="020F0502020204030204" pitchFamily="34" charset="0"/>
                <a:cs typeface="Arial" panose="020B0604020202020204" pitchFamily="34" charset="0"/>
              </a:rPr>
              <a:t>(). </a:t>
            </a:r>
            <a:r>
              <a:rPr lang="en-US" altLang="en-US" dirty="0">
                <a:ea typeface="Calibri" panose="020F0502020204030204" pitchFamily="34" charset="0"/>
                <a:cs typeface="Arial" panose="020B0604020202020204" pitchFamily="34" charset="0"/>
              </a:rPr>
              <a:t>This method takes as its parameter an indication of what caused the error.</a:t>
            </a:r>
            <a:endParaRPr lang="en-US" altLang="en-US" dirty="0"/>
          </a:p>
          <a:p>
            <a:pPr lvl="0" eaLnBrk="0" fontAlgn="base" hangingPunct="0">
              <a:spcBef>
                <a:spcPct val="0"/>
              </a:spcBef>
              <a:spcAft>
                <a:spcPct val="0"/>
              </a:spcAft>
            </a:pPr>
            <a:r>
              <a:rPr lang="en-US" altLang="en-US" dirty="0" err="1">
                <a:ea typeface="Calibri" panose="020F0502020204030204" pitchFamily="34" charset="0"/>
                <a:cs typeface="Arial" panose="020B0604020202020204" pitchFamily="34" charset="0"/>
              </a:rPr>
              <a:t>OnCompleted</a:t>
            </a:r>
            <a:r>
              <a:rPr lang="en-US" altLang="en-US" dirty="0">
                <a:ea typeface="Calibri" panose="020F0502020204030204" pitchFamily="34" charset="0"/>
                <a:cs typeface="Arial" panose="020B0604020202020204" pitchFamily="34" charset="0"/>
              </a:rPr>
              <a:t>() - An Observable calls this method after it has called </a:t>
            </a:r>
            <a:r>
              <a:rPr lang="en-US" altLang="en-US" dirty="0" err="1" smtClean="0">
                <a:ea typeface="Calibri" panose="020F0502020204030204" pitchFamily="34" charset="0"/>
                <a:cs typeface="Arial" panose="020B0604020202020204" pitchFamily="34" charset="0"/>
              </a:rPr>
              <a:t>OnNext</a:t>
            </a:r>
            <a:r>
              <a:rPr lang="en-US" altLang="en-US" dirty="0" smtClean="0">
                <a:ea typeface="Calibri" panose="020F0502020204030204" pitchFamily="34" charset="0"/>
                <a:cs typeface="Arial" panose="020B0604020202020204" pitchFamily="34" charset="0"/>
              </a:rPr>
              <a:t>() </a:t>
            </a:r>
            <a:r>
              <a:rPr lang="en-US" altLang="en-US" dirty="0">
                <a:ea typeface="Calibri" panose="020F0502020204030204" pitchFamily="34" charset="0"/>
                <a:cs typeface="Arial" panose="020B0604020202020204" pitchFamily="34" charset="0"/>
              </a:rPr>
              <a:t>for the final time, if it has not encountered any errors.</a:t>
            </a:r>
            <a:endParaRPr lang="en-US" altLang="en-US" dirty="0"/>
          </a:p>
        </p:txBody>
      </p:sp>
      <p:pic>
        <p:nvPicPr>
          <p:cNvPr id="7" name="Picture 6"/>
          <p:cNvPicPr>
            <a:picLocks noChangeAspect="1"/>
          </p:cNvPicPr>
          <p:nvPr/>
        </p:nvPicPr>
        <p:blipFill>
          <a:blip r:embed="rId2"/>
          <a:stretch>
            <a:fillRect/>
          </a:stretch>
        </p:blipFill>
        <p:spPr>
          <a:xfrm>
            <a:off x="350837" y="4224065"/>
            <a:ext cx="4933950" cy="2390775"/>
          </a:xfrm>
          <a:prstGeom prst="rect">
            <a:avLst/>
          </a:prstGeom>
        </p:spPr>
      </p:pic>
      <p:pic>
        <p:nvPicPr>
          <p:cNvPr id="8" name="Picture 7"/>
          <p:cNvPicPr>
            <a:picLocks noChangeAspect="1"/>
          </p:cNvPicPr>
          <p:nvPr/>
        </p:nvPicPr>
        <p:blipFill>
          <a:blip r:embed="rId3"/>
          <a:stretch>
            <a:fillRect/>
          </a:stretch>
        </p:blipFill>
        <p:spPr>
          <a:xfrm>
            <a:off x="350837" y="2607212"/>
            <a:ext cx="4457700" cy="1457325"/>
          </a:xfrm>
          <a:prstGeom prst="rect">
            <a:avLst/>
          </a:prstGeom>
        </p:spPr>
      </p:pic>
    </p:spTree>
    <p:extLst>
      <p:ext uri="{BB962C8B-B14F-4D97-AF65-F5344CB8AC3E}">
        <p14:creationId xmlns:p14="http://schemas.microsoft.com/office/powerpoint/2010/main" val="3765615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572558"/>
            <a:ext cx="10727267" cy="5675841"/>
          </a:xfrm>
        </p:spPr>
        <p:txBody>
          <a:bodyPr>
            <a:normAutofit fontScale="92500" lnSpcReduction="10000"/>
          </a:bodyPr>
          <a:lstStyle/>
          <a:p>
            <a:r>
              <a:rPr lang="en-US" dirty="0" smtClean="0"/>
              <a:t>Observable: </a:t>
            </a:r>
            <a:r>
              <a:rPr lang="en-US" dirty="0"/>
              <a:t>Observable are nothing but the data streams. Observable packs the data that can be passed around from one thread to another thread. They basically emit the data periodically or only once in their life cycle </a:t>
            </a:r>
            <a:r>
              <a:rPr lang="en-US" dirty="0" smtClean="0"/>
              <a:t>based </a:t>
            </a:r>
            <a:r>
              <a:rPr lang="en-US" dirty="0"/>
              <a:t>on their configurations</a:t>
            </a:r>
            <a:r>
              <a:rPr lang="en-US" dirty="0" smtClean="0"/>
              <a:t>.</a:t>
            </a:r>
            <a:endParaRPr lang="en-US" dirty="0"/>
          </a:p>
          <a:p>
            <a:r>
              <a:rPr lang="en-US" dirty="0" smtClean="0"/>
              <a:t>Observers: </a:t>
            </a:r>
            <a:r>
              <a:rPr lang="en-US" dirty="0"/>
              <a:t>Observers consumes the data stream emitted by the observable. Observers subscribe to the observable using </a:t>
            </a:r>
            <a:r>
              <a:rPr lang="en-US" i="1" dirty="0" smtClean="0"/>
              <a:t>Subscribe()</a:t>
            </a:r>
            <a:r>
              <a:rPr lang="en-US" dirty="0"/>
              <a:t>method to receive the data emitted by the observable. Whenever the observable emits the data all the registered observer receives the data in </a:t>
            </a:r>
            <a:r>
              <a:rPr lang="en-US" i="1" dirty="0" err="1" smtClean="0"/>
              <a:t>OnNext</a:t>
            </a:r>
            <a:r>
              <a:rPr lang="en-US" i="1" dirty="0" smtClean="0"/>
              <a:t>()</a:t>
            </a:r>
            <a:r>
              <a:rPr lang="en-US" dirty="0"/>
              <a:t> callback. Here they can perform various operations like parsing the JSON response or updating the UI. If there is an error thrown from observable, the observer will receive it in </a:t>
            </a:r>
            <a:r>
              <a:rPr lang="en-US" i="1" dirty="0" err="1"/>
              <a:t>O</a:t>
            </a:r>
            <a:r>
              <a:rPr lang="en-US" i="1" dirty="0" err="1" smtClean="0"/>
              <a:t>nError</a:t>
            </a:r>
            <a:r>
              <a:rPr lang="en-US" i="1" dirty="0" smtClean="0"/>
              <a:t>()</a:t>
            </a:r>
            <a:r>
              <a:rPr lang="en-US" dirty="0" smtClean="0"/>
              <a:t>.</a:t>
            </a:r>
          </a:p>
          <a:p>
            <a:r>
              <a:rPr lang="en-US" b="1" dirty="0"/>
              <a:t>Schedulers: </a:t>
            </a:r>
            <a:r>
              <a:rPr lang="en-US" dirty="0"/>
              <a:t>Remember that Rx is for asynchronous programming and we need a thread management. There is where schedules come into the picture. Schedulers are the component in Rx that tells observable and observers, on which thread they should run. You can use </a:t>
            </a:r>
            <a:r>
              <a:rPr lang="en-US" i="1" dirty="0" err="1"/>
              <a:t>O</a:t>
            </a:r>
            <a:r>
              <a:rPr lang="en-US" i="1" dirty="0" err="1" smtClean="0"/>
              <a:t>bserveOn</a:t>
            </a:r>
            <a:r>
              <a:rPr lang="en-US" i="1" dirty="0"/>
              <a:t>()</a:t>
            </a:r>
            <a:r>
              <a:rPr lang="en-US" dirty="0"/>
              <a:t>method to tell observers, on which thread you should observe</a:t>
            </a:r>
            <a:r>
              <a:rPr lang="en-US" dirty="0" smtClean="0"/>
              <a:t>.</a:t>
            </a:r>
            <a:endParaRPr lang="en-US" dirty="0"/>
          </a:p>
        </p:txBody>
      </p:sp>
    </p:spTree>
    <p:extLst>
      <p:ext uri="{BB962C8B-B14F-4D97-AF65-F5344CB8AC3E}">
        <p14:creationId xmlns:p14="http://schemas.microsoft.com/office/powerpoint/2010/main" val="2127896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85207"/>
            <a:ext cx="10515600" cy="779993"/>
          </a:xfrm>
        </p:spPr>
        <p:txBody>
          <a:bodyPr>
            <a:normAutofit/>
          </a:bodyPr>
          <a:lstStyle/>
          <a:p>
            <a:pPr algn="ctr"/>
            <a:r>
              <a:rPr lang="en-US" sz="3000" dirty="0" smtClean="0"/>
              <a:t>Stream</a:t>
            </a:r>
            <a:endParaRPr lang="en-US" sz="3000" dirty="0"/>
          </a:p>
        </p:txBody>
      </p:sp>
      <p:sp>
        <p:nvSpPr>
          <p:cNvPr id="3" name="Content Placeholder 2"/>
          <p:cNvSpPr>
            <a:spLocks noGrp="1"/>
          </p:cNvSpPr>
          <p:nvPr>
            <p:ph sz="half" idx="1"/>
          </p:nvPr>
        </p:nvSpPr>
        <p:spPr>
          <a:xfrm>
            <a:off x="250825" y="952500"/>
            <a:ext cx="4816476" cy="4991100"/>
          </a:xfrm>
        </p:spPr>
        <p:txBody>
          <a:bodyPr>
            <a:normAutofit/>
          </a:bodyPr>
          <a:lstStyle/>
          <a:p>
            <a:pPr marL="0" indent="0">
              <a:buNone/>
            </a:pPr>
            <a:r>
              <a:rPr lang="en-US" sz="1900" b="1" dirty="0" smtClean="0"/>
              <a:t>Step-1 </a:t>
            </a:r>
            <a:r>
              <a:rPr lang="en-US" sz="1900" b="1" dirty="0"/>
              <a:t>Create observable that emits the </a:t>
            </a:r>
            <a:r>
              <a:rPr lang="en-US" sz="1900" b="1" dirty="0" smtClean="0"/>
              <a:t>data</a:t>
            </a:r>
          </a:p>
          <a:p>
            <a:pPr marL="0" indent="0">
              <a:buNone/>
            </a:pPr>
            <a:r>
              <a:rPr lang="en-US" sz="1900" b="1" dirty="0" smtClean="0"/>
              <a:t>Step </a:t>
            </a:r>
            <a:r>
              <a:rPr lang="en-US" sz="1900" b="1" dirty="0"/>
              <a:t>-2 Create observer that consumes </a:t>
            </a:r>
            <a:r>
              <a:rPr lang="en-US" sz="1900" b="1" dirty="0" smtClean="0"/>
              <a:t>data</a:t>
            </a:r>
          </a:p>
          <a:p>
            <a:pPr marL="0" indent="0">
              <a:buNone/>
            </a:pPr>
            <a:r>
              <a:rPr lang="en-US" sz="1900" b="1" dirty="0" smtClean="0"/>
              <a:t>Step-3 </a:t>
            </a:r>
            <a:r>
              <a:rPr lang="en-US" sz="1900" b="1" dirty="0"/>
              <a:t>Manage </a:t>
            </a:r>
            <a:r>
              <a:rPr lang="en-US" sz="1900" b="1" dirty="0" smtClean="0"/>
              <a:t>concurrency</a:t>
            </a:r>
          </a:p>
          <a:p>
            <a:r>
              <a:rPr lang="en-US" sz="1900" dirty="0" smtClean="0"/>
              <a:t>You </a:t>
            </a:r>
            <a:r>
              <a:rPr lang="en-US" sz="1900" dirty="0" smtClean="0"/>
              <a:t>are able to create data streams of anything</a:t>
            </a:r>
          </a:p>
          <a:p>
            <a:r>
              <a:rPr lang="en-US" sz="1900" dirty="0" smtClean="0"/>
              <a:t>A stream can be used as an input to another one.</a:t>
            </a:r>
          </a:p>
          <a:p>
            <a:r>
              <a:rPr lang="en-US" sz="1900" dirty="0" smtClean="0"/>
              <a:t>You can merge/map/filter streams</a:t>
            </a:r>
          </a:p>
          <a:p>
            <a:pPr marL="0" indent="0">
              <a:buNone/>
            </a:pPr>
            <a:endParaRPr lang="en-US" dirty="0"/>
          </a:p>
        </p:txBody>
      </p:sp>
      <p:pic>
        <p:nvPicPr>
          <p:cNvPr id="8" name="Picture 7"/>
          <p:cNvPicPr>
            <a:picLocks noChangeAspect="1"/>
          </p:cNvPicPr>
          <p:nvPr/>
        </p:nvPicPr>
        <p:blipFill>
          <a:blip r:embed="rId2"/>
          <a:stretch>
            <a:fillRect/>
          </a:stretch>
        </p:blipFill>
        <p:spPr>
          <a:xfrm>
            <a:off x="5067301" y="1015999"/>
            <a:ext cx="6970746" cy="1676400"/>
          </a:xfrm>
          <a:prstGeom prst="rect">
            <a:avLst/>
          </a:prstGeom>
        </p:spPr>
      </p:pic>
      <p:pic>
        <p:nvPicPr>
          <p:cNvPr id="9" name="Picture 8"/>
          <p:cNvPicPr>
            <a:picLocks noChangeAspect="1"/>
          </p:cNvPicPr>
          <p:nvPr/>
        </p:nvPicPr>
        <p:blipFill>
          <a:blip r:embed="rId3"/>
          <a:stretch>
            <a:fillRect/>
          </a:stretch>
        </p:blipFill>
        <p:spPr>
          <a:xfrm>
            <a:off x="5067301" y="2847950"/>
            <a:ext cx="5931429" cy="3862943"/>
          </a:xfrm>
          <a:prstGeom prst="rect">
            <a:avLst/>
          </a:prstGeom>
        </p:spPr>
      </p:pic>
    </p:spTree>
    <p:extLst>
      <p:ext uri="{BB962C8B-B14F-4D97-AF65-F5344CB8AC3E}">
        <p14:creationId xmlns:p14="http://schemas.microsoft.com/office/powerpoint/2010/main" val="1209209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89214" y="198210"/>
            <a:ext cx="10515600" cy="563789"/>
          </a:xfrm>
        </p:spPr>
        <p:txBody>
          <a:bodyPr>
            <a:normAutofit/>
          </a:bodyPr>
          <a:lstStyle/>
          <a:p>
            <a:pPr algn="ctr"/>
            <a:r>
              <a:rPr lang="en-US" sz="3000" dirty="0" smtClean="0"/>
              <a:t>Managing subscription</a:t>
            </a:r>
            <a:endParaRPr lang="en-US" sz="3000" dirty="0"/>
          </a:p>
        </p:txBody>
      </p:sp>
      <p:sp>
        <p:nvSpPr>
          <p:cNvPr id="3" name="Content Placeholder 2"/>
          <p:cNvSpPr>
            <a:spLocks noGrp="1"/>
          </p:cNvSpPr>
          <p:nvPr>
            <p:ph idx="4294967295"/>
          </p:nvPr>
        </p:nvSpPr>
        <p:spPr>
          <a:xfrm>
            <a:off x="145143" y="812799"/>
            <a:ext cx="11509828" cy="435430"/>
          </a:xfrm>
        </p:spPr>
        <p:txBody>
          <a:bodyPr>
            <a:normAutofit/>
          </a:bodyPr>
          <a:lstStyle/>
          <a:p>
            <a:pPr marL="0" indent="0">
              <a:buNone/>
            </a:pPr>
            <a:r>
              <a:rPr lang="en-US" sz="2000" dirty="0" smtClean="0"/>
              <a:t>Rx </a:t>
            </a:r>
            <a:r>
              <a:rPr lang="en-US" sz="2000" dirty="0" err="1" smtClean="0"/>
              <a:t>Api</a:t>
            </a:r>
            <a:r>
              <a:rPr lang="en-US" sz="2000" dirty="0"/>
              <a:t> </a:t>
            </a:r>
            <a:r>
              <a:rPr lang="en-US" sz="2000" dirty="0" smtClean="0"/>
              <a:t>provide </a:t>
            </a:r>
            <a:r>
              <a:rPr lang="en-US" sz="2000" dirty="0" err="1" smtClean="0"/>
              <a:t>CompositeDisposable</a:t>
            </a:r>
            <a:r>
              <a:rPr lang="en-US" sz="2000" dirty="0" smtClean="0"/>
              <a:t> class which can store subscriptions. Subscribe() returns </a:t>
            </a:r>
            <a:r>
              <a:rPr lang="en-US" sz="2000" dirty="0" err="1" smtClean="0"/>
              <a:t>IDisposable</a:t>
            </a:r>
            <a:r>
              <a:rPr lang="en-US" sz="2000" dirty="0" smtClean="0"/>
              <a:t>. </a:t>
            </a:r>
          </a:p>
        </p:txBody>
      </p:sp>
      <p:pic>
        <p:nvPicPr>
          <p:cNvPr id="4" name="Picture 3"/>
          <p:cNvPicPr>
            <a:picLocks noChangeAspect="1"/>
          </p:cNvPicPr>
          <p:nvPr/>
        </p:nvPicPr>
        <p:blipFill>
          <a:blip r:embed="rId2"/>
          <a:stretch>
            <a:fillRect/>
          </a:stretch>
        </p:blipFill>
        <p:spPr>
          <a:xfrm>
            <a:off x="145143" y="1349829"/>
            <a:ext cx="7543800" cy="5410200"/>
          </a:xfrm>
          <a:prstGeom prst="rect">
            <a:avLst/>
          </a:prstGeom>
        </p:spPr>
      </p:pic>
      <p:sp>
        <p:nvSpPr>
          <p:cNvPr id="6" name="Content Placeholder 2"/>
          <p:cNvSpPr txBox="1">
            <a:spLocks/>
          </p:cNvSpPr>
          <p:nvPr/>
        </p:nvSpPr>
        <p:spPr>
          <a:xfrm>
            <a:off x="7823199" y="1349829"/>
            <a:ext cx="4165601" cy="5161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Managing subscriptions</a:t>
            </a:r>
          </a:p>
          <a:p>
            <a:pPr marL="0" indent="0">
              <a:buFont typeface="Arial" panose="020B0604020202020204" pitchFamily="34" charset="0"/>
              <a:buNone/>
            </a:pPr>
            <a:r>
              <a:rPr lang="en-US" sz="2000" dirty="0" smtClean="0"/>
              <a:t>Rx </a:t>
            </a:r>
            <a:r>
              <a:rPr lang="en-US" sz="2000" dirty="0" err="1" smtClean="0"/>
              <a:t>Api</a:t>
            </a:r>
            <a:r>
              <a:rPr lang="en-US" sz="2000" dirty="0" smtClean="0"/>
              <a:t> provide </a:t>
            </a:r>
            <a:r>
              <a:rPr lang="en-US" sz="2000" dirty="0" err="1" smtClean="0"/>
              <a:t>CompositeDisposable</a:t>
            </a:r>
            <a:r>
              <a:rPr lang="en-US" sz="2000" dirty="0" smtClean="0"/>
              <a:t> class which can store subscriptions.</a:t>
            </a:r>
            <a:endParaRPr lang="en-US" sz="2000" dirty="0"/>
          </a:p>
        </p:txBody>
      </p:sp>
    </p:spTree>
    <p:extLst>
      <p:ext uri="{BB962C8B-B14F-4D97-AF65-F5344CB8AC3E}">
        <p14:creationId xmlns:p14="http://schemas.microsoft.com/office/powerpoint/2010/main" val="3764270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640" y="856828"/>
            <a:ext cx="4535873" cy="1325563"/>
          </a:xfrm>
        </p:spPr>
        <p:txBody>
          <a:bodyPr>
            <a:normAutofit/>
          </a:bodyPr>
          <a:lstStyle/>
          <a:p>
            <a:r>
              <a:rPr lang="en-US" sz="4000" dirty="0" err="1" smtClean="0"/>
              <a:t>ReactiveUI</a:t>
            </a:r>
            <a:r>
              <a:rPr lang="en-US" sz="4000" dirty="0" smtClean="0"/>
              <a:t> in </a:t>
            </a:r>
            <a:r>
              <a:rPr lang="en-US" sz="4000" dirty="0" err="1" smtClean="0"/>
              <a:t>Xamarin</a:t>
            </a:r>
            <a:r>
              <a:rPr lang="en-US" sz="4000" dirty="0" smtClean="0"/>
              <a:t> Forms</a:t>
            </a:r>
            <a:endParaRPr lang="en-US" sz="4000" dirty="0"/>
          </a:p>
        </p:txBody>
      </p:sp>
      <p:sp>
        <p:nvSpPr>
          <p:cNvPr id="5" name="Content Placeholder 4"/>
          <p:cNvSpPr>
            <a:spLocks noGrp="1"/>
          </p:cNvSpPr>
          <p:nvPr>
            <p:ph idx="1"/>
          </p:nvPr>
        </p:nvSpPr>
        <p:spPr>
          <a:xfrm>
            <a:off x="794657" y="2509286"/>
            <a:ext cx="10515600" cy="3044599"/>
          </a:xfrm>
        </p:spPr>
        <p:txBody>
          <a:bodyPr>
            <a:normAutofit/>
          </a:bodyPr>
          <a:lstStyle/>
          <a:p>
            <a:pPr marL="0" indent="0">
              <a:buNone/>
            </a:pPr>
            <a:r>
              <a:rPr lang="en-US" dirty="0" smtClean="0"/>
              <a:t>- MVVM framework</a:t>
            </a:r>
          </a:p>
          <a:p>
            <a:pPr>
              <a:spcBef>
                <a:spcPts val="0"/>
              </a:spcBef>
              <a:buFontTx/>
              <a:buChar char="-"/>
            </a:pPr>
            <a:r>
              <a:rPr lang="en-US" dirty="0" err="1" smtClean="0"/>
              <a:t>ReactiveUI</a:t>
            </a:r>
            <a:r>
              <a:rPr lang="en-US" dirty="0" smtClean="0"/>
              <a:t> </a:t>
            </a:r>
            <a:r>
              <a:rPr lang="en-US" dirty="0"/>
              <a:t>allows you to combine the MVVM pattern with Reactive Programming using such features, as </a:t>
            </a:r>
            <a:r>
              <a:rPr lang="en-US" dirty="0" err="1" smtClean="0"/>
              <a:t>WhenAny</a:t>
            </a:r>
            <a:r>
              <a:rPr lang="en-US" dirty="0" smtClean="0"/>
              <a:t>, </a:t>
            </a:r>
            <a:r>
              <a:rPr lang="en-US" dirty="0" err="1" smtClean="0"/>
              <a:t>ReactiveCommand</a:t>
            </a:r>
            <a:r>
              <a:rPr lang="en-US" dirty="0" smtClean="0"/>
              <a:t>,</a:t>
            </a:r>
            <a:r>
              <a:rPr lang="en-US" dirty="0"/>
              <a:t> </a:t>
            </a:r>
            <a:r>
              <a:rPr lang="en-US" dirty="0" err="1" smtClean="0"/>
              <a:t>ObservableAsPropertyHelper</a:t>
            </a:r>
            <a:r>
              <a:rPr lang="en-US" dirty="0" smtClean="0"/>
              <a:t>,</a:t>
            </a:r>
            <a:r>
              <a:rPr lang="en-US" dirty="0"/>
              <a:t> </a:t>
            </a:r>
            <a:r>
              <a:rPr lang="en-US" dirty="0" smtClean="0"/>
              <a:t>Binding</a:t>
            </a:r>
            <a:r>
              <a:rPr lang="en-US" dirty="0"/>
              <a:t> and </a:t>
            </a:r>
            <a:endParaRPr lang="en-US" dirty="0" smtClean="0"/>
          </a:p>
          <a:p>
            <a:pPr marL="0" indent="0">
              <a:spcBef>
                <a:spcPts val="0"/>
              </a:spcBef>
              <a:buNone/>
            </a:pPr>
            <a:r>
              <a:rPr lang="en-US" dirty="0" smtClean="0"/>
              <a:t>   </a:t>
            </a:r>
            <a:r>
              <a:rPr lang="en-US" dirty="0" err="1" smtClean="0"/>
              <a:t>WhenActivated</a:t>
            </a:r>
            <a:r>
              <a:rPr lang="en-US" dirty="0" smtClean="0"/>
              <a:t>.</a:t>
            </a:r>
            <a:endParaRPr lang="en-US"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657" y="558119"/>
            <a:ext cx="1922983" cy="1922983"/>
          </a:xfrm>
          <a:prstGeom prst="rect">
            <a:avLst/>
          </a:prstGeom>
        </p:spPr>
      </p:pic>
    </p:spTree>
    <p:extLst>
      <p:ext uri="{BB962C8B-B14F-4D97-AF65-F5344CB8AC3E}">
        <p14:creationId xmlns:p14="http://schemas.microsoft.com/office/powerpoint/2010/main" val="3309875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236" y="272597"/>
            <a:ext cx="10515600" cy="1265917"/>
          </a:xfrm>
        </p:spPr>
        <p:txBody>
          <a:bodyPr/>
          <a:lstStyle/>
          <a:p>
            <a:r>
              <a:rPr lang="en-US" sz="2000" dirty="0" smtClean="0"/>
              <a:t>Install </a:t>
            </a:r>
            <a:r>
              <a:rPr lang="en-US" sz="2000" dirty="0" err="1" smtClean="0"/>
              <a:t>nuget</a:t>
            </a:r>
            <a:r>
              <a:rPr lang="en-US" sz="2000" dirty="0"/>
              <a:t> </a:t>
            </a:r>
            <a:r>
              <a:rPr lang="en-US" sz="2000" dirty="0" smtClean="0"/>
              <a:t>packages in </a:t>
            </a:r>
            <a:r>
              <a:rPr lang="en-US" sz="2000" dirty="0" err="1" smtClean="0"/>
              <a:t>dotnet</a:t>
            </a:r>
            <a:r>
              <a:rPr lang="en-US" sz="2000" dirty="0" smtClean="0"/>
              <a:t> standard library: </a:t>
            </a:r>
          </a:p>
          <a:p>
            <a:pPr marL="0" indent="0">
              <a:buNone/>
            </a:pPr>
            <a:r>
              <a:rPr lang="en-US" sz="2000" dirty="0" err="1" smtClean="0"/>
              <a:t>ReactiveUI</a:t>
            </a:r>
            <a:r>
              <a:rPr lang="en-US" sz="2000" dirty="0"/>
              <a:t>, </a:t>
            </a:r>
            <a:r>
              <a:rPr lang="en-US" sz="2000" dirty="0" err="1"/>
              <a:t>ReactiveUI.Events.XamForms</a:t>
            </a:r>
            <a:r>
              <a:rPr lang="en-US" sz="2000" dirty="0"/>
              <a:t>, </a:t>
            </a:r>
            <a:r>
              <a:rPr lang="en-US" sz="2000" dirty="0" err="1"/>
              <a:t>ReactiveUI.XamForms</a:t>
            </a:r>
            <a:endParaRPr lang="en-US" sz="2000" dirty="0"/>
          </a:p>
          <a:p>
            <a:r>
              <a:rPr lang="en-US" sz="2000" dirty="0" smtClean="0"/>
              <a:t>Setup </a:t>
            </a:r>
            <a:r>
              <a:rPr lang="en-US" sz="2000" dirty="0" err="1" smtClean="0"/>
              <a:t>App.xaml.cs</a:t>
            </a:r>
            <a:r>
              <a:rPr lang="en-US" sz="2000" dirty="0" smtClean="0"/>
              <a:t>:</a:t>
            </a:r>
          </a:p>
          <a:p>
            <a:pPr marL="0" indent="0">
              <a:buNone/>
            </a:pPr>
            <a:endParaRPr lang="en-US" dirty="0"/>
          </a:p>
        </p:txBody>
      </p:sp>
      <p:sp>
        <p:nvSpPr>
          <p:cNvPr id="7" name="Rectangle 6"/>
          <p:cNvSpPr/>
          <p:nvPr/>
        </p:nvSpPr>
        <p:spPr>
          <a:xfrm>
            <a:off x="398236" y="5528492"/>
            <a:ext cx="10612664" cy="923330"/>
          </a:xfrm>
          <a:prstGeom prst="rect">
            <a:avLst/>
          </a:prstGeom>
        </p:spPr>
        <p:txBody>
          <a:bodyPr wrap="square">
            <a:spAutoFit/>
          </a:bodyPr>
          <a:lstStyle/>
          <a:p>
            <a:r>
              <a:rPr lang="en-US" dirty="0" err="1" smtClean="0"/>
              <a:t>IScreen</a:t>
            </a:r>
            <a:r>
              <a:rPr lang="en-US" dirty="0" smtClean="0"/>
              <a:t>: represents any object that is hosting its own routing</a:t>
            </a:r>
          </a:p>
          <a:p>
            <a:r>
              <a:rPr lang="en-US" dirty="0" err="1" smtClean="0"/>
              <a:t>RoutingState</a:t>
            </a:r>
            <a:r>
              <a:rPr lang="en-US" dirty="0" smtClean="0"/>
              <a:t>: manages the </a:t>
            </a:r>
            <a:r>
              <a:rPr lang="en-US" dirty="0" err="1" smtClean="0"/>
              <a:t>ViewModel</a:t>
            </a:r>
            <a:r>
              <a:rPr lang="en-US" dirty="0" smtClean="0"/>
              <a:t> Stack and allows </a:t>
            </a:r>
            <a:r>
              <a:rPr lang="en-US" dirty="0" err="1" smtClean="0"/>
              <a:t>ViewModels</a:t>
            </a:r>
            <a:r>
              <a:rPr lang="en-US" dirty="0" smtClean="0"/>
              <a:t> to navigate to other </a:t>
            </a:r>
            <a:r>
              <a:rPr lang="en-US" dirty="0" err="1" smtClean="0"/>
              <a:t>ViewModels</a:t>
            </a:r>
            <a:r>
              <a:rPr lang="en-US" dirty="0" smtClean="0"/>
              <a:t>.</a:t>
            </a:r>
          </a:p>
          <a:p>
            <a:r>
              <a:rPr lang="en-US" dirty="0" smtClean="0"/>
              <a:t>Locator: host the container for DI-based operations.</a:t>
            </a:r>
            <a:endParaRPr lang="en-US" dirty="0"/>
          </a:p>
        </p:txBody>
      </p:sp>
      <p:pic>
        <p:nvPicPr>
          <p:cNvPr id="2" name="Picture 1"/>
          <p:cNvPicPr>
            <a:picLocks noChangeAspect="1"/>
          </p:cNvPicPr>
          <p:nvPr/>
        </p:nvPicPr>
        <p:blipFill>
          <a:blip r:embed="rId2"/>
          <a:stretch>
            <a:fillRect/>
          </a:stretch>
        </p:blipFill>
        <p:spPr>
          <a:xfrm>
            <a:off x="398236" y="1385117"/>
            <a:ext cx="9220200" cy="4143375"/>
          </a:xfrm>
          <a:prstGeom prst="rect">
            <a:avLst/>
          </a:prstGeom>
        </p:spPr>
      </p:pic>
    </p:spTree>
    <p:extLst>
      <p:ext uri="{BB962C8B-B14F-4D97-AF65-F5344CB8AC3E}">
        <p14:creationId xmlns:p14="http://schemas.microsoft.com/office/powerpoint/2010/main" val="655329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286"/>
            <a:ext cx="10515600" cy="607332"/>
          </a:xfrm>
        </p:spPr>
        <p:txBody>
          <a:bodyPr>
            <a:normAutofit/>
          </a:bodyPr>
          <a:lstStyle/>
          <a:p>
            <a:pPr algn="ctr"/>
            <a:r>
              <a:rPr lang="en-US" sz="3000" dirty="0" err="1" smtClean="0"/>
              <a:t>ViewModel</a:t>
            </a:r>
            <a:endParaRPr lang="en-US" sz="3000" dirty="0"/>
          </a:p>
        </p:txBody>
      </p:sp>
      <p:sp>
        <p:nvSpPr>
          <p:cNvPr id="3" name="Content Placeholder 2"/>
          <p:cNvSpPr>
            <a:spLocks noGrp="1"/>
          </p:cNvSpPr>
          <p:nvPr>
            <p:ph idx="1"/>
          </p:nvPr>
        </p:nvSpPr>
        <p:spPr>
          <a:xfrm>
            <a:off x="838200" y="972459"/>
            <a:ext cx="10134600" cy="1110342"/>
          </a:xfrm>
        </p:spPr>
        <p:txBody>
          <a:bodyPr>
            <a:normAutofit/>
          </a:bodyPr>
          <a:lstStyle/>
          <a:p>
            <a:pPr>
              <a:buFontTx/>
              <a:buChar char="-"/>
            </a:pPr>
            <a:r>
              <a:rPr lang="en-US" sz="1800" dirty="0" smtClean="0"/>
              <a:t>Should inherit </a:t>
            </a:r>
            <a:r>
              <a:rPr lang="en-US" sz="1800" dirty="0" err="1" smtClean="0"/>
              <a:t>ReactiveObject</a:t>
            </a:r>
            <a:r>
              <a:rPr lang="en-US" sz="1800" dirty="0" smtClean="0"/>
              <a:t> or </a:t>
            </a:r>
            <a:r>
              <a:rPr lang="en-US" sz="1800" dirty="0" err="1" smtClean="0"/>
              <a:t>IReactiveObject</a:t>
            </a:r>
            <a:r>
              <a:rPr lang="en-US" sz="1800" dirty="0" smtClean="0"/>
              <a:t> (implement </a:t>
            </a:r>
            <a:r>
              <a:rPr lang="en-US" sz="1800" dirty="0" err="1" smtClean="0"/>
              <a:t>INotifyPropertyChanged</a:t>
            </a:r>
            <a:r>
              <a:rPr lang="en-US" sz="1800" dirty="0" smtClean="0"/>
              <a:t>). In addition, </a:t>
            </a:r>
            <a:r>
              <a:rPr lang="en-US" sz="1800" dirty="0" err="1" smtClean="0"/>
              <a:t>ReactiveObject</a:t>
            </a:r>
            <a:r>
              <a:rPr lang="en-US" sz="1800" dirty="0" smtClean="0"/>
              <a:t> provides Changing and Changed Observables to monitor object changes.</a:t>
            </a:r>
          </a:p>
          <a:p>
            <a:pPr>
              <a:buFontTx/>
              <a:buChar char="-"/>
            </a:pPr>
            <a:r>
              <a:rPr lang="en-US" sz="1800" dirty="0" smtClean="0"/>
              <a:t>To use Navigation </a:t>
            </a:r>
            <a:r>
              <a:rPr lang="en-US" sz="1800" dirty="0" err="1" smtClean="0"/>
              <a:t>ViewModel</a:t>
            </a:r>
            <a:r>
              <a:rPr lang="en-US" sz="1800" dirty="0" smtClean="0"/>
              <a:t> should inherit </a:t>
            </a:r>
            <a:r>
              <a:rPr lang="en-US" sz="1800" dirty="0" err="1" smtClean="0"/>
              <a:t>IRoutableViewModel</a:t>
            </a:r>
            <a:r>
              <a:rPr lang="en-US" sz="1800" dirty="0" smtClean="0"/>
              <a:t>.</a:t>
            </a:r>
            <a:endParaRPr lang="en-US" sz="1800" dirty="0" smtClean="0"/>
          </a:p>
        </p:txBody>
      </p:sp>
      <p:pic>
        <p:nvPicPr>
          <p:cNvPr id="4" name="Picture 3"/>
          <p:cNvPicPr>
            <a:picLocks noChangeAspect="1"/>
          </p:cNvPicPr>
          <p:nvPr/>
        </p:nvPicPr>
        <p:blipFill>
          <a:blip r:embed="rId2"/>
          <a:stretch>
            <a:fillRect/>
          </a:stretch>
        </p:blipFill>
        <p:spPr>
          <a:xfrm>
            <a:off x="885824" y="2082800"/>
            <a:ext cx="6913581" cy="3187699"/>
          </a:xfrm>
          <a:prstGeom prst="rect">
            <a:avLst/>
          </a:prstGeom>
        </p:spPr>
      </p:pic>
      <p:sp>
        <p:nvSpPr>
          <p:cNvPr id="6" name="Rectangle 5"/>
          <p:cNvSpPr/>
          <p:nvPr/>
        </p:nvSpPr>
        <p:spPr>
          <a:xfrm>
            <a:off x="885824" y="5270498"/>
            <a:ext cx="10937876" cy="923330"/>
          </a:xfrm>
          <a:prstGeom prst="rect">
            <a:avLst/>
          </a:prstGeom>
        </p:spPr>
        <p:txBody>
          <a:bodyPr wrap="square">
            <a:spAutoFit/>
          </a:bodyPr>
          <a:lstStyle/>
          <a:p>
            <a:r>
              <a:rPr lang="en-US" dirty="0" err="1"/>
              <a:t>UrlPathSegment</a:t>
            </a:r>
            <a:r>
              <a:rPr lang="en-US" dirty="0"/>
              <a:t> – string token represents the current </a:t>
            </a:r>
            <a:r>
              <a:rPr lang="en-US" dirty="0" err="1"/>
              <a:t>ViewModel</a:t>
            </a:r>
            <a:endParaRPr lang="en-US" dirty="0"/>
          </a:p>
          <a:p>
            <a:r>
              <a:rPr lang="en-US" dirty="0" err="1"/>
              <a:t>HostScreen</a:t>
            </a:r>
            <a:r>
              <a:rPr lang="en-US" dirty="0"/>
              <a:t> – </a:t>
            </a:r>
            <a:r>
              <a:rPr lang="en-US" dirty="0" err="1"/>
              <a:t>IScreen</a:t>
            </a:r>
            <a:r>
              <a:rPr lang="en-US" dirty="0"/>
              <a:t> that this </a:t>
            </a:r>
            <a:r>
              <a:rPr lang="en-US" dirty="0" err="1"/>
              <a:t>ViewModel</a:t>
            </a:r>
            <a:r>
              <a:rPr lang="en-US" dirty="0"/>
              <a:t> is currently being shown in. This is usually passed into the </a:t>
            </a:r>
            <a:r>
              <a:rPr lang="en-US" dirty="0" err="1"/>
              <a:t>ViewModel</a:t>
            </a:r>
            <a:r>
              <a:rPr lang="en-US" dirty="0"/>
              <a:t> in the constructor and saved as a read-only property.</a:t>
            </a:r>
          </a:p>
        </p:txBody>
      </p:sp>
    </p:spTree>
    <p:extLst>
      <p:ext uri="{BB962C8B-B14F-4D97-AF65-F5344CB8AC3E}">
        <p14:creationId xmlns:p14="http://schemas.microsoft.com/office/powerpoint/2010/main" val="4135983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3241</TotalTime>
  <Words>496</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Calibri(Body)</vt:lpstr>
      <vt:lpstr>Segoe UI</vt:lpstr>
      <vt:lpstr>Times New Roman</vt:lpstr>
      <vt:lpstr>Office Theme</vt:lpstr>
      <vt:lpstr>Reactive programming</vt:lpstr>
      <vt:lpstr>Stream</vt:lpstr>
      <vt:lpstr>PowerPoint Presentation</vt:lpstr>
      <vt:lpstr>PowerPoint Presentation</vt:lpstr>
      <vt:lpstr>Stream</vt:lpstr>
      <vt:lpstr>Managing subscription</vt:lpstr>
      <vt:lpstr>ReactiveUI in Xamarin Forms</vt:lpstr>
      <vt:lpstr>PowerPoint Presentation</vt:lpstr>
      <vt:lpstr>ViewModel</vt:lpstr>
      <vt:lpstr>Read-write properties </vt:lpstr>
      <vt:lpstr>Commands</vt:lpstr>
      <vt:lpstr>Bindings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Rx.Net</dc:title>
  <dc:creator>Arseni Barsegyan</dc:creator>
  <cp:lastModifiedBy>Arseni Barsegyan</cp:lastModifiedBy>
  <cp:revision>75</cp:revision>
  <dcterms:created xsi:type="dcterms:W3CDTF">2019-02-19T08:33:30Z</dcterms:created>
  <dcterms:modified xsi:type="dcterms:W3CDTF">2019-02-22T12:30:17Z</dcterms:modified>
</cp:coreProperties>
</file>