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</p:sldIdLst>
  <p:sldSz cx="6858000" cy="9906000" type="A4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aly bril" initials="vb" lastIdx="1" clrIdx="0">
    <p:extLst>
      <p:ext uri="{19B8F6BF-5375-455C-9EA6-DF929625EA0E}">
        <p15:presenceInfo xmlns:p15="http://schemas.microsoft.com/office/powerpoint/2012/main" userId="fe0d8c6a6a6658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37"/>
    <a:srgbClr val="002882"/>
    <a:srgbClr val="768692"/>
    <a:srgbClr val="98A4AE"/>
    <a:srgbClr val="3C3C3C"/>
    <a:srgbClr val="00BBE4"/>
    <a:srgbClr val="00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5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07ACA5-D2C1-41FF-99F3-8DBC09485A8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5EAF4F-E428-499D-BF60-2D6EE538F6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45BC6D-13AB-4F91-A65A-7A54528F68E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A3705A-17EC-4402-AC98-A90BF30821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D26A6A-A551-4394-9E67-E33ADB709A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18CBCF-4936-4E10-B5F5-13B26C4BBDD4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B8D090-FDA0-4E12-9392-EC943A9B22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C1C1B4-D13F-4601-9233-E5D67D84A3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57160" y="1621080"/>
            <a:ext cx="5142960" cy="1598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5AF5FE-FA11-4A10-B044-D4D4CDB9A03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782B0F-65F9-47BE-84CE-CD8F3A9564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45BEB4-6D5D-4365-80AF-0D7F0D4ABF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4B2DD0-1091-4071-912E-F3FECA1745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29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Для правки текста заглавия щёлкните мышью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2271600" y="9181440"/>
            <a:ext cx="231372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843440" y="9181440"/>
            <a:ext cx="154224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729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A71DB4B-92A0-4C1E-8601-5352E78F9EA6}" type="slidenum">
              <a:rPr lang="ru-RU" sz="1729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72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71600" y="9181440"/>
            <a:ext cx="154224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rgsl.ru/insurance_cas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1654" y="306542"/>
            <a:ext cx="49271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b="1" dirty="0" smtClean="0">
                <a:solidFill>
                  <a:srgbClr val="B40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ПАМЯТКА КЛИЕНТА ПО ПРОГРАММЕ </a:t>
            </a:r>
          </a:p>
          <a:p>
            <a:r>
              <a:rPr lang="ru-RU" sz="1600" b="1" dirty="0" smtClean="0">
                <a:solidFill>
                  <a:srgbClr val="B40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«ЗАЩИТА ЧЕМПИОНОВ»</a:t>
            </a:r>
            <a:endParaRPr lang="ru-RU" sz="1600" b="1" dirty="0">
              <a:solidFill>
                <a:srgbClr val="B400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83"/>
          <p:cNvSpPr/>
          <p:nvPr/>
        </p:nvSpPr>
        <p:spPr>
          <a:xfrm>
            <a:off x="351655" y="965873"/>
            <a:ext cx="4832742" cy="2154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Порядок действий при наступлении страхового </a:t>
            </a:r>
            <a:r>
              <a:rPr lang="ru-RU" sz="1400" spc="-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события</a:t>
            </a:r>
            <a:endParaRPr lang="ru-RU" sz="1400" spc="-1" dirty="0">
              <a:solidFill>
                <a:srgbClr val="B400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7379" y="1484118"/>
            <a:ext cx="61962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Благодарим Вас за доверие к ООО СК «Росгосстрах Жизнь». В данной памятке Вы найдете краткую информацию о том, как действовать при наступлении страховых событий, предусмотренных договором страхования.</a:t>
            </a:r>
            <a:endParaRPr lang="ru-RU" sz="1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7776" y="2348984"/>
            <a:ext cx="5890073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Когда необходимо подать документы в страховую компанию?</a:t>
            </a:r>
          </a:p>
          <a:p>
            <a:pPr>
              <a:spcAft>
                <a:spcPts val="600"/>
              </a:spcAft>
            </a:pPr>
            <a:r>
              <a:rPr lang="ru-RU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Обратиться </a:t>
            </a:r>
            <a:r>
              <a:rPr lang="ru-RU" sz="900" dirty="0">
                <a:latin typeface="Segoe UI" panose="020B0502040204020203" pitchFamily="34" charset="0"/>
                <a:cs typeface="Segoe UI" panose="020B0502040204020203" pitchFamily="34" charset="0"/>
              </a:rPr>
              <a:t>необходимо в течение 30 (тридцати) дней с даты наступления события</a:t>
            </a:r>
            <a:r>
              <a:rPr lang="ru-RU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имеющего признаки страхового.</a:t>
            </a:r>
            <a:endParaRPr lang="ru-RU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7379" y="2271512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2000" b="1" dirty="0" smtClean="0">
                <a:solidFill>
                  <a:srgbClr val="B40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000" b="1" dirty="0">
              <a:solidFill>
                <a:srgbClr val="B400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7776" y="3295272"/>
            <a:ext cx="59541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B40037"/>
              </a:buClr>
            </a:pPr>
            <a:r>
              <a:rPr lang="ru-RU" sz="1400" b="1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Кто может обратиться?</a:t>
            </a:r>
          </a:p>
          <a:p>
            <a:pPr marL="180000" indent="-180000">
              <a:spcAft>
                <a:spcPts val="600"/>
              </a:spcAft>
              <a:buClr>
                <a:srgbClr val="B40037"/>
              </a:buClr>
              <a:buFont typeface="+mj-lt"/>
              <a:buAutoNum type="arabicPeriod"/>
            </a:pP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Застрахованный / его законный представитель</a:t>
            </a:r>
            <a:r>
              <a:rPr lang="ru-RU" sz="9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sz="9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при наступлении рисков «Травма» / «Инвалидность»</a:t>
            </a:r>
          </a:p>
          <a:p>
            <a:pPr marL="180000" indent="-180000">
              <a:spcAft>
                <a:spcPts val="600"/>
              </a:spcAft>
              <a:buClr>
                <a:srgbClr val="B40037"/>
              </a:buClr>
              <a:buFont typeface="+mj-lt"/>
              <a:buAutoNum type="arabicPeriod"/>
            </a:pP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Выгодоприобретатель / его законный представитель</a:t>
            </a:r>
            <a:r>
              <a:rPr lang="ru-RU" sz="9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sz="9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при наступлении риска «Уход из жизни</a:t>
            </a:r>
            <a:r>
              <a:rPr lang="ru-RU" sz="900" b="1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»</a:t>
            </a:r>
            <a:endParaRPr lang="ru-RU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379" y="3233606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000" b="1" dirty="0" smtClean="0">
                <a:solidFill>
                  <a:srgbClr val="B40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000" b="1" dirty="0">
              <a:solidFill>
                <a:srgbClr val="B400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51794" y="7352188"/>
            <a:ext cx="580964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Какие документы необходимо подготовить</a:t>
            </a:r>
            <a:r>
              <a:rPr lang="ru-RU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?</a:t>
            </a:r>
            <a:endParaRPr lang="ru-RU" sz="1400" dirty="0" smtClean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</a:pP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Актуальная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информация по порядку действий и комплекту документов при наступлении страхового события размещена на </a:t>
            </a:r>
            <a:r>
              <a:rPr lang="ru-RU" sz="900" dirty="0">
                <a:solidFill>
                  <a:srgbClr val="B40037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www.rgsl.ru</a:t>
            </a:r>
            <a:r>
              <a:rPr lang="ru-RU" sz="900" dirty="0">
                <a:solidFill>
                  <a:srgbClr val="9A003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в разделе «Страховой случай» (</a:t>
            </a:r>
            <a:r>
              <a:rPr lang="ru-RU" sz="900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2"/>
              </a:rPr>
              <a:t>www.rgsl.ru/</a:t>
            </a:r>
            <a:r>
              <a:rPr lang="ru-RU" sz="900" u="sng" dirty="0" err="1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2"/>
              </a:rPr>
              <a:t>insurance_case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).</a:t>
            </a:r>
            <a:endParaRPr lang="ru-RU" sz="9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 консультации по требованиям к комплектности и порядку предоставления необходимых документов Вы можете обратиться в ООО СК «Росгосстрах Жизнь» на круглосуточную горячую линию по телефону </a:t>
            </a:r>
            <a:r>
              <a:rPr lang="ru-RU" sz="900" dirty="0" smtClean="0">
                <a:solidFill>
                  <a:srgbClr val="B40037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 (800</a:t>
            </a:r>
            <a:r>
              <a:rPr lang="ru-RU" sz="900" dirty="0">
                <a:solidFill>
                  <a:srgbClr val="B40037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100-12-10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(звонок бесплатный на территории РФ).</a:t>
            </a:r>
            <a:endParaRPr lang="ru-RU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7379" y="7283744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ru-RU" sz="2000" b="1" dirty="0" smtClean="0">
                <a:solidFill>
                  <a:srgbClr val="B40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000" b="1" dirty="0">
              <a:solidFill>
                <a:srgbClr val="B400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47776" y="8792620"/>
            <a:ext cx="428427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В какие сроки  будет произведена выплата?</a:t>
            </a:r>
          </a:p>
          <a:p>
            <a:pPr>
              <a:spcAft>
                <a:spcPts val="600"/>
              </a:spcAft>
            </a:pP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В течение </a:t>
            </a:r>
            <a:r>
              <a:rPr lang="ru-RU" sz="900" dirty="0">
                <a:solidFill>
                  <a:srgbClr val="B40037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15 (пятнадцати)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рабочих дней с даты предоставления 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полного комплекта документов</a:t>
            </a:r>
            <a:endParaRPr lang="ru-RU" sz="9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379" y="8720863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ru-RU" sz="2000" b="1" dirty="0" smtClean="0">
                <a:solidFill>
                  <a:srgbClr val="B40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000" b="1" dirty="0">
              <a:solidFill>
                <a:srgbClr val="B400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31738" y="4756581"/>
            <a:ext cx="2259750" cy="22513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47776" y="4324491"/>
            <a:ext cx="4733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Как можно обратиться в страховую компанию?</a:t>
            </a:r>
            <a:endParaRPr lang="ru-RU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08523" y="4657157"/>
            <a:ext cx="23910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Позвонить 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на горячую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линию по 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телефону </a:t>
            </a:r>
            <a:r>
              <a:rPr lang="ru-RU" sz="900" dirty="0" smtClean="0">
                <a:solidFill>
                  <a:srgbClr val="99003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 </a:t>
            </a:r>
            <a:r>
              <a:rPr lang="ru-RU" sz="900" dirty="0">
                <a:solidFill>
                  <a:srgbClr val="99003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(800) </a:t>
            </a:r>
            <a:r>
              <a:rPr lang="ru-RU" sz="900" dirty="0" smtClean="0">
                <a:solidFill>
                  <a:srgbClr val="99003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100-12-10 </a:t>
            </a:r>
          </a:p>
          <a:p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звонок 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бесплатный на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территории РФ)</a:t>
            </a:r>
            <a:endParaRPr lang="ru-RU" sz="9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108523" y="5286312"/>
            <a:ext cx="26684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 подачи заявления и пакета документов лично — в офис 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по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адресу: г. Москва, ул. Киевская, д. 7,    к. 2, под. 3-А, 1-й этаж</a:t>
            </a:r>
            <a:endParaRPr lang="ru-RU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8523" y="5915467"/>
            <a:ext cx="2773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Оставить обращение на сайте 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в разделе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«Страховой случай» </a:t>
            </a:r>
            <a:r>
              <a:rPr lang="ru-RU" sz="900" dirty="0">
                <a:solidFill>
                  <a:srgbClr val="99003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2"/>
              </a:rPr>
              <a:t>www.rgsl.ru/insurance_case</a:t>
            </a:r>
            <a:endParaRPr lang="ru-RU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08523" y="6406122"/>
            <a:ext cx="269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 подачи заявления и пакета документов через Почту России укажите адрес: 119991, </a:t>
            </a:r>
            <a:b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г. Москва-59, ул. Киевская, д. 7, к. 1. Получатель: ООО СК «Росгосстрах Жизнь»</a:t>
            </a:r>
            <a:endParaRPr lang="ru-RU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59104" y="4970247"/>
            <a:ext cx="19283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B40037"/>
              </a:buClr>
            </a:pPr>
            <a:r>
              <a:rPr lang="ru-RU" sz="900" b="1" dirty="0">
                <a:solidFill>
                  <a:srgbClr val="B40037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При обращении на горячую линию необходимо сообщить: </a:t>
            </a:r>
            <a:endParaRPr lang="ru-RU" sz="900" dirty="0" smtClean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80000" lvl="0" indent="-180000">
              <a:spcAft>
                <a:spcPts val="600"/>
              </a:spcAft>
              <a:buClr>
                <a:srgbClr val="B40037"/>
              </a:buClr>
              <a:buFont typeface="+mj-lt"/>
              <a:buAutoNum type="arabicPeriod"/>
            </a:pP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ФИО </a:t>
            </a: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 дату рождения 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Застрахованного</a:t>
            </a:r>
            <a:endParaRPr lang="ru-RU" sz="9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80000" indent="-180000">
              <a:spcAft>
                <a:spcPts val="600"/>
              </a:spcAft>
              <a:buClr>
                <a:srgbClr val="B40037"/>
              </a:buClr>
              <a:buFont typeface="+mj-lt"/>
              <a:buAutoNum type="arabicPeriod"/>
            </a:pP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обстоятельства и дату страхового 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случая</a:t>
            </a:r>
          </a:p>
          <a:p>
            <a:pPr marL="228600" lvl="0" indent="-228600">
              <a:spcAft>
                <a:spcPts val="600"/>
              </a:spcAft>
              <a:buClr>
                <a:srgbClr val="B40037"/>
              </a:buClr>
              <a:buFont typeface="+mj-lt"/>
              <a:buAutoNum type="arabicPeriod" startAt="3"/>
            </a:pP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№ и дату заключения договора страхования</a:t>
            </a:r>
            <a:endParaRPr lang="ru-RU" sz="9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28600" indent="-228600">
              <a:spcAft>
                <a:spcPts val="600"/>
              </a:spcAft>
              <a:buClr>
                <a:srgbClr val="B40037"/>
              </a:buClr>
              <a:buFont typeface="+mj-lt"/>
              <a:buAutoNum type="arabicPeriod" startAt="3"/>
            </a:pPr>
            <a:r>
              <a:rPr lang="ru-RU" sz="9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контактные данные </a:t>
            </a:r>
            <a:r>
              <a:rPr lang="ru-RU" sz="9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 связи</a:t>
            </a:r>
            <a:endParaRPr lang="ru-RU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7379" y="4256838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000" b="1" dirty="0" smtClean="0">
                <a:solidFill>
                  <a:srgbClr val="B40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000" b="1" dirty="0">
              <a:solidFill>
                <a:srgbClr val="B400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3" y="5347156"/>
            <a:ext cx="444353" cy="4822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0" y="5919371"/>
            <a:ext cx="444353" cy="4822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3" y="4732607"/>
            <a:ext cx="220843" cy="48222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6" y="6521210"/>
            <a:ext cx="340866" cy="48222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A743FD6-9F44-0D5E-8DDE-FE16A0B015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25" y="370705"/>
            <a:ext cx="1575851" cy="2262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8804855"/>
            <a:ext cx="1104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5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4003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359</Words>
  <Application>Microsoft Office PowerPoint</Application>
  <PresentationFormat>Лист A4 (210x297 мм)</PresentationFormat>
  <Paragraphs>30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Segoe UI</vt:lpstr>
      <vt:lpstr>Times New Roman</vt:lpstr>
      <vt:lpstr>XO Oriel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Овчинникова Екатерина Александровна (Ovchinnikova Ekaterina)</dc:creator>
  <dc:description/>
  <cp:lastModifiedBy>Космынина Мария Владимировна (Mariia Kosmynina)</cp:lastModifiedBy>
  <cp:revision>74</cp:revision>
  <cp:lastPrinted>2024-07-22T14:43:23Z</cp:lastPrinted>
  <dcterms:created xsi:type="dcterms:W3CDTF">2024-07-01T08:35:49Z</dcterms:created>
  <dcterms:modified xsi:type="dcterms:W3CDTF">2025-06-23T06:58:56Z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Лист A4 (210x297 мм)</vt:lpwstr>
  </property>
  <property fmtid="{D5CDD505-2E9C-101B-9397-08002B2CF9AE}" pid="3" name="Slides">
    <vt:i4>1</vt:i4>
  </property>
</Properties>
</file>