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>
        <p:scale>
          <a:sx n="120" d="100"/>
          <a:sy n="120" d="100"/>
        </p:scale>
        <p:origin x="720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49517" y="7223455"/>
            <a:ext cx="44450" cy="17145"/>
          </a:xfrm>
          <a:custGeom>
            <a:avLst/>
            <a:gdLst/>
            <a:ahLst/>
            <a:cxnLst/>
            <a:rect l="l" t="t" r="r" b="b"/>
            <a:pathLst>
              <a:path w="44450" h="17145">
                <a:moveTo>
                  <a:pt x="44196" y="0"/>
                </a:moveTo>
                <a:lnTo>
                  <a:pt x="0" y="0"/>
                </a:lnTo>
                <a:lnTo>
                  <a:pt x="0" y="16763"/>
                </a:lnTo>
                <a:lnTo>
                  <a:pt x="44196" y="16763"/>
                </a:lnTo>
                <a:lnTo>
                  <a:pt x="441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d-rer.ru/product/tekhnologicheskoe-oborudovanie/oborudovanie-dlya-moyki-detaley-i-ochistki-elektricheskikh-mashin/kamera-obduva-04-02-30/" TargetMode="External"/><Relationship Id="rId13" Type="http://schemas.openxmlformats.org/officeDocument/2006/relationships/hyperlink" Target="https://td-rer.ru/product/balansirovochnoe-oborudovanie/stanok-balansirovochnyy-dlya-rotorov-massoy-do-500-kg-02-01-20-500/" TargetMode="External"/><Relationship Id="rId3" Type="http://schemas.openxmlformats.org/officeDocument/2006/relationships/hyperlink" Target="https://td-rer.ru/product/tekhnologicheskoe-oborudovanie/oborudovanie-dlya-razborki-i-sborki-elektricheskikh-mashin/prisposoblenie-dlya-vyvoda-rotora-03-02-04/" TargetMode="External"/><Relationship Id="rId7" Type="http://schemas.openxmlformats.org/officeDocument/2006/relationships/hyperlink" Target="https://td-rer.ru/product/tekhnologicheskoe-oborudovanie/oborudovanie-dlya-moyki-detaley-i-ochistki-elektricheskikh-mashin/moyka-barbotazhkaya-04-02-50/" TargetMode="External"/><Relationship Id="rId12" Type="http://schemas.openxmlformats.org/officeDocument/2006/relationships/hyperlink" Target="https://td-rer.ru/product/ispytatelnoe-oborudovanie/stendy-dlya-ispytaniya-elektrodvigateley-i-generatorov/gidrostend-dlya-ispytaniya-obolochek-vzryvozashchishchennogo-oborudovaniya-04-02-21/" TargetMode="External"/><Relationship Id="rId17" Type="http://schemas.openxmlformats.org/officeDocument/2006/relationships/hyperlink" Target="https://td-rer.ru/product/tekhnologicheskoe-oborudovanie/oborudovanie-dlya-razborki-i-sborki-elektricheskikh-mashin/sklad-stellazh-konveyer-03-02-10/" TargetMode="External"/><Relationship Id="rId2" Type="http://schemas.openxmlformats.org/officeDocument/2006/relationships/hyperlink" Target="https://td-rer.ru/product/tekhnologicheskoe-oborudovanie/oborudovanie-dlya-razborki-i-sborki-elektricheskikh-mashin/stend-dlya-razborki-elektrodvigatelya-04-02-34/" TargetMode="External"/><Relationship Id="rId16" Type="http://schemas.openxmlformats.org/officeDocument/2006/relationships/hyperlink" Target="https://td-rer.ru/product/tekhnologicheskoe-oborudovanie/oborudovanie-dlya-razborki-i-sborki-elektricheskikh-mashin/nagrevatel-induktsionnyy-04-02-31-02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d-rer.ru/product/pechi-dlya-sushki-i-obzhiga-izolyatsii/pech-universalnaya-dlya-sushki-i-obzhiga-04-02-26/" TargetMode="External"/><Relationship Id="rId11" Type="http://schemas.openxmlformats.org/officeDocument/2006/relationships/hyperlink" Target="https://td-rer.ru/product/ispytatelnoe-oborudovanie/stendy-dlya-ispytaniya-elektrodvigateley-i-generatorov/avtomatizirovannyy-stend-ispytaniya-aktivnoy-stali-statorov-02-01-04a/" TargetMode="External"/><Relationship Id="rId5" Type="http://schemas.openxmlformats.org/officeDocument/2006/relationships/hyperlink" Target="https://td-rer.ru/product/tekhnologicheskoe-oborudovanie/oborudovanie-dlya-razborki-i-sborki-elektricheskikh-mashin/stanok-obreznoy-dlya-obrezki-lobovykh-chastey-obmotok-04-02-06/" TargetMode="External"/><Relationship Id="rId15" Type="http://schemas.openxmlformats.org/officeDocument/2006/relationships/hyperlink" Target="https://td-rer.ru/product/tekhnologicheskoe-oborudovanie/oborudovanie-dlya-razborki-i-sborki-elektricheskikh-mashin/nagrevatel-induktsionnyy-04-02-31-01/" TargetMode="External"/><Relationship Id="rId10" Type="http://schemas.openxmlformats.org/officeDocument/2006/relationships/hyperlink" Target="https://td-rer.ru/product/tekhnologicheskoe-oborudovanie/oborudovanie-dlya-zagotovki-izolyatsii-ukladki-obmotok-i-payki-skhemy-elektricheskikh-mashin/stol-podgotovki-zheleza-statora-03-05-42-03/" TargetMode="External"/><Relationship Id="rId4" Type="http://schemas.openxmlformats.org/officeDocument/2006/relationships/hyperlink" Target="https://td-rer.ru/product/tekhnologicheskoe-oborudovanie/oborudovanie-dlya-razborki-i-sborki-elektricheskikh-mashin/stanok-universalnyy-04-02-29/" TargetMode="External"/><Relationship Id="rId9" Type="http://schemas.openxmlformats.org/officeDocument/2006/relationships/hyperlink" Target="https://td-rer.ru/product/tekhnologicheskoe-oborudovanie/oborudovanie-dlya-razborki-i-sborki-elektricheskikh-mashin/press-briketirovochnyy-04-02-04/" TargetMode="External"/><Relationship Id="rId14" Type="http://schemas.openxmlformats.org/officeDocument/2006/relationships/hyperlink" Target="https://td-rer.ru/product/balansirovochnoe-oborudovanie/stanok-balansirovochnyy-dlya-rotorov-massoy-do-1000-kg-02-01-20-100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d-rer.ru/product/tekhnologicheskoe-oborudovanie/oborudovanie-dlya-zagotovki-izolyatsii-ukladki-obmotok-i-payki-skhemy-elektricheskikh-mashin/transformator-dlya-svarki-i-payki-provoda-04-02-32/" TargetMode="External"/><Relationship Id="rId3" Type="http://schemas.openxmlformats.org/officeDocument/2006/relationships/hyperlink" Target="https://td-rer.ru/product/tekhnologicheskoe-oborudovanie/oborudovanie-dlya-zagotovki-izolyatsii-ukladki-obmotok-i-payki-skhemy-elektricheskikh-mashin/stanok-relevochnyy-04-02-16/" TargetMode="External"/><Relationship Id="rId7" Type="http://schemas.openxmlformats.org/officeDocument/2006/relationships/hyperlink" Target="https://td-rer.ru/product/tekhnologicheskoe-oborudovanie/oborudovanie-dlya-zagotovki-izolyatsii-ukladki-obmotok-i-payki-skhemy-elektricheskikh-mashin/kantovatel-statorov-podvesnoy-03-02-03/" TargetMode="External"/><Relationship Id="rId2" Type="http://schemas.openxmlformats.org/officeDocument/2006/relationships/hyperlink" Target="https://td-rer.ru/product/tekhnologicheskoe-oborudovanie/oborudovanie-dlya-zagotovki-izolyatsii-ukladki-obmotok-i-payki-skhemy-elektricheskikh-mashin/nozhnitsy-ruchnye-rychazhnye-04-03-34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hyperlink" Target="https://td-rer.ru/product/namotochnoe-oborudovanie/stanok-namotochnyy-04-02-15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td-rer.ru/product/tekhnologicheskoe-oborudovanie/oborudovanie-dlya-zagotovki-izolyatsii-ukladki-obmotok-i-payki-skhemy-elektricheskikh-mashin/stanok-dlya-izgotovleniya-pazovykh-klinev-04-02-17/" TargetMode="External"/><Relationship Id="rId9" Type="http://schemas.openxmlformats.org/officeDocument/2006/relationships/hyperlink" Target="https://td-rer.ru/product/ispytatelnoe-oborudovanie/stendy-dlya-ispytaniya-elektrodvigateley-i-generatorov/stend-ispytaniya-nepropitannykh-statorov-02-01-05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d-rer.ru/product/ispytatelnoe-oborudovanie/stendy-dlya-ispytaniya-elektrodvigateley-i-generatorov/stend-ispytaniya-sinkhronnykh-generatorov-i-mashin-postoyannogo-toka-02-01-06/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td-rer.ru/product/pechi-dlya-sushki-i-obzhiga-izolyatsii/pech-universalnaya-dlya-sushki-i-obzhiga-04-02-26/" TargetMode="External"/><Relationship Id="rId7" Type="http://schemas.openxmlformats.org/officeDocument/2006/relationships/hyperlink" Target="https://td-rer.ru/product/ispytatelnoe-oborudovanie/stendy-dlya-ispytaniya-elektrodvigateley-i-generatorov/avtomatizirovannyy-stend-ispytaniya-asinkhronnykh-elektrodvigateley-02-01-07a/" TargetMode="External"/><Relationship Id="rId12" Type="http://schemas.openxmlformats.org/officeDocument/2006/relationships/hyperlink" Target="https://td-rer.ru/product/tekhnologicheskoe-oborudovanie/oborudovanie-dlya-razborki-i-sborki-elektricheskikh-mashin/press-dlya-vypressovki-i-zapressovki-podshipnikov-v-shchity-04-02-41/" TargetMode="External"/><Relationship Id="rId2" Type="http://schemas.openxmlformats.org/officeDocument/2006/relationships/hyperlink" Target="https://td-rer.ru/product/avtoklavy-propitochnye-ustanovki-vnp-vpi/bak-propitochnyy-04-03-26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d-rer.ru/product/ispytatelnoe-oborudovanie/stendy-dlya-ispytaniya-elektrodvigateley-i-generatorov/stend-ispytaniya-asinkhronnykh-elektrodvigateley-02-01-07/" TargetMode="External"/><Relationship Id="rId11" Type="http://schemas.openxmlformats.org/officeDocument/2006/relationships/hyperlink" Target="https://td-rer.ru/product/tekhnologicheskoe-oborudovanie/oborudovanie-dlya-remonta-faznykh-rotorov-yakorey-i-kollektorov-elektricheskikh-mashin/stoyka-dlya-rotorov-04-01-10/" TargetMode="External"/><Relationship Id="rId5" Type="http://schemas.openxmlformats.org/officeDocument/2006/relationships/hyperlink" Target="https://td-rer.ru/product/okrasochnoe-oborudovanie/kamera-okrasochnaya-09-01-03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td-rer.ru/product/tekhnologicheskoe-oborudovanie/oborudovanie-dlya-razborki-i-sborki-elektricheskikh-mashin/prisposoblenie-dlya-sborki-rotora-so-statorom-04-03-36/" TargetMode="External"/><Relationship Id="rId9" Type="http://schemas.openxmlformats.org/officeDocument/2006/relationships/hyperlink" Target="https://td-rer.ru/product/ispytatelnoe-oborudovanie/stendy-dlya-ispytaniya-elektrodvigateley-i-generatorov/stend-ispytaniya-svarochnykh-generatorov-02-01-21/" TargetMode="External"/><Relationship Id="rId14" Type="http://schemas.openxmlformats.org/officeDocument/2006/relationships/hyperlink" Target="mailto:info@td-re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 flipH="1">
            <a:off x="9629139" y="-439347"/>
            <a:ext cx="45719" cy="8135674"/>
          </a:xfrm>
          <a:custGeom>
            <a:avLst/>
            <a:gdLst/>
            <a:ahLst/>
            <a:cxnLst/>
            <a:rect l="l" t="t" r="r" b="b"/>
            <a:pathLst>
              <a:path w="9601200" h="6858000">
                <a:moveTo>
                  <a:pt x="9601200" y="0"/>
                </a:moveTo>
                <a:lnTo>
                  <a:pt x="0" y="0"/>
                </a:lnTo>
                <a:lnTo>
                  <a:pt x="0" y="6858000"/>
                </a:lnTo>
                <a:lnTo>
                  <a:pt x="9601200" y="6858000"/>
                </a:lnTo>
                <a:lnTo>
                  <a:pt x="960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71565" y="644208"/>
            <a:ext cx="9601200" cy="6858000"/>
          </a:xfrm>
          <a:custGeom>
            <a:avLst/>
            <a:gdLst/>
            <a:ahLst/>
            <a:cxnLst/>
            <a:rect l="l" t="t" r="r" b="b"/>
            <a:pathLst>
              <a:path w="9601200" h="6858000">
                <a:moveTo>
                  <a:pt x="0" y="6858000"/>
                </a:moveTo>
                <a:lnTo>
                  <a:pt x="9601200" y="6858000"/>
                </a:lnTo>
                <a:lnTo>
                  <a:pt x="9601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06014" y="189992"/>
            <a:ext cx="7220584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Схема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технологического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процесса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ремонта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электродвигателей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до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100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кВт.</a:t>
            </a:r>
            <a:endParaRPr sz="1400">
              <a:latin typeface="Times New Roman"/>
              <a:cs typeface="Times New Roman"/>
            </a:endParaRPr>
          </a:p>
          <a:p>
            <a:pPr marL="620522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Таблица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1.1.</a:t>
            </a:r>
            <a:endParaRPr sz="1400">
              <a:latin typeface="Times New Roman"/>
              <a:cs typeface="Times New Roman"/>
            </a:endParaRPr>
          </a:p>
          <a:p>
            <a:pPr marL="758190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-5" dirty="0">
                <a:latin typeface="Times New Roman"/>
                <a:cs typeface="Times New Roman"/>
              </a:rPr>
              <a:t> Разборка, подготовка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к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укладке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обмотки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89" y="851535"/>
            <a:ext cx="2057400" cy="57374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6520" marR="92710" indent="472440">
              <a:lnSpc>
                <a:spcPct val="95300"/>
              </a:lnSpc>
              <a:spcBef>
                <a:spcPts val="370"/>
              </a:spcBef>
            </a:pPr>
            <a:r>
              <a:rPr sz="1200" b="1" spc="-5" dirty="0">
                <a:latin typeface="Times New Roman"/>
                <a:cs typeface="Times New Roman"/>
              </a:rPr>
              <a:t>Выпрессовка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подшипниковых крышек: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04.02.34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Стенд разборочный</a:t>
            </a:r>
            <a:endParaRPr lang="ru-RU"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5439" y="1270635"/>
            <a:ext cx="349250" cy="76200"/>
          </a:xfrm>
          <a:custGeom>
            <a:avLst/>
            <a:gdLst/>
            <a:ahLst/>
            <a:cxnLst/>
            <a:rect l="l" t="t" r="r" b="b"/>
            <a:pathLst>
              <a:path w="349250" h="76200">
                <a:moveTo>
                  <a:pt x="273050" y="0"/>
                </a:moveTo>
                <a:lnTo>
                  <a:pt x="273050" y="76200"/>
                </a:lnTo>
                <a:lnTo>
                  <a:pt x="336550" y="44450"/>
                </a:lnTo>
                <a:lnTo>
                  <a:pt x="289306" y="44450"/>
                </a:lnTo>
                <a:lnTo>
                  <a:pt x="292100" y="41655"/>
                </a:lnTo>
                <a:lnTo>
                  <a:pt x="292100" y="34543"/>
                </a:lnTo>
                <a:lnTo>
                  <a:pt x="289306" y="31750"/>
                </a:lnTo>
                <a:lnTo>
                  <a:pt x="336550" y="31750"/>
                </a:lnTo>
                <a:lnTo>
                  <a:pt x="273050" y="0"/>
                </a:lnTo>
                <a:close/>
              </a:path>
              <a:path w="349250" h="76200">
                <a:moveTo>
                  <a:pt x="273050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273050" y="44450"/>
                </a:lnTo>
                <a:lnTo>
                  <a:pt x="273050" y="31750"/>
                </a:lnTo>
                <a:close/>
              </a:path>
              <a:path w="349250" h="76200">
                <a:moveTo>
                  <a:pt x="336550" y="31750"/>
                </a:moveTo>
                <a:lnTo>
                  <a:pt x="289306" y="31750"/>
                </a:lnTo>
                <a:lnTo>
                  <a:pt x="292100" y="34543"/>
                </a:lnTo>
                <a:lnTo>
                  <a:pt x="292100" y="41655"/>
                </a:lnTo>
                <a:lnTo>
                  <a:pt x="289306" y="44450"/>
                </a:lnTo>
                <a:lnTo>
                  <a:pt x="336550" y="44450"/>
                </a:lnTo>
                <a:lnTo>
                  <a:pt x="349250" y="38100"/>
                </a:lnTo>
                <a:lnTo>
                  <a:pt x="3365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4689" y="851535"/>
            <a:ext cx="1600200" cy="800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75" algn="ctr">
              <a:lnSpc>
                <a:spcPts val="1400"/>
              </a:lnSpc>
              <a:spcBef>
                <a:spcPts val="305"/>
              </a:spcBef>
            </a:pPr>
            <a:r>
              <a:rPr sz="1200" b="1" dirty="0">
                <a:latin typeface="Times New Roman"/>
                <a:cs typeface="Times New Roman"/>
              </a:rPr>
              <a:t>Вывод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ротора:</a:t>
            </a:r>
            <a:endParaRPr sz="1200">
              <a:latin typeface="Times New Roman"/>
              <a:cs typeface="Times New Roman"/>
            </a:endParaRPr>
          </a:p>
          <a:p>
            <a:pPr marL="2540" algn="ctr">
              <a:lnSpc>
                <a:spcPts val="137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03.02.04</a:t>
            </a:r>
            <a:endParaRPr sz="1200">
              <a:latin typeface="Times New Roman"/>
              <a:cs typeface="Times New Roman"/>
            </a:endParaRPr>
          </a:p>
          <a:p>
            <a:pPr marL="123825" marR="116839" algn="ctr">
              <a:lnSpc>
                <a:spcPts val="1380"/>
              </a:lnSpc>
              <a:spcBef>
                <a:spcPts val="65"/>
              </a:spcBef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Приспособление</a:t>
            </a:r>
            <a:r>
              <a:rPr sz="12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для </a:t>
            </a:r>
            <a:r>
              <a:rPr sz="1200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вывода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ротора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3790" y="3649345"/>
            <a:ext cx="2514600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55"/>
              </a:spcBef>
            </a:pPr>
            <a:r>
              <a:rPr sz="1200" b="1" spc="-5" dirty="0">
                <a:latin typeface="Times New Roman"/>
                <a:cs typeface="Times New Roman"/>
              </a:rPr>
              <a:t>Механическая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обработка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ротора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3490" y="1765934"/>
            <a:ext cx="2971800" cy="57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58570" marR="211454" indent="-1036955">
              <a:lnSpc>
                <a:spcPts val="1380"/>
              </a:lnSpc>
              <a:spcBef>
                <a:spcPts val="400"/>
              </a:spcBef>
            </a:pPr>
            <a:r>
              <a:rPr sz="1200" b="1" spc="-5" dirty="0">
                <a:latin typeface="Times New Roman"/>
                <a:cs typeface="Times New Roman"/>
              </a:rPr>
              <a:t>Снятие подшипников </a:t>
            </a:r>
            <a:r>
              <a:rPr sz="1200" b="1" dirty="0">
                <a:latin typeface="Times New Roman"/>
                <a:cs typeface="Times New Roman"/>
              </a:rPr>
              <a:t>и </a:t>
            </a:r>
            <a:r>
              <a:rPr sz="1200" b="1" spc="-5" dirty="0">
                <a:latin typeface="Times New Roman"/>
                <a:cs typeface="Times New Roman"/>
              </a:rPr>
              <a:t>контактных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колец:</a:t>
            </a:r>
            <a:endParaRPr sz="1200" dirty="0">
              <a:latin typeface="Times New Roman"/>
              <a:cs typeface="Times New Roman"/>
            </a:endParaRPr>
          </a:p>
          <a:p>
            <a:pPr marL="97155">
              <a:lnSpc>
                <a:spcPts val="860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04.02.29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Станок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универсальный</a:t>
            </a:r>
            <a:r>
              <a:rPr sz="1000" spc="-5" dirty="0">
                <a:latin typeface="Times New Roman"/>
                <a:cs typeface="Times New Roman"/>
                <a:hlinkClick r:id="rId4"/>
              </a:rPr>
              <a:t>;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8540" y="1384935"/>
            <a:ext cx="806450" cy="76200"/>
          </a:xfrm>
          <a:custGeom>
            <a:avLst/>
            <a:gdLst/>
            <a:ahLst/>
            <a:cxnLst/>
            <a:rect l="l" t="t" r="r" b="b"/>
            <a:pathLst>
              <a:path w="806450" h="76200">
                <a:moveTo>
                  <a:pt x="730250" y="0"/>
                </a:moveTo>
                <a:lnTo>
                  <a:pt x="730250" y="76200"/>
                </a:lnTo>
                <a:lnTo>
                  <a:pt x="793750" y="44450"/>
                </a:lnTo>
                <a:lnTo>
                  <a:pt x="746506" y="44450"/>
                </a:lnTo>
                <a:lnTo>
                  <a:pt x="749300" y="41655"/>
                </a:lnTo>
                <a:lnTo>
                  <a:pt x="749300" y="34543"/>
                </a:lnTo>
                <a:lnTo>
                  <a:pt x="746506" y="31750"/>
                </a:lnTo>
                <a:lnTo>
                  <a:pt x="793750" y="31750"/>
                </a:lnTo>
                <a:lnTo>
                  <a:pt x="730250" y="0"/>
                </a:lnTo>
                <a:close/>
              </a:path>
              <a:path w="806450" h="76200">
                <a:moveTo>
                  <a:pt x="730250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730250" y="44450"/>
                </a:lnTo>
                <a:lnTo>
                  <a:pt x="730250" y="31750"/>
                </a:lnTo>
                <a:close/>
              </a:path>
              <a:path w="806450" h="76200">
                <a:moveTo>
                  <a:pt x="793750" y="31750"/>
                </a:moveTo>
                <a:lnTo>
                  <a:pt x="746506" y="31750"/>
                </a:lnTo>
                <a:lnTo>
                  <a:pt x="749300" y="34543"/>
                </a:lnTo>
                <a:lnTo>
                  <a:pt x="749300" y="41655"/>
                </a:lnTo>
                <a:lnTo>
                  <a:pt x="746506" y="44450"/>
                </a:lnTo>
                <a:lnTo>
                  <a:pt x="793750" y="44450"/>
                </a:lnTo>
                <a:lnTo>
                  <a:pt x="806450" y="38100"/>
                </a:lnTo>
                <a:lnTo>
                  <a:pt x="7937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4389" y="2680335"/>
            <a:ext cx="2971800" cy="7740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74015" marR="367030" algn="ctr">
              <a:lnSpc>
                <a:spcPts val="1380"/>
              </a:lnSpc>
              <a:spcBef>
                <a:spcPts val="400"/>
              </a:spcBef>
            </a:pPr>
            <a:r>
              <a:rPr sz="1200" b="1" dirty="0">
                <a:latin typeface="Times New Roman"/>
                <a:cs typeface="Times New Roman"/>
              </a:rPr>
              <a:t>Обрезка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лобовой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части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обмотки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статора: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7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04.02.06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Станок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обрезной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8309" y="2862663"/>
            <a:ext cx="2802890" cy="3853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49910">
              <a:lnSpc>
                <a:spcPts val="1410"/>
              </a:lnSpc>
              <a:spcBef>
                <a:spcPts val="305"/>
              </a:spcBef>
            </a:pPr>
            <a:r>
              <a:rPr sz="1200" b="1" spc="-5" dirty="0">
                <a:latin typeface="Times New Roman"/>
                <a:cs typeface="Times New Roman"/>
              </a:rPr>
              <a:t>Обжиг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обмотки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статора:</a:t>
            </a:r>
            <a:endParaRPr sz="1200" dirty="0">
              <a:latin typeface="Times New Roman"/>
              <a:cs typeface="Times New Roman"/>
            </a:endParaRPr>
          </a:p>
          <a:p>
            <a:pPr marL="330835" marR="325120" indent="264795">
              <a:lnSpc>
                <a:spcPts val="1150"/>
              </a:lnSpc>
              <a:spcBef>
                <a:spcPts val="50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04.02.26 Печь универсальная</a:t>
            </a:r>
            <a:r>
              <a:rPr sz="1000" spc="-5" dirty="0">
                <a:latin typeface="Times New Roman"/>
                <a:cs typeface="Times New Roman"/>
                <a:hlinkClick r:id="rId6"/>
              </a:rPr>
              <a:t>;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8309" y="3767454"/>
            <a:ext cx="2802890" cy="3989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51460" marR="241935" indent="-2540" algn="ctr">
              <a:lnSpc>
                <a:spcPct val="95100"/>
              </a:lnSpc>
              <a:spcBef>
                <a:spcPts val="375"/>
              </a:spcBef>
            </a:pPr>
            <a:r>
              <a:rPr sz="1200" b="1" spc="-5" dirty="0">
                <a:latin typeface="Times New Roman"/>
                <a:cs typeface="Times New Roman"/>
              </a:rPr>
              <a:t>Удаление </a:t>
            </a:r>
            <a:r>
              <a:rPr sz="1200" b="1" dirty="0">
                <a:latin typeface="Times New Roman"/>
                <a:cs typeface="Times New Roman"/>
              </a:rPr>
              <a:t>обмотки </a:t>
            </a:r>
            <a:r>
              <a:rPr sz="1200" b="1" spc="-5" dirty="0">
                <a:latin typeface="Times New Roman"/>
                <a:cs typeface="Times New Roman"/>
              </a:rPr>
              <a:t>статора: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04.02.29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Станок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универсальный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9840" y="3039110"/>
            <a:ext cx="458470" cy="76200"/>
          </a:xfrm>
          <a:custGeom>
            <a:avLst/>
            <a:gdLst/>
            <a:ahLst/>
            <a:cxnLst/>
            <a:rect l="l" t="t" r="r" b="b"/>
            <a:pathLst>
              <a:path w="458470" h="76200">
                <a:moveTo>
                  <a:pt x="382270" y="0"/>
                </a:moveTo>
                <a:lnTo>
                  <a:pt x="382270" y="76200"/>
                </a:lnTo>
                <a:lnTo>
                  <a:pt x="445770" y="44450"/>
                </a:lnTo>
                <a:lnTo>
                  <a:pt x="398525" y="44450"/>
                </a:lnTo>
                <a:lnTo>
                  <a:pt x="401320" y="41655"/>
                </a:lnTo>
                <a:lnTo>
                  <a:pt x="401320" y="34543"/>
                </a:lnTo>
                <a:lnTo>
                  <a:pt x="398525" y="31750"/>
                </a:lnTo>
                <a:lnTo>
                  <a:pt x="445770" y="31750"/>
                </a:lnTo>
                <a:lnTo>
                  <a:pt x="382270" y="0"/>
                </a:lnTo>
                <a:close/>
              </a:path>
              <a:path w="458470" h="76200">
                <a:moveTo>
                  <a:pt x="382270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4" y="44450"/>
                </a:lnTo>
                <a:lnTo>
                  <a:pt x="382270" y="44450"/>
                </a:lnTo>
                <a:lnTo>
                  <a:pt x="382270" y="31750"/>
                </a:lnTo>
                <a:close/>
              </a:path>
              <a:path w="458470" h="76200">
                <a:moveTo>
                  <a:pt x="445770" y="31750"/>
                </a:moveTo>
                <a:lnTo>
                  <a:pt x="398525" y="31750"/>
                </a:lnTo>
                <a:lnTo>
                  <a:pt x="401320" y="34543"/>
                </a:lnTo>
                <a:lnTo>
                  <a:pt x="401320" y="41655"/>
                </a:lnTo>
                <a:lnTo>
                  <a:pt x="398525" y="44450"/>
                </a:lnTo>
                <a:lnTo>
                  <a:pt x="445770" y="44450"/>
                </a:lnTo>
                <a:lnTo>
                  <a:pt x="458470" y="38100"/>
                </a:lnTo>
                <a:lnTo>
                  <a:pt x="44577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06690" y="851535"/>
            <a:ext cx="2171700" cy="28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84200" marR="115570" indent="-457834">
              <a:lnSpc>
                <a:spcPts val="1420"/>
              </a:lnSpc>
              <a:spcBef>
                <a:spcPts val="345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04.02.50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Мойка барботажная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6089" y="1994535"/>
            <a:ext cx="1485900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Times New Roman"/>
                <a:cs typeface="Times New Roman"/>
              </a:rPr>
              <a:t>Разборка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статора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68090" y="1645285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31750" y="273050"/>
                </a:moveTo>
                <a:lnTo>
                  <a:pt x="0" y="273050"/>
                </a:lnTo>
                <a:lnTo>
                  <a:pt x="38100" y="349250"/>
                </a:lnTo>
                <a:lnTo>
                  <a:pt x="66675" y="292100"/>
                </a:lnTo>
                <a:lnTo>
                  <a:pt x="34544" y="292100"/>
                </a:lnTo>
                <a:lnTo>
                  <a:pt x="31750" y="289305"/>
                </a:lnTo>
                <a:lnTo>
                  <a:pt x="31750" y="273050"/>
                </a:lnTo>
                <a:close/>
              </a:path>
              <a:path w="76200" h="349250">
                <a:moveTo>
                  <a:pt x="41656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289305"/>
                </a:lnTo>
                <a:lnTo>
                  <a:pt x="34544" y="292100"/>
                </a:lnTo>
                <a:lnTo>
                  <a:pt x="41656" y="292100"/>
                </a:lnTo>
                <a:lnTo>
                  <a:pt x="44450" y="289305"/>
                </a:lnTo>
                <a:lnTo>
                  <a:pt x="44450" y="2793"/>
                </a:lnTo>
                <a:lnTo>
                  <a:pt x="41656" y="0"/>
                </a:lnTo>
                <a:close/>
              </a:path>
              <a:path w="76200" h="349250">
                <a:moveTo>
                  <a:pt x="76200" y="273050"/>
                </a:moveTo>
                <a:lnTo>
                  <a:pt x="44450" y="273050"/>
                </a:lnTo>
                <a:lnTo>
                  <a:pt x="44450" y="289305"/>
                </a:lnTo>
                <a:lnTo>
                  <a:pt x="41656" y="292100"/>
                </a:lnTo>
                <a:lnTo>
                  <a:pt x="66675" y="292100"/>
                </a:lnTo>
                <a:lnTo>
                  <a:pt x="76200" y="27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05989" y="4554854"/>
            <a:ext cx="4000500" cy="3988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ts val="1400"/>
              </a:lnSpc>
              <a:spcBef>
                <a:spcPts val="309"/>
              </a:spcBef>
            </a:pPr>
            <a:r>
              <a:rPr sz="1200" b="1" dirty="0">
                <a:latin typeface="Times New Roman"/>
                <a:cs typeface="Times New Roman"/>
              </a:rPr>
              <a:t>Очистка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статора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сжатым воздухом:</a:t>
            </a:r>
            <a:endParaRPr sz="1200" dirty="0">
              <a:latin typeface="Times New Roman"/>
              <a:cs typeface="Times New Roman"/>
            </a:endParaRPr>
          </a:p>
          <a:p>
            <a:pPr marL="822325" marR="815340" indent="635" algn="ctr">
              <a:lnSpc>
                <a:spcPts val="1420"/>
              </a:lnSpc>
              <a:spcBef>
                <a:spcPts val="2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04.02.30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Камера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обдува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4389" y="3767454"/>
            <a:ext cx="2971800" cy="627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60655" marR="154305" algn="ctr">
              <a:lnSpc>
                <a:spcPts val="1380"/>
              </a:lnSpc>
              <a:spcBef>
                <a:spcPts val="400"/>
              </a:spcBef>
            </a:pPr>
            <a:r>
              <a:rPr sz="1200" b="1" spc="-5" dirty="0">
                <a:latin typeface="Times New Roman"/>
                <a:cs typeface="Times New Roman"/>
              </a:rPr>
              <a:t>Брикетирование отходов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обмоточного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провода: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ts val="132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04.02.04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Пресс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брикетировочный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8090" y="2331085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31750" y="273050"/>
                </a:moveTo>
                <a:lnTo>
                  <a:pt x="0" y="273050"/>
                </a:lnTo>
                <a:lnTo>
                  <a:pt x="38100" y="349250"/>
                </a:lnTo>
                <a:lnTo>
                  <a:pt x="66675" y="292100"/>
                </a:lnTo>
                <a:lnTo>
                  <a:pt x="34544" y="292100"/>
                </a:lnTo>
                <a:lnTo>
                  <a:pt x="31750" y="289305"/>
                </a:lnTo>
                <a:lnTo>
                  <a:pt x="31750" y="273050"/>
                </a:lnTo>
                <a:close/>
              </a:path>
              <a:path w="76200" h="349250">
                <a:moveTo>
                  <a:pt x="41656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289305"/>
                </a:lnTo>
                <a:lnTo>
                  <a:pt x="34544" y="292100"/>
                </a:lnTo>
                <a:lnTo>
                  <a:pt x="41656" y="292100"/>
                </a:lnTo>
                <a:lnTo>
                  <a:pt x="44450" y="289305"/>
                </a:lnTo>
                <a:lnTo>
                  <a:pt x="44450" y="2793"/>
                </a:lnTo>
                <a:lnTo>
                  <a:pt x="41656" y="0"/>
                </a:lnTo>
                <a:close/>
              </a:path>
              <a:path w="76200" h="349250">
                <a:moveTo>
                  <a:pt x="76200" y="273050"/>
                </a:moveTo>
                <a:lnTo>
                  <a:pt x="44450" y="273050"/>
                </a:lnTo>
                <a:lnTo>
                  <a:pt x="44450" y="289305"/>
                </a:lnTo>
                <a:lnTo>
                  <a:pt x="41656" y="292100"/>
                </a:lnTo>
                <a:lnTo>
                  <a:pt x="66675" y="292100"/>
                </a:lnTo>
                <a:lnTo>
                  <a:pt x="76200" y="27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05989" y="5483860"/>
            <a:ext cx="4000500" cy="43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ts val="1400"/>
              </a:lnSpc>
              <a:spcBef>
                <a:spcPts val="315"/>
              </a:spcBef>
            </a:pPr>
            <a:r>
              <a:rPr sz="1200" b="1" dirty="0">
                <a:latin typeface="Times New Roman"/>
                <a:cs typeface="Times New Roman"/>
              </a:rPr>
              <a:t>Правка</a:t>
            </a:r>
            <a:r>
              <a:rPr sz="1200" b="1" spc="-5" dirty="0">
                <a:latin typeface="Times New Roman"/>
                <a:cs typeface="Times New Roman"/>
              </a:rPr>
              <a:t> активной </a:t>
            </a:r>
            <a:r>
              <a:rPr sz="1200" b="1" spc="-10" dirty="0">
                <a:latin typeface="Times New Roman"/>
                <a:cs typeface="Times New Roman"/>
              </a:rPr>
              <a:t>стали</a:t>
            </a:r>
            <a:r>
              <a:rPr sz="1200" b="1" spc="-5" dirty="0">
                <a:latin typeface="Times New Roman"/>
                <a:cs typeface="Times New Roman"/>
              </a:rPr>
              <a:t> статоров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ts val="140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03.05.42.03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Стол для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 подготовки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железа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статора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5989" y="6172200"/>
            <a:ext cx="4000500" cy="54425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270" algn="ctr">
              <a:lnSpc>
                <a:spcPts val="1405"/>
              </a:lnSpc>
              <a:spcBef>
                <a:spcPts val="309"/>
              </a:spcBef>
            </a:pPr>
            <a:r>
              <a:rPr sz="1200" b="1" dirty="0">
                <a:latin typeface="Times New Roman"/>
                <a:cs typeface="Times New Roman"/>
              </a:rPr>
              <a:t>Испытание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активной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стали:</a:t>
            </a:r>
            <a:endParaRPr sz="1200" dirty="0">
              <a:latin typeface="Times New Roman"/>
              <a:cs typeface="Times New Roman"/>
            </a:endParaRPr>
          </a:p>
          <a:p>
            <a:pPr marL="224790" marR="213995" indent="-1270" algn="ctr">
              <a:lnSpc>
                <a:spcPct val="95900"/>
              </a:lnSpc>
              <a:spcBef>
                <a:spcPts val="20"/>
              </a:spcBef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02.01.04А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Автоматизированный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стенд</a:t>
            </a: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испытания активной </a:t>
            </a:r>
            <a:r>
              <a:rPr sz="1100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стали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статоров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4990" y="851535"/>
            <a:ext cx="1371600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Times New Roman"/>
                <a:cs typeface="Times New Roman"/>
              </a:rPr>
              <a:t>Ремонт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крышек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78190" y="1765935"/>
            <a:ext cx="1600200" cy="800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37160" marR="128270" algn="ctr">
              <a:lnSpc>
                <a:spcPts val="1150"/>
              </a:lnSpc>
              <a:spcBef>
                <a:spcPts val="380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04.02.21 Гидростенд для </a:t>
            </a:r>
            <a:r>
              <a:rPr sz="1000" spc="-2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испытания оболочек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взрывозащищенного</a:t>
            </a:r>
            <a:endParaRPr sz="1000">
              <a:latin typeface="Times New Roman"/>
              <a:cs typeface="Times New Roman"/>
            </a:endParaRPr>
          </a:p>
          <a:p>
            <a:pPr marL="635" algn="ctr">
              <a:lnSpc>
                <a:spcPts val="1160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оборудования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21140" y="1163619"/>
            <a:ext cx="76200" cy="576000"/>
          </a:xfrm>
          <a:custGeom>
            <a:avLst/>
            <a:gdLst/>
            <a:ahLst/>
            <a:cxnLst/>
            <a:rect l="l" t="t" r="r" b="b"/>
            <a:pathLst>
              <a:path w="76200" h="400685">
                <a:moveTo>
                  <a:pt x="31750" y="324485"/>
                </a:moveTo>
                <a:lnTo>
                  <a:pt x="0" y="324485"/>
                </a:lnTo>
                <a:lnTo>
                  <a:pt x="38100" y="400685"/>
                </a:lnTo>
                <a:lnTo>
                  <a:pt x="66675" y="343535"/>
                </a:lnTo>
                <a:lnTo>
                  <a:pt x="34544" y="343535"/>
                </a:lnTo>
                <a:lnTo>
                  <a:pt x="31750" y="340740"/>
                </a:lnTo>
                <a:lnTo>
                  <a:pt x="31750" y="324485"/>
                </a:lnTo>
                <a:close/>
              </a:path>
              <a:path w="76200" h="400685">
                <a:moveTo>
                  <a:pt x="41656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340740"/>
                </a:lnTo>
                <a:lnTo>
                  <a:pt x="34544" y="343535"/>
                </a:lnTo>
                <a:lnTo>
                  <a:pt x="41656" y="343535"/>
                </a:lnTo>
                <a:lnTo>
                  <a:pt x="44450" y="340740"/>
                </a:lnTo>
                <a:lnTo>
                  <a:pt x="44450" y="2793"/>
                </a:lnTo>
                <a:lnTo>
                  <a:pt x="41656" y="0"/>
                </a:lnTo>
                <a:close/>
              </a:path>
              <a:path w="76200" h="400685">
                <a:moveTo>
                  <a:pt x="76200" y="324485"/>
                </a:moveTo>
                <a:lnTo>
                  <a:pt x="44450" y="324485"/>
                </a:lnTo>
                <a:lnTo>
                  <a:pt x="44450" y="340740"/>
                </a:lnTo>
                <a:lnTo>
                  <a:pt x="41656" y="343535"/>
                </a:lnTo>
                <a:lnTo>
                  <a:pt x="66675" y="343535"/>
                </a:lnTo>
                <a:lnTo>
                  <a:pt x="76200" y="324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63790" y="4335145"/>
            <a:ext cx="25146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0" algn="ctr">
              <a:lnSpc>
                <a:spcPts val="1400"/>
              </a:lnSpc>
              <a:spcBef>
                <a:spcPts val="310"/>
              </a:spcBef>
            </a:pPr>
            <a:r>
              <a:rPr sz="1200" b="1" spc="-5" dirty="0">
                <a:latin typeface="Times New Roman"/>
                <a:cs typeface="Times New Roman"/>
              </a:rPr>
              <a:t>Балансировка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ротора:</a:t>
            </a:r>
            <a:endParaRPr sz="1200" dirty="0">
              <a:latin typeface="Times New Roman"/>
              <a:cs typeface="Times New Roman"/>
            </a:endParaRPr>
          </a:p>
          <a:p>
            <a:pPr marL="1905" algn="ctr">
              <a:lnSpc>
                <a:spcPts val="139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02.01.20.500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02.01.20.1000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ts val="1435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Станок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балансировочный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63790" y="5363845"/>
            <a:ext cx="25146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ts val="1400"/>
              </a:lnSpc>
              <a:spcBef>
                <a:spcPts val="310"/>
              </a:spcBef>
            </a:pPr>
            <a:r>
              <a:rPr sz="1200" b="1" dirty="0">
                <a:latin typeface="Times New Roman"/>
                <a:cs typeface="Times New Roman"/>
              </a:rPr>
              <a:t>Посадка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подшипников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на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вал</a:t>
            </a:r>
            <a:endParaRPr sz="1200" dirty="0">
              <a:latin typeface="Times New Roman"/>
              <a:cs typeface="Times New Roman"/>
            </a:endParaRPr>
          </a:p>
          <a:p>
            <a:pPr marL="3175" algn="ctr">
              <a:lnSpc>
                <a:spcPts val="1395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5"/>
              </a:rPr>
              <a:t>04.02.31.01</a:t>
            </a:r>
            <a:r>
              <a:rPr lang="ru-KZ" sz="1200" dirty="0">
                <a:latin typeface="Times New Roman"/>
                <a:cs typeface="Times New Roman"/>
              </a:rPr>
              <a:t>,</a:t>
            </a:r>
            <a:r>
              <a:rPr lang="ru-KZ" sz="1200" spc="-45" dirty="0">
                <a:latin typeface="Times New Roman"/>
                <a:cs typeface="Times New Roman"/>
              </a:rPr>
              <a:t> </a:t>
            </a:r>
            <a:r>
              <a:rPr lang="ru-RU"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6"/>
              </a:rPr>
              <a:t>04.02.31.02</a:t>
            </a:r>
            <a:endParaRPr lang="ru-RU" sz="1200" dirty="0">
              <a:latin typeface="Times New Roman"/>
              <a:cs typeface="Times New Roman"/>
            </a:endParaRPr>
          </a:p>
          <a:p>
            <a:pPr marL="1270" algn="ctr">
              <a:lnSpc>
                <a:spcPts val="1435"/>
              </a:lnSpc>
            </a:pPr>
            <a:r>
              <a:rPr lang="ru-RU"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6"/>
              </a:rPr>
              <a:t>Нагреватель</a:t>
            </a:r>
            <a:r>
              <a:rPr lang="ru-RU"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6"/>
              </a:rPr>
              <a:t> </a:t>
            </a:r>
            <a:r>
              <a:rPr lang="ru-RU"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6"/>
              </a:rPr>
              <a:t>индукционный</a:t>
            </a:r>
            <a:endParaRPr lang="ru-RU" sz="1200" dirty="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10990" y="927734"/>
            <a:ext cx="4648200" cy="5464810"/>
            <a:chOff x="4110990" y="927734"/>
            <a:chExt cx="4648200" cy="5464810"/>
          </a:xfrm>
        </p:grpSpPr>
        <p:sp>
          <p:nvSpPr>
            <p:cNvPr id="36" name="object 36"/>
            <p:cNvSpPr/>
            <p:nvPr/>
          </p:nvSpPr>
          <p:spPr>
            <a:xfrm>
              <a:off x="4110990" y="927734"/>
              <a:ext cx="4648200" cy="5464810"/>
            </a:xfrm>
            <a:custGeom>
              <a:avLst/>
              <a:gdLst/>
              <a:ahLst/>
              <a:cxnLst/>
              <a:rect l="l" t="t" r="r" b="b"/>
              <a:pathLst>
                <a:path w="4648200" h="5464810">
                  <a:moveTo>
                    <a:pt x="76200" y="5168265"/>
                  </a:moveTo>
                  <a:lnTo>
                    <a:pt x="44450" y="5168265"/>
                  </a:lnTo>
                  <a:lnTo>
                    <a:pt x="44450" y="4971669"/>
                  </a:lnTo>
                  <a:lnTo>
                    <a:pt x="41656" y="4968875"/>
                  </a:lnTo>
                  <a:lnTo>
                    <a:pt x="34544" y="4968875"/>
                  </a:lnTo>
                  <a:lnTo>
                    <a:pt x="31750" y="4971669"/>
                  </a:lnTo>
                  <a:lnTo>
                    <a:pt x="31750" y="5168265"/>
                  </a:lnTo>
                  <a:lnTo>
                    <a:pt x="0" y="5168265"/>
                  </a:lnTo>
                  <a:lnTo>
                    <a:pt x="38100" y="5244465"/>
                  </a:lnTo>
                  <a:lnTo>
                    <a:pt x="66675" y="5187315"/>
                  </a:lnTo>
                  <a:lnTo>
                    <a:pt x="76200" y="5168265"/>
                  </a:lnTo>
                  <a:close/>
                </a:path>
                <a:path w="4648200" h="5464810">
                  <a:moveTo>
                    <a:pt x="3695700" y="38100"/>
                  </a:moveTo>
                  <a:lnTo>
                    <a:pt x="3683000" y="31750"/>
                  </a:lnTo>
                  <a:lnTo>
                    <a:pt x="3619500" y="0"/>
                  </a:lnTo>
                  <a:lnTo>
                    <a:pt x="3619500" y="31750"/>
                  </a:lnTo>
                  <a:lnTo>
                    <a:pt x="2892044" y="31750"/>
                  </a:lnTo>
                  <a:lnTo>
                    <a:pt x="2889250" y="34556"/>
                  </a:lnTo>
                  <a:lnTo>
                    <a:pt x="2889250" y="41656"/>
                  </a:lnTo>
                  <a:lnTo>
                    <a:pt x="2892044" y="44450"/>
                  </a:lnTo>
                  <a:lnTo>
                    <a:pt x="3619500" y="44450"/>
                  </a:lnTo>
                  <a:lnTo>
                    <a:pt x="3619500" y="76200"/>
                  </a:lnTo>
                  <a:lnTo>
                    <a:pt x="3683000" y="44450"/>
                  </a:lnTo>
                  <a:lnTo>
                    <a:pt x="3695700" y="38100"/>
                  </a:lnTo>
                  <a:close/>
                </a:path>
                <a:path w="4648200" h="5464810">
                  <a:moveTo>
                    <a:pt x="4648200" y="5388610"/>
                  </a:moveTo>
                  <a:lnTo>
                    <a:pt x="4616450" y="5388610"/>
                  </a:lnTo>
                  <a:lnTo>
                    <a:pt x="4616450" y="5118354"/>
                  </a:lnTo>
                  <a:lnTo>
                    <a:pt x="4613656" y="5115560"/>
                  </a:lnTo>
                  <a:lnTo>
                    <a:pt x="4606544" y="5115560"/>
                  </a:lnTo>
                  <a:lnTo>
                    <a:pt x="4603750" y="5118354"/>
                  </a:lnTo>
                  <a:lnTo>
                    <a:pt x="4603750" y="5388610"/>
                  </a:lnTo>
                  <a:lnTo>
                    <a:pt x="4572000" y="5388610"/>
                  </a:lnTo>
                  <a:lnTo>
                    <a:pt x="4610100" y="5464810"/>
                  </a:lnTo>
                  <a:lnTo>
                    <a:pt x="4638675" y="5407660"/>
                  </a:lnTo>
                  <a:lnTo>
                    <a:pt x="4648200" y="5388610"/>
                  </a:lnTo>
                  <a:close/>
                </a:path>
                <a:path w="4648200" h="5464810">
                  <a:moveTo>
                    <a:pt x="4648200" y="4359910"/>
                  </a:moveTo>
                  <a:lnTo>
                    <a:pt x="4616450" y="4359910"/>
                  </a:lnTo>
                  <a:lnTo>
                    <a:pt x="4616450" y="4089654"/>
                  </a:lnTo>
                  <a:lnTo>
                    <a:pt x="4613656" y="4086860"/>
                  </a:lnTo>
                  <a:lnTo>
                    <a:pt x="4606544" y="4086860"/>
                  </a:lnTo>
                  <a:lnTo>
                    <a:pt x="4603750" y="4089654"/>
                  </a:lnTo>
                  <a:lnTo>
                    <a:pt x="4603750" y="4359910"/>
                  </a:lnTo>
                  <a:lnTo>
                    <a:pt x="4572000" y="4359910"/>
                  </a:lnTo>
                  <a:lnTo>
                    <a:pt x="4610100" y="4436110"/>
                  </a:lnTo>
                  <a:lnTo>
                    <a:pt x="4638675" y="4378960"/>
                  </a:lnTo>
                  <a:lnTo>
                    <a:pt x="4648200" y="4359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82990" y="3985895"/>
              <a:ext cx="76200" cy="349250"/>
            </a:xfrm>
            <a:custGeom>
              <a:avLst/>
              <a:gdLst/>
              <a:ahLst/>
              <a:cxnLst/>
              <a:rect l="l" t="t" r="r" b="b"/>
              <a:pathLst>
                <a:path w="76200" h="349250">
                  <a:moveTo>
                    <a:pt x="31750" y="273050"/>
                  </a:moveTo>
                  <a:lnTo>
                    <a:pt x="0" y="273050"/>
                  </a:lnTo>
                  <a:lnTo>
                    <a:pt x="38100" y="349250"/>
                  </a:lnTo>
                  <a:lnTo>
                    <a:pt x="66675" y="292100"/>
                  </a:lnTo>
                  <a:lnTo>
                    <a:pt x="34543" y="292100"/>
                  </a:lnTo>
                  <a:lnTo>
                    <a:pt x="31750" y="289306"/>
                  </a:lnTo>
                  <a:lnTo>
                    <a:pt x="31750" y="273050"/>
                  </a:lnTo>
                  <a:close/>
                </a:path>
                <a:path w="76200" h="349250">
                  <a:moveTo>
                    <a:pt x="41655" y="0"/>
                  </a:moveTo>
                  <a:lnTo>
                    <a:pt x="34543" y="0"/>
                  </a:lnTo>
                  <a:lnTo>
                    <a:pt x="31750" y="2794"/>
                  </a:lnTo>
                  <a:lnTo>
                    <a:pt x="31750" y="289306"/>
                  </a:lnTo>
                  <a:lnTo>
                    <a:pt x="34543" y="292100"/>
                  </a:lnTo>
                  <a:lnTo>
                    <a:pt x="41655" y="292100"/>
                  </a:lnTo>
                  <a:lnTo>
                    <a:pt x="44450" y="289306"/>
                  </a:lnTo>
                  <a:lnTo>
                    <a:pt x="44450" y="2794"/>
                  </a:lnTo>
                  <a:lnTo>
                    <a:pt x="41655" y="0"/>
                  </a:lnTo>
                  <a:close/>
                </a:path>
                <a:path w="76200" h="349250">
                  <a:moveTo>
                    <a:pt x="76200" y="273050"/>
                  </a:moveTo>
                  <a:lnTo>
                    <a:pt x="44450" y="273050"/>
                  </a:lnTo>
                  <a:lnTo>
                    <a:pt x="44450" y="289306"/>
                  </a:lnTo>
                  <a:lnTo>
                    <a:pt x="41655" y="292100"/>
                  </a:lnTo>
                  <a:lnTo>
                    <a:pt x="66675" y="292100"/>
                  </a:lnTo>
                  <a:lnTo>
                    <a:pt x="76200" y="27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035290" y="6392545"/>
            <a:ext cx="137160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latin typeface="Times New Roman"/>
                <a:cs typeface="Times New Roman"/>
              </a:rPr>
              <a:t>На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сборку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27719" y="2811780"/>
            <a:ext cx="1550670" cy="6426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70" algn="ctr">
              <a:lnSpc>
                <a:spcPts val="1405"/>
              </a:lnSpc>
              <a:spcBef>
                <a:spcPts val="305"/>
              </a:spcBef>
            </a:pPr>
            <a:r>
              <a:rPr sz="1200" b="1" dirty="0">
                <a:latin typeface="Times New Roman"/>
                <a:cs typeface="Times New Roman"/>
              </a:rPr>
              <a:t>На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сборку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20"/>
              </a:lnSpc>
            </a:pPr>
            <a:r>
              <a:rPr sz="11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03.02.10</a:t>
            </a:r>
            <a:r>
              <a:rPr sz="115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 </a:t>
            </a:r>
            <a:r>
              <a:rPr sz="11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Склад</a:t>
            </a:r>
            <a:r>
              <a:rPr sz="115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 </a:t>
            </a:r>
            <a:r>
              <a:rPr sz="11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-</a:t>
            </a:r>
            <a:endParaRPr sz="1150">
              <a:latin typeface="Times New Roman"/>
              <a:cs typeface="Times New Roman"/>
            </a:endParaRPr>
          </a:p>
          <a:p>
            <a:pPr marL="2540" algn="ctr">
              <a:lnSpc>
                <a:spcPts val="1355"/>
              </a:lnSpc>
            </a:pPr>
            <a:r>
              <a:rPr sz="11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стеллаж</a:t>
            </a:r>
            <a:r>
              <a:rPr sz="115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 </a:t>
            </a:r>
            <a:r>
              <a:rPr sz="11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-</a:t>
            </a:r>
            <a:r>
              <a:rPr sz="11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 </a:t>
            </a:r>
            <a:r>
              <a:rPr sz="11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конвейер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828540" y="927734"/>
            <a:ext cx="4376420" cy="1891030"/>
          </a:xfrm>
          <a:custGeom>
            <a:avLst/>
            <a:gdLst/>
            <a:ahLst/>
            <a:cxnLst/>
            <a:rect l="l" t="t" r="r" b="b"/>
            <a:pathLst>
              <a:path w="4376420" h="1891030">
                <a:moveTo>
                  <a:pt x="806450" y="38100"/>
                </a:moveTo>
                <a:lnTo>
                  <a:pt x="793750" y="31750"/>
                </a:lnTo>
                <a:lnTo>
                  <a:pt x="730250" y="0"/>
                </a:lnTo>
                <a:lnTo>
                  <a:pt x="730250" y="31750"/>
                </a:lnTo>
                <a:lnTo>
                  <a:pt x="2794" y="31750"/>
                </a:lnTo>
                <a:lnTo>
                  <a:pt x="0" y="34556"/>
                </a:lnTo>
                <a:lnTo>
                  <a:pt x="0" y="41656"/>
                </a:lnTo>
                <a:lnTo>
                  <a:pt x="2794" y="44450"/>
                </a:lnTo>
                <a:lnTo>
                  <a:pt x="730250" y="44450"/>
                </a:lnTo>
                <a:lnTo>
                  <a:pt x="730250" y="76200"/>
                </a:lnTo>
                <a:lnTo>
                  <a:pt x="793750" y="44450"/>
                </a:lnTo>
                <a:lnTo>
                  <a:pt x="806450" y="38100"/>
                </a:lnTo>
                <a:close/>
              </a:path>
              <a:path w="4376420" h="1891030">
                <a:moveTo>
                  <a:pt x="4376420" y="1814830"/>
                </a:moveTo>
                <a:lnTo>
                  <a:pt x="4344670" y="1814830"/>
                </a:lnTo>
                <a:lnTo>
                  <a:pt x="4344670" y="1636014"/>
                </a:lnTo>
                <a:lnTo>
                  <a:pt x="4341876" y="1633220"/>
                </a:lnTo>
                <a:lnTo>
                  <a:pt x="4334764" y="1633220"/>
                </a:lnTo>
                <a:lnTo>
                  <a:pt x="4331970" y="1636014"/>
                </a:lnTo>
                <a:lnTo>
                  <a:pt x="4331970" y="1814830"/>
                </a:lnTo>
                <a:lnTo>
                  <a:pt x="4300220" y="1814830"/>
                </a:lnTo>
                <a:lnTo>
                  <a:pt x="4338320" y="1891030"/>
                </a:lnTo>
                <a:lnTo>
                  <a:pt x="4366895" y="1833880"/>
                </a:lnTo>
                <a:lnTo>
                  <a:pt x="4376420" y="1814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34990" y="1308735"/>
            <a:ext cx="1371600" cy="342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Times New Roman"/>
                <a:cs typeface="Times New Roman"/>
              </a:rPr>
              <a:t>Ремонт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ротора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06590" y="142303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7090" y="1416685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31750" y="273050"/>
                </a:moveTo>
                <a:lnTo>
                  <a:pt x="0" y="273050"/>
                </a:lnTo>
                <a:lnTo>
                  <a:pt x="38100" y="349250"/>
                </a:lnTo>
                <a:lnTo>
                  <a:pt x="66675" y="292100"/>
                </a:lnTo>
                <a:lnTo>
                  <a:pt x="34543" y="292100"/>
                </a:lnTo>
                <a:lnTo>
                  <a:pt x="31750" y="289305"/>
                </a:lnTo>
                <a:lnTo>
                  <a:pt x="31750" y="273050"/>
                </a:lnTo>
                <a:close/>
              </a:path>
              <a:path w="76200" h="349250">
                <a:moveTo>
                  <a:pt x="41655" y="0"/>
                </a:moveTo>
                <a:lnTo>
                  <a:pt x="34543" y="0"/>
                </a:lnTo>
                <a:lnTo>
                  <a:pt x="31750" y="2793"/>
                </a:lnTo>
                <a:lnTo>
                  <a:pt x="31750" y="289305"/>
                </a:lnTo>
                <a:lnTo>
                  <a:pt x="34543" y="292100"/>
                </a:lnTo>
                <a:lnTo>
                  <a:pt x="41655" y="292100"/>
                </a:lnTo>
                <a:lnTo>
                  <a:pt x="44450" y="289305"/>
                </a:lnTo>
                <a:lnTo>
                  <a:pt x="44450" y="2793"/>
                </a:lnTo>
                <a:lnTo>
                  <a:pt x="41655" y="0"/>
                </a:lnTo>
                <a:close/>
              </a:path>
              <a:path w="76200" h="349250">
                <a:moveTo>
                  <a:pt x="76200" y="273050"/>
                </a:moveTo>
                <a:lnTo>
                  <a:pt x="44450" y="273050"/>
                </a:lnTo>
                <a:lnTo>
                  <a:pt x="44450" y="289305"/>
                </a:lnTo>
                <a:lnTo>
                  <a:pt x="41655" y="292100"/>
                </a:lnTo>
                <a:lnTo>
                  <a:pt x="66675" y="292100"/>
                </a:lnTo>
                <a:lnTo>
                  <a:pt x="76200" y="27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BF1DB2D-6AC5-CEAA-FA37-C34050C409DE}"/>
              </a:ext>
            </a:extLst>
          </p:cNvPr>
          <p:cNvCxnSpPr/>
          <p:nvPr/>
        </p:nvCxnSpPr>
        <p:spPr>
          <a:xfrm>
            <a:off x="7937500" y="1163619"/>
            <a:ext cx="0" cy="58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C6A40CE6-E9A8-59B2-7147-D701887EE45F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844290" y="3966931"/>
            <a:ext cx="414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>
            <a:extLst>
              <a:ext uri="{FF2B5EF4-FFF2-40B4-BE49-F238E27FC236}">
                <a16:creationId xmlns:a16="http://schemas.microsoft.com/office/drawing/2014/main" id="{217AE19C-4EDF-591F-9513-B2EF0A6DD065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6628764" y="2985769"/>
            <a:ext cx="1489710" cy="180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67914D3-2D9F-A9DC-C17A-55B6E1EC01A3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659754" y="3248025"/>
            <a:ext cx="0" cy="51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958445C2-CD53-2EEB-E79B-EA90B0FF0FC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4206239" y="4953680"/>
            <a:ext cx="0" cy="53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E892A606-5AA3-0F44-D0E0-E069966E9DBD}"/>
              </a:ext>
            </a:extLst>
          </p:cNvPr>
          <p:cNvCxnSpPr>
            <a:stCxn id="16" idx="2"/>
          </p:cNvCxnSpPr>
          <p:nvPr/>
        </p:nvCxnSpPr>
        <p:spPr>
          <a:xfrm>
            <a:off x="5659754" y="4166409"/>
            <a:ext cx="0" cy="38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389" y="1217295"/>
            <a:ext cx="9372600" cy="5410200"/>
          </a:xfrm>
          <a:custGeom>
            <a:avLst/>
            <a:gdLst/>
            <a:ahLst/>
            <a:cxnLst/>
            <a:rect l="l" t="t" r="r" b="b"/>
            <a:pathLst>
              <a:path w="9372600" h="5410200">
                <a:moveTo>
                  <a:pt x="0" y="5410200"/>
                </a:moveTo>
                <a:lnTo>
                  <a:pt x="9372600" y="5410200"/>
                </a:lnTo>
                <a:lnTo>
                  <a:pt x="93726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03446" y="1241806"/>
            <a:ext cx="2953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2.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Изготовление</a:t>
            </a:r>
            <a:r>
              <a:rPr sz="1400" b="1" dirty="0">
                <a:latin typeface="Times New Roman"/>
                <a:cs typeface="Times New Roman"/>
              </a:rPr>
              <a:t> и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укладка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обмотки: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9042" y="1241806"/>
            <a:ext cx="1027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Таблица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1.2.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2989" y="1674495"/>
            <a:ext cx="2857500" cy="1714500"/>
          </a:xfrm>
          <a:custGeom>
            <a:avLst/>
            <a:gdLst/>
            <a:ahLst/>
            <a:cxnLst/>
            <a:rect l="l" t="t" r="r" b="b"/>
            <a:pathLst>
              <a:path w="2857500" h="1714500">
                <a:moveTo>
                  <a:pt x="0" y="1714500"/>
                </a:moveTo>
                <a:lnTo>
                  <a:pt x="2857500" y="1714500"/>
                </a:lnTo>
                <a:lnTo>
                  <a:pt x="28575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6294" y="1700529"/>
            <a:ext cx="2312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Изготовление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пазовой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изоляции: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289" y="2017395"/>
            <a:ext cx="26289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51155" marR="340995" indent="307340">
              <a:lnSpc>
                <a:spcPts val="1380"/>
              </a:lnSpc>
              <a:spcBef>
                <a:spcPts val="375"/>
              </a:spcBef>
            </a:pPr>
            <a:r>
              <a:rPr sz="1200" b="1" dirty="0">
                <a:latin typeface="Times New Roman"/>
                <a:cs typeface="Times New Roman"/>
              </a:rPr>
              <a:t>Нарезка </a:t>
            </a:r>
            <a:r>
              <a:rPr sz="1200" b="1" spc="-5" dirty="0">
                <a:latin typeface="Times New Roman"/>
                <a:cs typeface="Times New Roman"/>
              </a:rPr>
              <a:t>изоляции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04.03.34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Ножницы</a:t>
            </a:r>
            <a:r>
              <a:rPr sz="1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рычажные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289" y="2703195"/>
            <a:ext cx="2628900" cy="571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6080" marR="379730" indent="7620">
              <a:lnSpc>
                <a:spcPts val="1430"/>
              </a:lnSpc>
              <a:spcBef>
                <a:spcPts val="340"/>
              </a:spcBef>
            </a:pPr>
            <a:r>
              <a:rPr sz="1200" b="1" dirty="0">
                <a:latin typeface="Times New Roman"/>
                <a:cs typeface="Times New Roman"/>
              </a:rPr>
              <a:t>Гибка </a:t>
            </a:r>
            <a:r>
              <a:rPr sz="1200" b="1" spc="-5" dirty="0">
                <a:latin typeface="Times New Roman"/>
                <a:cs typeface="Times New Roman"/>
              </a:rPr>
              <a:t>пазовых каробочек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04.02.16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Станок</a:t>
            </a:r>
            <a:r>
              <a:rPr sz="1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релевочный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090" y="1903095"/>
            <a:ext cx="2628900" cy="1028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01955" marR="393700" algn="ctr">
              <a:lnSpc>
                <a:spcPts val="1380"/>
              </a:lnSpc>
              <a:spcBef>
                <a:spcPts val="400"/>
              </a:spcBef>
            </a:pPr>
            <a:r>
              <a:rPr sz="1200" b="1" spc="-5" dirty="0">
                <a:latin typeface="Times New Roman"/>
                <a:cs typeface="Times New Roman"/>
              </a:rPr>
              <a:t>Изготовление деревянных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пазовых клиньев: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08279" marR="200660" algn="ctr">
              <a:lnSpc>
                <a:spcPts val="143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04.02.17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Станок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для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изготовления </a:t>
            </a:r>
            <a:r>
              <a:rPr sz="1200" spc="-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пазовых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клиньев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6590" y="1903095"/>
            <a:ext cx="2743200" cy="7559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24485" marR="316865" indent="1905" algn="ctr">
              <a:lnSpc>
                <a:spcPct val="95600"/>
              </a:lnSpc>
              <a:spcBef>
                <a:spcPts val="365"/>
              </a:spcBef>
            </a:pPr>
            <a:r>
              <a:rPr sz="1200" b="1" dirty="0">
                <a:latin typeface="Times New Roman"/>
                <a:cs typeface="Times New Roman"/>
              </a:rPr>
              <a:t>Намотка </a:t>
            </a:r>
            <a:r>
              <a:rPr sz="1200" b="1" spc="-5" dirty="0">
                <a:latin typeface="Times New Roman"/>
                <a:cs typeface="Times New Roman"/>
              </a:rPr>
              <a:t>элементов всыпной </a:t>
            </a:r>
            <a:r>
              <a:rPr sz="1200" b="1" dirty="0">
                <a:latin typeface="Times New Roman"/>
                <a:cs typeface="Times New Roman"/>
              </a:rPr>
              <a:t> обмотки из </a:t>
            </a:r>
            <a:r>
              <a:rPr sz="1200" b="1" spc="-5" dirty="0">
                <a:latin typeface="Times New Roman"/>
                <a:cs typeface="Times New Roman"/>
              </a:rPr>
              <a:t>круглого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эмалированного провода: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04.02.15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Станок намоточный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6489" y="2468245"/>
            <a:ext cx="76200" cy="234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34689" y="3688714"/>
            <a:ext cx="4572000" cy="540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05" algn="ctr">
              <a:lnSpc>
                <a:spcPts val="1400"/>
              </a:lnSpc>
              <a:spcBef>
                <a:spcPts val="310"/>
              </a:spcBef>
            </a:pPr>
            <a:r>
              <a:rPr sz="1200" b="1" spc="-5" dirty="0">
                <a:latin typeface="Times New Roman"/>
                <a:cs typeface="Times New Roman"/>
              </a:rPr>
              <a:t>Укладка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обмотки</a:t>
            </a:r>
            <a:endParaRPr sz="1200" dirty="0">
              <a:latin typeface="Times New Roman"/>
              <a:cs typeface="Times New Roman"/>
            </a:endParaRPr>
          </a:p>
          <a:p>
            <a:pPr marL="2540" algn="ctr">
              <a:lnSpc>
                <a:spcPts val="1370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03.02.03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Кантователь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статоров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подвесной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4689" y="4912995"/>
            <a:ext cx="4572000" cy="562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35" algn="ctr">
              <a:lnSpc>
                <a:spcPts val="1415"/>
              </a:lnSpc>
              <a:spcBef>
                <a:spcPts val="310"/>
              </a:spcBef>
            </a:pPr>
            <a:r>
              <a:rPr sz="1200" b="1" spc="-5" dirty="0">
                <a:latin typeface="Times New Roman"/>
                <a:cs typeface="Times New Roman"/>
              </a:rPr>
              <a:t>Сборка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и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сварка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схемы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ts val="1415"/>
              </a:lnSpc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04.02.32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Трансформатор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для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сварки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и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пайки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провода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4589" y="5660390"/>
            <a:ext cx="6099810" cy="5861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63345" marR="1358265" indent="375920">
              <a:lnSpc>
                <a:spcPts val="1420"/>
              </a:lnSpc>
              <a:spcBef>
                <a:spcPts val="345"/>
              </a:spcBef>
            </a:pPr>
            <a:r>
              <a:rPr sz="1200" b="1" dirty="0">
                <a:latin typeface="Times New Roman"/>
                <a:cs typeface="Times New Roman"/>
              </a:rPr>
              <a:t>Испытание </a:t>
            </a:r>
            <a:r>
              <a:rPr sz="1200" b="1" spc="-5" dirty="0">
                <a:latin typeface="Times New Roman"/>
                <a:cs typeface="Times New Roman"/>
              </a:rPr>
              <a:t>непропитанных статоров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02.01.05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 Стенд испытания непропитанных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статоров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82589" y="5469255"/>
            <a:ext cx="76200" cy="191134"/>
          </a:xfrm>
          <a:prstGeom prst="rect">
            <a:avLst/>
          </a:prstGeom>
        </p:spPr>
      </p:pic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149B753C-2053-831F-86A1-9F8959FD144A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rot="5400000">
            <a:off x="7442619" y="3023142"/>
            <a:ext cx="1299643" cy="57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>
            <a:extLst>
              <a:ext uri="{FF2B5EF4-FFF2-40B4-BE49-F238E27FC236}">
                <a16:creationId xmlns:a16="http://schemas.microsoft.com/office/drawing/2014/main" id="{4327922F-7A9D-7C47-EC2D-B763975AF278}"/>
              </a:ext>
            </a:extLst>
          </p:cNvPr>
          <p:cNvCxnSpPr>
            <a:endCxn id="12" idx="1"/>
          </p:cNvCxnSpPr>
          <p:nvPr/>
        </p:nvCxnSpPr>
        <p:spPr>
          <a:xfrm>
            <a:off x="2472689" y="3388995"/>
            <a:ext cx="762000" cy="569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06D6460-AF22-974B-50DA-EC901EC0C17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520689" y="4228714"/>
            <a:ext cx="0" cy="6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4389" y="630555"/>
            <a:ext cx="9372600" cy="5257800"/>
          </a:xfrm>
          <a:custGeom>
            <a:avLst/>
            <a:gdLst/>
            <a:ahLst/>
            <a:cxnLst/>
            <a:rect l="l" t="t" r="r" b="b"/>
            <a:pathLst>
              <a:path w="9372600" h="5257800">
                <a:moveTo>
                  <a:pt x="0" y="5257800"/>
                </a:moveTo>
                <a:lnTo>
                  <a:pt x="9372600" y="5257800"/>
                </a:lnTo>
                <a:lnTo>
                  <a:pt x="93726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6433" y="655065"/>
            <a:ext cx="5570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3.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Пропитка,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сушка,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сборка, окраска,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приемо-сдаточные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испытания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0942" y="655065"/>
            <a:ext cx="1029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Таблица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1.3.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589" y="1571625"/>
            <a:ext cx="2628900" cy="46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6520" marR="368300" indent="281940">
              <a:lnSpc>
                <a:spcPct val="95400"/>
              </a:lnSpc>
              <a:spcBef>
                <a:spcPts val="370"/>
              </a:spcBef>
            </a:pPr>
            <a:r>
              <a:rPr sz="1200" b="1" spc="-5" dirty="0">
                <a:latin typeface="Times New Roman"/>
                <a:cs typeface="Times New Roman"/>
              </a:rPr>
              <a:t>Пропитка обмоток статора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04.03.26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Бак пропиточный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690" y="1444691"/>
            <a:ext cx="2400300" cy="720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61390">
              <a:lnSpc>
                <a:spcPts val="1400"/>
              </a:lnSpc>
            </a:pPr>
            <a:r>
              <a:rPr sz="1200" b="1" spc="-10" dirty="0">
                <a:latin typeface="Times New Roman"/>
                <a:cs typeface="Times New Roman"/>
              </a:rPr>
              <a:t>Сушка</a:t>
            </a:r>
            <a:endParaRPr sz="1200" dirty="0">
              <a:latin typeface="Times New Roman"/>
              <a:cs typeface="Times New Roman"/>
            </a:endParaRPr>
          </a:p>
          <a:p>
            <a:pPr marL="97155" marR="296545">
              <a:lnSpc>
                <a:spcPts val="1430"/>
              </a:lnSpc>
              <a:spcBef>
                <a:spcPts val="15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04.02.26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Печь универсальная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189" y="2802255"/>
            <a:ext cx="8343900" cy="1371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00"/>
              </a:spcBef>
            </a:pPr>
            <a:r>
              <a:rPr sz="1400" b="1" spc="-5" dirty="0">
                <a:latin typeface="Times New Roman"/>
                <a:cs typeface="Times New Roman"/>
              </a:rPr>
              <a:t>Сборка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8789" y="3248025"/>
            <a:ext cx="3657600" cy="46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47419">
              <a:lnSpc>
                <a:spcPts val="1405"/>
              </a:lnSpc>
              <a:spcBef>
                <a:spcPts val="305"/>
              </a:spcBef>
            </a:pPr>
            <a:r>
              <a:rPr sz="1200" b="1" spc="-5" dirty="0">
                <a:latin typeface="Times New Roman"/>
                <a:cs typeface="Times New Roman"/>
              </a:rPr>
              <a:t>Введение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ротора </a:t>
            </a:r>
            <a:r>
              <a:rPr sz="1200" b="1" dirty="0">
                <a:latin typeface="Times New Roman"/>
                <a:cs typeface="Times New Roman"/>
              </a:rPr>
              <a:t>в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статор</a:t>
            </a:r>
            <a:endParaRPr sz="1200" dirty="0">
              <a:latin typeface="Times New Roman"/>
              <a:cs typeface="Times New Roman"/>
            </a:endParaRPr>
          </a:p>
          <a:p>
            <a:pPr marL="96520" marR="155575">
              <a:lnSpc>
                <a:spcPts val="1280"/>
              </a:lnSpc>
              <a:spcBef>
                <a:spcPts val="45"/>
              </a:spcBef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04.03.36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Приспособление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для сборки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ротора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со статором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9290" y="3259454"/>
            <a:ext cx="3657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37335" marR="89535" indent="-1438910">
              <a:lnSpc>
                <a:spcPts val="1430"/>
              </a:lnSpc>
              <a:spcBef>
                <a:spcPts val="365"/>
              </a:spcBef>
            </a:pPr>
            <a:r>
              <a:rPr sz="1200" b="1" dirty="0">
                <a:latin typeface="Times New Roman"/>
                <a:cs typeface="Times New Roman"/>
              </a:rPr>
              <a:t>Монтаж </a:t>
            </a:r>
            <a:r>
              <a:rPr sz="1200" b="1" spc="-5" dirty="0">
                <a:latin typeface="Times New Roman"/>
                <a:cs typeface="Times New Roman"/>
              </a:rPr>
              <a:t>подшипниковых крышек, </a:t>
            </a:r>
            <a:r>
              <a:rPr sz="1200" b="1" dirty="0">
                <a:latin typeface="Times New Roman"/>
                <a:cs typeface="Times New Roman"/>
              </a:rPr>
              <a:t>вентиляторов,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кожухов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0189" y="4848225"/>
            <a:ext cx="3543300" cy="46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11530">
              <a:lnSpc>
                <a:spcPts val="1400"/>
              </a:lnSpc>
              <a:spcBef>
                <a:spcPts val="309"/>
              </a:spcBef>
            </a:pPr>
            <a:r>
              <a:rPr sz="1200" b="1" dirty="0">
                <a:latin typeface="Times New Roman"/>
                <a:cs typeface="Times New Roman"/>
              </a:rPr>
              <a:t>Окраска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электродвигателя</a:t>
            </a:r>
            <a:endParaRPr sz="1200" dirty="0">
              <a:latin typeface="Times New Roman"/>
              <a:cs typeface="Times New Roman"/>
            </a:endParaRPr>
          </a:p>
          <a:p>
            <a:pPr marL="96520" marR="1617980">
              <a:lnSpc>
                <a:spcPts val="1430"/>
              </a:lnSpc>
              <a:spcBef>
                <a:spcPts val="1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09.01.03</a:t>
            </a:r>
            <a:r>
              <a:rPr sz="12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Камера</a:t>
            </a:r>
            <a:r>
              <a:rPr sz="12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окрасочная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390" y="4330065"/>
            <a:ext cx="445770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ts val="1405"/>
              </a:lnSpc>
              <a:spcBef>
                <a:spcPts val="315"/>
              </a:spcBef>
            </a:pPr>
            <a:r>
              <a:rPr sz="1200" b="1" spc="-5" dirty="0">
                <a:latin typeface="Times New Roman"/>
                <a:cs typeface="Times New Roman"/>
              </a:rPr>
              <a:t>Приемо-сдаточные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испытания</a:t>
            </a:r>
            <a:endParaRPr sz="1200">
              <a:latin typeface="Times New Roman"/>
              <a:cs typeface="Times New Roman"/>
            </a:endParaRPr>
          </a:p>
          <a:p>
            <a:pPr marL="115570" marR="103505" algn="ctr">
              <a:lnSpc>
                <a:spcPts val="1260"/>
              </a:lnSpc>
              <a:spcBef>
                <a:spcPts val="55"/>
              </a:spcBef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02.01.07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Стенд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испытания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асинхронных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электродвигателей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до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100</a:t>
            </a:r>
            <a:r>
              <a:rPr sz="11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кВт </a:t>
            </a:r>
            <a:r>
              <a:rPr sz="1100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02.01.07А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Автоматизированный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стенд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испытания асинхронных </a:t>
            </a:r>
            <a:r>
              <a:rPr sz="1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электродвигателей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мощностью</a:t>
            </a:r>
            <a:r>
              <a:rPr sz="11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до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100кВт</a:t>
            </a:r>
            <a:endParaRPr sz="1100">
              <a:latin typeface="Times New Roman"/>
              <a:cs typeface="Times New Roman"/>
            </a:endParaRPr>
          </a:p>
          <a:p>
            <a:pPr marL="406400" marR="396875" algn="ctr">
              <a:lnSpc>
                <a:spcPts val="1260"/>
              </a:lnSpc>
              <a:spcBef>
                <a:spcPts val="15"/>
              </a:spcBef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02.01.06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Стенд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испытания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синхронных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генераторов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и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машин </a:t>
            </a:r>
            <a:r>
              <a:rPr sz="1100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постоянного тока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мощностью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до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100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 кВт</a:t>
            </a: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ts val="1275"/>
              </a:lnSpc>
            </a:pP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02.01.21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Стенд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испытания </a:t>
            </a:r>
            <a:r>
              <a:rPr sz="11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сварочных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генераторов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3490" y="5050154"/>
            <a:ext cx="349250" cy="76200"/>
          </a:xfrm>
          <a:custGeom>
            <a:avLst/>
            <a:gdLst/>
            <a:ahLst/>
            <a:cxnLst/>
            <a:rect l="l" t="t" r="r" b="b"/>
            <a:pathLst>
              <a:path w="34925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59944" y="44449"/>
                </a:lnTo>
                <a:lnTo>
                  <a:pt x="57150" y="41655"/>
                </a:lnTo>
                <a:lnTo>
                  <a:pt x="57150" y="34543"/>
                </a:lnTo>
                <a:lnTo>
                  <a:pt x="59944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49250" h="76200">
                <a:moveTo>
                  <a:pt x="76200" y="31749"/>
                </a:moveTo>
                <a:lnTo>
                  <a:pt x="59944" y="31749"/>
                </a:lnTo>
                <a:lnTo>
                  <a:pt x="57150" y="34543"/>
                </a:lnTo>
                <a:lnTo>
                  <a:pt x="57150" y="41655"/>
                </a:lnTo>
                <a:lnTo>
                  <a:pt x="59944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49250" h="76200">
                <a:moveTo>
                  <a:pt x="346456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46456" y="44449"/>
                </a:lnTo>
                <a:lnTo>
                  <a:pt x="349250" y="41655"/>
                </a:lnTo>
                <a:lnTo>
                  <a:pt x="349250" y="34543"/>
                </a:lnTo>
                <a:lnTo>
                  <a:pt x="346456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25590" y="4167504"/>
            <a:ext cx="76200" cy="1625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006590" y="1316355"/>
            <a:ext cx="1371600" cy="1041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65735" marR="157480" algn="ctr">
              <a:lnSpc>
                <a:spcPct val="96100"/>
              </a:lnSpc>
            </a:pPr>
            <a:r>
              <a:rPr sz="1200" b="1" spc="-5" dirty="0">
                <a:latin typeface="Times New Roman"/>
                <a:cs typeface="Times New Roman"/>
              </a:rPr>
              <a:t>Ротор после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ремонта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04.01.10 Стойка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для</a:t>
            </a:r>
            <a:r>
              <a:rPr sz="12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роторов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06790" y="1171575"/>
            <a:ext cx="1485900" cy="14020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51130" marR="140970" algn="ctr">
              <a:lnSpc>
                <a:spcPts val="1380"/>
              </a:lnSpc>
              <a:spcBef>
                <a:spcPts val="400"/>
              </a:spcBef>
            </a:pPr>
            <a:r>
              <a:rPr sz="1200" b="1" dirty="0">
                <a:latin typeface="Times New Roman"/>
                <a:cs typeface="Times New Roman"/>
              </a:rPr>
              <a:t>По</a:t>
            </a:r>
            <a:r>
              <a:rPr sz="1200" b="1" spc="15" dirty="0">
                <a:latin typeface="Times New Roman"/>
                <a:cs typeface="Times New Roman"/>
              </a:rPr>
              <a:t>д</a:t>
            </a:r>
            <a:r>
              <a:rPr sz="1200" b="1" spc="-30" dirty="0">
                <a:latin typeface="Times New Roman"/>
                <a:cs typeface="Times New Roman"/>
              </a:rPr>
              <a:t>ш</a:t>
            </a:r>
            <a:r>
              <a:rPr sz="1200" b="1" dirty="0">
                <a:latin typeface="Times New Roman"/>
                <a:cs typeface="Times New Roman"/>
              </a:rPr>
              <a:t>ипниковые  </a:t>
            </a:r>
            <a:r>
              <a:rPr sz="1200" b="1" spc="-5" dirty="0">
                <a:latin typeface="Times New Roman"/>
                <a:cs typeface="Times New Roman"/>
              </a:rPr>
              <a:t>крышки после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ремонта</a:t>
            </a: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075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04.02.41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Пресс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для</a:t>
            </a:r>
            <a:endParaRPr sz="1000">
              <a:latin typeface="Times New Roman"/>
              <a:cs typeface="Times New Roman"/>
            </a:endParaRPr>
          </a:p>
          <a:p>
            <a:pPr marL="323215" marR="313690" indent="1905" algn="ctr">
              <a:lnSpc>
                <a:spcPts val="1150"/>
              </a:lnSpc>
              <a:spcBef>
                <a:spcPts val="55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выпрессовки и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запрессовки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п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о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дши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п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н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и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к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о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в в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155"/>
              </a:lnSpc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подшипниковые</a:t>
            </a:r>
            <a:r>
              <a:rPr sz="1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щиты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39990" y="2360295"/>
            <a:ext cx="1676400" cy="441959"/>
            <a:chOff x="7539990" y="2360295"/>
            <a:chExt cx="1676400" cy="441959"/>
          </a:xfrm>
        </p:grpSpPr>
        <p:sp>
          <p:nvSpPr>
            <p:cNvPr id="19" name="object 19"/>
            <p:cNvSpPr/>
            <p:nvPr/>
          </p:nvSpPr>
          <p:spPr>
            <a:xfrm>
              <a:off x="7539990" y="2360295"/>
              <a:ext cx="76200" cy="441959"/>
            </a:xfrm>
            <a:custGeom>
              <a:avLst/>
              <a:gdLst/>
              <a:ahLst/>
              <a:cxnLst/>
              <a:rect l="l" t="t" r="r" b="b"/>
              <a:pathLst>
                <a:path w="76200" h="441960">
                  <a:moveTo>
                    <a:pt x="31750" y="365760"/>
                  </a:moveTo>
                  <a:lnTo>
                    <a:pt x="0" y="365760"/>
                  </a:lnTo>
                  <a:lnTo>
                    <a:pt x="38100" y="441960"/>
                  </a:lnTo>
                  <a:lnTo>
                    <a:pt x="66675" y="384810"/>
                  </a:lnTo>
                  <a:lnTo>
                    <a:pt x="34543" y="384810"/>
                  </a:lnTo>
                  <a:lnTo>
                    <a:pt x="31750" y="382016"/>
                  </a:lnTo>
                  <a:lnTo>
                    <a:pt x="31750" y="365760"/>
                  </a:lnTo>
                  <a:close/>
                </a:path>
                <a:path w="76200" h="441960">
                  <a:moveTo>
                    <a:pt x="41655" y="0"/>
                  </a:moveTo>
                  <a:lnTo>
                    <a:pt x="34543" y="0"/>
                  </a:lnTo>
                  <a:lnTo>
                    <a:pt x="31750" y="2794"/>
                  </a:lnTo>
                  <a:lnTo>
                    <a:pt x="31750" y="382016"/>
                  </a:lnTo>
                  <a:lnTo>
                    <a:pt x="34543" y="384810"/>
                  </a:lnTo>
                  <a:lnTo>
                    <a:pt x="41655" y="384810"/>
                  </a:lnTo>
                  <a:lnTo>
                    <a:pt x="44450" y="382016"/>
                  </a:lnTo>
                  <a:lnTo>
                    <a:pt x="44450" y="2794"/>
                  </a:lnTo>
                  <a:lnTo>
                    <a:pt x="41655" y="0"/>
                  </a:lnTo>
                  <a:close/>
                </a:path>
                <a:path w="76200" h="441960">
                  <a:moveTo>
                    <a:pt x="76200" y="365760"/>
                  </a:moveTo>
                  <a:lnTo>
                    <a:pt x="44450" y="365760"/>
                  </a:lnTo>
                  <a:lnTo>
                    <a:pt x="44450" y="382016"/>
                  </a:lnTo>
                  <a:lnTo>
                    <a:pt x="41655" y="384810"/>
                  </a:lnTo>
                  <a:lnTo>
                    <a:pt x="66675" y="384810"/>
                  </a:lnTo>
                  <a:lnTo>
                    <a:pt x="76200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0190" y="2567305"/>
              <a:ext cx="76200" cy="2349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939542" y="6827834"/>
            <a:ext cx="4812030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95"/>
              </a:lnSpc>
            </a:pPr>
            <a:r>
              <a:rPr sz="1400" spc="-5" dirty="0">
                <a:latin typeface="Times New Roman"/>
                <a:cs typeface="Times New Roman"/>
              </a:rPr>
              <a:t>ООО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ТД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"РОСТОВЭЛЕКТРОРЕМОНТ"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Тел.: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imes New Roman"/>
                <a:cs typeface="Times New Roman"/>
              </a:rPr>
              <a:t>+7</a:t>
            </a:r>
            <a:r>
              <a:rPr sz="1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(863)</a:t>
            </a:r>
            <a:r>
              <a:rPr sz="1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241-33-00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e-mail: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14"/>
              </a:rPr>
              <a:t>info@td-rer.ru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  <a:hlinkClick r:id="rId14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сайт: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td-rer.ru</a:t>
            </a:r>
            <a:endParaRPr sz="1400">
              <a:latin typeface="Times New Roman"/>
              <a:cs typeface="Times New Roman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F52428-0153-FDC9-75CC-04BC469455FA}"/>
              </a:ext>
            </a:extLst>
          </p:cNvPr>
          <p:cNvCxnSpPr>
            <a:endCxn id="6" idx="1"/>
          </p:cNvCxnSpPr>
          <p:nvPr/>
        </p:nvCxnSpPr>
        <p:spPr>
          <a:xfrm>
            <a:off x="3920489" y="1800225"/>
            <a:ext cx="457201" cy="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7BEBAF-729A-4CF8-0F8B-1A3C0EA46D10}"/>
              </a:ext>
            </a:extLst>
          </p:cNvPr>
          <p:cNvCxnSpPr>
            <a:stCxn id="6" idx="2"/>
          </p:cNvCxnSpPr>
          <p:nvPr/>
        </p:nvCxnSpPr>
        <p:spPr>
          <a:xfrm flipH="1">
            <a:off x="5575300" y="2164691"/>
            <a:ext cx="254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FC4F323-D55A-2DF9-1BB0-1E39F1C2B44C}"/>
              </a:ext>
            </a:extLst>
          </p:cNvPr>
          <p:cNvCxnSpPr>
            <a:endCxn id="9" idx="1"/>
          </p:cNvCxnSpPr>
          <p:nvPr/>
        </p:nvCxnSpPr>
        <p:spPr>
          <a:xfrm>
            <a:off x="5412740" y="3476625"/>
            <a:ext cx="336550" cy="1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363</Words>
  <Application>Microsoft Macintosh PowerPoint</Application>
  <PresentationFormat>Произвольный</PresentationFormat>
  <Paragraphs>77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Arsen Baibulov</cp:lastModifiedBy>
  <cp:revision>1</cp:revision>
  <dcterms:created xsi:type="dcterms:W3CDTF">2024-02-09T17:02:21Z</dcterms:created>
  <dcterms:modified xsi:type="dcterms:W3CDTF">2024-02-09T18:15:42Z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2022-12-14T00:00:00Z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2024-02-09T00:00:00Z</vt:filetime>
  </property>
</Properties>
</file>