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4" r:id="rId4"/>
    <p:sldId id="275" r:id="rId5"/>
    <p:sldId id="279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BF45-D61F-43CA-8950-B2CE510AE5AF}" type="datetimeFigureOut">
              <a:rPr lang="en-ID" smtClean="0"/>
              <a:t>10/09/2016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6FA6-0FA1-4549-B718-393196E9FFB4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68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BF45-D61F-43CA-8950-B2CE510AE5AF}" type="datetimeFigureOut">
              <a:rPr lang="en-ID" smtClean="0"/>
              <a:t>10/09/2016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6FA6-0FA1-4549-B718-393196E9F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281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BF45-D61F-43CA-8950-B2CE510AE5AF}" type="datetimeFigureOut">
              <a:rPr lang="en-ID" smtClean="0"/>
              <a:t>10/09/2016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6FA6-0FA1-4549-B718-393196E9F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288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BF45-D61F-43CA-8950-B2CE510AE5AF}" type="datetimeFigureOut">
              <a:rPr lang="en-ID" smtClean="0"/>
              <a:t>10/09/2016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6FA6-0FA1-4549-B718-393196E9FFB4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2883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BF45-D61F-43CA-8950-B2CE510AE5AF}" type="datetimeFigureOut">
              <a:rPr lang="en-ID" smtClean="0"/>
              <a:t>10/09/2016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6FA6-0FA1-4549-B718-393196E9F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0960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BF45-D61F-43CA-8950-B2CE510AE5AF}" type="datetimeFigureOut">
              <a:rPr lang="en-ID" smtClean="0"/>
              <a:t>10/09/2016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6FA6-0FA1-4549-B718-393196E9FFB4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68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BF45-D61F-43CA-8950-B2CE510AE5AF}" type="datetimeFigureOut">
              <a:rPr lang="en-ID" smtClean="0"/>
              <a:t>10/09/2016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6FA6-0FA1-4549-B718-393196E9F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750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BF45-D61F-43CA-8950-B2CE510AE5AF}" type="datetimeFigureOut">
              <a:rPr lang="en-ID" smtClean="0"/>
              <a:t>10/09/2016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6FA6-0FA1-4549-B718-393196E9F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8264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BF45-D61F-43CA-8950-B2CE510AE5AF}" type="datetimeFigureOut">
              <a:rPr lang="en-ID" smtClean="0"/>
              <a:t>10/09/2016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6FA6-0FA1-4549-B718-393196E9F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349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BF45-D61F-43CA-8950-B2CE510AE5AF}" type="datetimeFigureOut">
              <a:rPr lang="en-ID" smtClean="0"/>
              <a:t>10/09/2016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6FA6-0FA1-4549-B718-393196E9F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811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BF45-D61F-43CA-8950-B2CE510AE5AF}" type="datetimeFigureOut">
              <a:rPr lang="en-ID" smtClean="0"/>
              <a:t>10/09/2016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6FA6-0FA1-4549-B718-393196E9F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419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BF45-D61F-43CA-8950-B2CE510AE5AF}" type="datetimeFigureOut">
              <a:rPr lang="en-ID" smtClean="0"/>
              <a:t>10/09/2016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6FA6-0FA1-4549-B718-393196E9F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803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BF45-D61F-43CA-8950-B2CE510AE5AF}" type="datetimeFigureOut">
              <a:rPr lang="en-ID" smtClean="0"/>
              <a:t>10/09/2016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6FA6-0FA1-4549-B718-393196E9F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531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BF45-D61F-43CA-8950-B2CE510AE5AF}" type="datetimeFigureOut">
              <a:rPr lang="en-ID" smtClean="0"/>
              <a:t>10/09/2016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6FA6-0FA1-4549-B718-393196E9F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816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BF45-D61F-43CA-8950-B2CE510AE5AF}" type="datetimeFigureOut">
              <a:rPr lang="en-ID" smtClean="0"/>
              <a:t>10/09/2016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6FA6-0FA1-4549-B718-393196E9F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6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BF45-D61F-43CA-8950-B2CE510AE5AF}" type="datetimeFigureOut">
              <a:rPr lang="en-ID" smtClean="0"/>
              <a:t>10/09/2016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6FA6-0FA1-4549-B718-393196E9F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92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BF45-D61F-43CA-8950-B2CE510AE5AF}" type="datetimeFigureOut">
              <a:rPr lang="en-ID" smtClean="0"/>
              <a:t>10/09/2016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6FA6-0FA1-4549-B718-393196E9F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650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bg1">
                <a:lumMod val="75000"/>
                <a:lumOff val="25000"/>
              </a:schemeClr>
            </a:gs>
            <a:gs pos="89000">
              <a:srgbClr val="FFC000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84BF45-D61F-43CA-8950-B2CE510AE5AF}" type="datetimeFigureOut">
              <a:rPr lang="en-ID" smtClean="0"/>
              <a:t>10/09/2016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1316FA6-0FA1-4549-B718-393196E9FF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4761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193" y="685799"/>
            <a:ext cx="4210638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5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669588" cy="3615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3600" dirty="0">
                <a:solidFill>
                  <a:schemeClr val="tx1">
                    <a:lumMod val="85000"/>
                  </a:schemeClr>
                </a:solidFill>
              </a:rPr>
              <a:t>“</a:t>
            </a:r>
            <a:r>
              <a:rPr lang="en-ID" sz="3600" dirty="0" err="1">
                <a:solidFill>
                  <a:schemeClr val="tx1">
                    <a:lumMod val="85000"/>
                  </a:schemeClr>
                </a:solidFill>
              </a:rPr>
              <a:t>Menjadikan</a:t>
            </a:r>
            <a:r>
              <a:rPr lang="en-ID" sz="3600" dirty="0">
                <a:solidFill>
                  <a:schemeClr val="tx1">
                    <a:lumMod val="85000"/>
                  </a:schemeClr>
                </a:solidFill>
              </a:rPr>
              <a:t> Workshop HME </a:t>
            </a:r>
            <a:r>
              <a:rPr lang="en-ID" sz="3600" dirty="0" err="1">
                <a:solidFill>
                  <a:schemeClr val="tx1">
                    <a:lumMod val="85000"/>
                  </a:schemeClr>
                </a:solidFill>
              </a:rPr>
              <a:t>sebagai</a:t>
            </a:r>
            <a:r>
              <a:rPr lang="en-ID" sz="3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3600" dirty="0" err="1">
                <a:solidFill>
                  <a:schemeClr val="tx1">
                    <a:lumMod val="85000"/>
                  </a:schemeClr>
                </a:solidFill>
              </a:rPr>
              <a:t>sarana</a:t>
            </a:r>
            <a:r>
              <a:rPr lang="en-ID" sz="3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3600" dirty="0" err="1">
                <a:solidFill>
                  <a:schemeClr val="tx1">
                    <a:lumMod val="85000"/>
                  </a:schemeClr>
                </a:solidFill>
              </a:rPr>
              <a:t>mahasiswa</a:t>
            </a:r>
            <a:r>
              <a:rPr lang="en-ID" sz="3600" dirty="0">
                <a:solidFill>
                  <a:schemeClr val="tx1">
                    <a:lumMod val="85000"/>
                  </a:schemeClr>
                </a:solidFill>
              </a:rPr>
              <a:t> – </a:t>
            </a:r>
            <a:r>
              <a:rPr lang="en-ID" sz="3600" dirty="0" err="1">
                <a:solidFill>
                  <a:schemeClr val="tx1">
                    <a:lumMod val="85000"/>
                  </a:schemeClr>
                </a:solidFill>
              </a:rPr>
              <a:t>mahasiswa</a:t>
            </a:r>
            <a:r>
              <a:rPr lang="en-ID" sz="3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3600" dirty="0" err="1">
                <a:solidFill>
                  <a:schemeClr val="tx1">
                    <a:lumMod val="85000"/>
                  </a:schemeClr>
                </a:solidFill>
              </a:rPr>
              <a:t>Elektroteknik</a:t>
            </a:r>
            <a:r>
              <a:rPr lang="en-ID" sz="3600" dirty="0">
                <a:solidFill>
                  <a:schemeClr val="tx1">
                    <a:lumMod val="85000"/>
                  </a:schemeClr>
                </a:solidFill>
              </a:rPr>
              <a:t> ITB </a:t>
            </a:r>
            <a:r>
              <a:rPr lang="en-ID" sz="3600" dirty="0" err="1">
                <a:solidFill>
                  <a:schemeClr val="tx1">
                    <a:lumMod val="85000"/>
                  </a:schemeClr>
                </a:solidFill>
              </a:rPr>
              <a:t>untuk</a:t>
            </a:r>
            <a:r>
              <a:rPr lang="en-ID" sz="3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3600" dirty="0" err="1">
                <a:solidFill>
                  <a:schemeClr val="tx1">
                    <a:lumMod val="85000"/>
                  </a:schemeClr>
                </a:solidFill>
              </a:rPr>
              <a:t>mencari</a:t>
            </a:r>
            <a:r>
              <a:rPr lang="en-ID" sz="3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3600" b="1" dirty="0" err="1">
                <a:solidFill>
                  <a:schemeClr val="tx1">
                    <a:lumMod val="85000"/>
                  </a:schemeClr>
                </a:solidFill>
              </a:rPr>
              <a:t>ilmu</a:t>
            </a:r>
            <a:r>
              <a:rPr lang="en-ID" sz="3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3600" dirty="0" err="1">
                <a:solidFill>
                  <a:schemeClr val="tx1">
                    <a:lumMod val="85000"/>
                  </a:schemeClr>
                </a:solidFill>
              </a:rPr>
              <a:t>dgn</a:t>
            </a:r>
            <a:r>
              <a:rPr lang="en-ID" sz="3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3600" b="1" dirty="0" err="1">
                <a:solidFill>
                  <a:schemeClr val="tx1">
                    <a:lumMod val="85000"/>
                  </a:schemeClr>
                </a:solidFill>
              </a:rPr>
              <a:t>berkarya</a:t>
            </a:r>
            <a:r>
              <a:rPr lang="en-ID" sz="36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ID" sz="3600" b="1" dirty="0" err="1">
                <a:solidFill>
                  <a:schemeClr val="tx1">
                    <a:lumMod val="85000"/>
                  </a:schemeClr>
                </a:solidFill>
              </a:rPr>
              <a:t>mandiri</a:t>
            </a:r>
            <a:r>
              <a:rPr lang="en-ID" sz="36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3600" b="1" dirty="0" err="1">
                <a:solidFill>
                  <a:schemeClr val="tx1">
                    <a:lumMod val="85000"/>
                  </a:schemeClr>
                </a:solidFill>
              </a:rPr>
              <a:t>secara</a:t>
            </a:r>
            <a:r>
              <a:rPr lang="en-ID" sz="36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3600" b="1" dirty="0" err="1">
                <a:solidFill>
                  <a:schemeClr val="tx1">
                    <a:lumMod val="85000"/>
                  </a:schemeClr>
                </a:solidFill>
              </a:rPr>
              <a:t>finansial</a:t>
            </a:r>
            <a:r>
              <a:rPr lang="en-ID" sz="3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3600" dirty="0" err="1">
                <a:solidFill>
                  <a:schemeClr val="tx1">
                    <a:lumMod val="85000"/>
                  </a:schemeClr>
                </a:solidFill>
              </a:rPr>
              <a:t>dan</a:t>
            </a:r>
            <a:r>
              <a:rPr lang="en-ID" sz="3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3600" b="1" dirty="0" err="1">
                <a:solidFill>
                  <a:schemeClr val="tx1">
                    <a:lumMod val="85000"/>
                  </a:schemeClr>
                </a:solidFill>
              </a:rPr>
              <a:t>dikenal</a:t>
            </a:r>
            <a:r>
              <a:rPr lang="en-ID" sz="36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3600" b="1" dirty="0" err="1">
                <a:solidFill>
                  <a:schemeClr val="tx1">
                    <a:lumMod val="85000"/>
                  </a:schemeClr>
                </a:solidFill>
              </a:rPr>
              <a:t>masyarakat</a:t>
            </a:r>
            <a:r>
              <a:rPr lang="en-ID" sz="3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3600" dirty="0" err="1">
                <a:solidFill>
                  <a:schemeClr val="tx1">
                    <a:lumMod val="85000"/>
                  </a:schemeClr>
                </a:solidFill>
              </a:rPr>
              <a:t>luas</a:t>
            </a:r>
            <a:r>
              <a:rPr lang="en-ID" sz="3600" dirty="0">
                <a:solidFill>
                  <a:schemeClr val="tx1">
                    <a:lumMod val="85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dirty="0" err="1"/>
              <a:t>Visi</a:t>
            </a:r>
            <a:r>
              <a:rPr lang="en-ID" sz="4400" dirty="0"/>
              <a:t> Ideal</a:t>
            </a:r>
          </a:p>
        </p:txBody>
      </p:sp>
    </p:spTree>
    <p:extLst>
      <p:ext uri="{BB962C8B-B14F-4D97-AF65-F5344CB8AC3E}">
        <p14:creationId xmlns:p14="http://schemas.microsoft.com/office/powerpoint/2010/main" val="136445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35032"/>
            <a:ext cx="8534400" cy="1507067"/>
          </a:xfrm>
        </p:spPr>
        <p:txBody>
          <a:bodyPr/>
          <a:lstStyle/>
          <a:p>
            <a:r>
              <a:rPr lang="en-ID" dirty="0" err="1"/>
              <a:t>Misi</a:t>
            </a:r>
            <a:r>
              <a:rPr lang="en-ID" dirty="0"/>
              <a:t> Ideal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1950"/>
            <a:ext cx="10898188" cy="5638800"/>
          </a:xfrm>
        </p:spPr>
        <p:txBody>
          <a:bodyPr>
            <a:normAutofit/>
          </a:bodyPr>
          <a:lstStyle/>
          <a:p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Membuat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Workshop HME ITB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menjadi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tempat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nyaman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bagi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anggotanya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maupun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massa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HME ITB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untuk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berkarya</a:t>
            </a:r>
            <a:endParaRPr lang="en-ID" sz="24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Mendokumentasikan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karya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kru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Workshop HME ITB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baik</a:t>
            </a:r>
            <a:endParaRPr lang="en-ID" sz="24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Membuat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WS yang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baik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mengoptimalkan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ws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agar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dapat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mandiri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secara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finansial</a:t>
            </a:r>
            <a:endParaRPr lang="en-ID" sz="24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Bekerja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secara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professional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ketika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menangani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proyek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untuk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hasil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maksimal</a:t>
            </a:r>
            <a:endParaRPr lang="en-ID" sz="24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Koordinasi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BP,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DivKom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Elektron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untuk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menciptakan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suasana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tx1">
                    <a:lumMod val="85000"/>
                  </a:schemeClr>
                </a:solidFill>
              </a:rPr>
              <a:t>keprofesian</a:t>
            </a:r>
            <a:r>
              <a:rPr lang="en-ID" sz="2400" dirty="0">
                <a:solidFill>
                  <a:schemeClr val="tx1">
                    <a:lumMod val="85000"/>
                  </a:schemeClr>
                </a:solidFill>
              </a:rPr>
              <a:t> yang ideal</a:t>
            </a:r>
          </a:p>
          <a:p>
            <a:endParaRPr lang="en-ID" dirty="0">
              <a:solidFill>
                <a:schemeClr val="tx1">
                  <a:lumMod val="85000"/>
                </a:schemeClr>
              </a:solidFill>
            </a:endParaRPr>
          </a:p>
          <a:p>
            <a:endParaRPr lang="en-ID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0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3132"/>
            <a:ext cx="8534400" cy="1507067"/>
          </a:xfrm>
        </p:spPr>
        <p:txBody>
          <a:bodyPr/>
          <a:lstStyle/>
          <a:p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Rutin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-323850"/>
            <a:ext cx="10879138" cy="5867400"/>
          </a:xfrm>
        </p:spPr>
        <p:txBody>
          <a:bodyPr>
            <a:normAutofit/>
          </a:bodyPr>
          <a:lstStyle/>
          <a:p>
            <a:endParaRPr lang="en-ID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Mengerjakan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proyek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buat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alat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pesanan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dari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berbagai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pihak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perorangan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startup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bisnis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,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perusahaan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nasional</a:t>
            </a:r>
            <a:endParaRPr lang="en-ID" sz="28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Ngoprek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belajar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,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berkarya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dibidang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elektronika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praktiks</a:t>
            </a:r>
            <a:endParaRPr lang="en-ID" sz="28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Riset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yang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didanai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oleh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WS </a:t>
            </a:r>
          </a:p>
          <a:p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Dokumentasi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karya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baik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karya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sendiri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maupun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karya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dari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pengerjaan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proyek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klien</a:t>
            </a:r>
            <a:endParaRPr lang="en-ID" sz="28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Menyewakan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alat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alat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lighting, audio,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proyektor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, layer, mic , roll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kabel</a:t>
            </a:r>
            <a:endParaRPr lang="en-ID" sz="2800" dirty="0">
              <a:solidFill>
                <a:schemeClr val="tx1">
                  <a:lumMod val="85000"/>
                </a:schemeClr>
              </a:solidFill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3630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495300"/>
            <a:ext cx="10707688" cy="3805767"/>
          </a:xfrm>
        </p:spPr>
        <p:txBody>
          <a:bodyPr>
            <a:normAutofit/>
          </a:bodyPr>
          <a:lstStyle/>
          <a:p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Kaderisasi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WS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dalam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bentuk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training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elektronika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praktis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mikrokontroler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, 3D design, Graphical user interface</a:t>
            </a:r>
          </a:p>
          <a:p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Kegiatan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internal (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jalan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–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jalan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makan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–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makan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foto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makrab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ikut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serta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dalam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event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lomba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lomba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berkaitan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dengan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bidang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elektronik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(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roboboat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,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komurindo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srg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dsb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endParaRPr lang="en-ID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Rutin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427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35032"/>
            <a:ext cx="8534400" cy="1507067"/>
          </a:xfrm>
        </p:spPr>
        <p:txBody>
          <a:bodyPr/>
          <a:lstStyle/>
          <a:p>
            <a:r>
              <a:rPr lang="en-ID" dirty="0" err="1"/>
              <a:t>Suasana</a:t>
            </a:r>
            <a:r>
              <a:rPr lang="en-ID" dirty="0"/>
              <a:t> di WS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860088" cy="4895850"/>
          </a:xfrm>
        </p:spPr>
        <p:txBody>
          <a:bodyPr>
            <a:normAutofit/>
          </a:bodyPr>
          <a:lstStyle/>
          <a:p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Pernah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menagani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proyek</a:t>
            </a:r>
            <a:endParaRPr lang="en-ID" sz="28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Pernah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menjadi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pemimpin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proyek</a:t>
            </a:r>
            <a:endParaRPr lang="en-ID" sz="28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Memiliki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minimum requirement skill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pelistrikan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Memiliki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minimum requirement skill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mikrokontroler</a:t>
            </a:r>
            <a:endParaRPr lang="en-ID" sz="28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Memiliki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kemampuan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negosiasi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yang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baik</a:t>
            </a:r>
            <a:endParaRPr lang="en-ID" sz="28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Ada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kegiatan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ngoprek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mengerjakan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proyek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riset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persiapan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lomba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dengan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tujuan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berkarya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di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elektronika</a:t>
            </a:r>
            <a:r>
              <a:rPr lang="en-ID" sz="2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85000"/>
                  </a:schemeClr>
                </a:solidFill>
              </a:rPr>
              <a:t>praktik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55597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38247" y="756397"/>
            <a:ext cx="1936376" cy="7530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 err="1">
                <a:solidFill>
                  <a:schemeClr val="bg1"/>
                </a:solidFill>
              </a:rPr>
              <a:t>Ketua</a:t>
            </a:r>
            <a:r>
              <a:rPr lang="en-ID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ID" dirty="0" err="1">
                <a:solidFill>
                  <a:schemeClr val="bg1"/>
                </a:solidFill>
              </a:rPr>
              <a:t>Audinata</a:t>
            </a:r>
            <a:r>
              <a:rPr lang="en-ID" dirty="0">
                <a:solidFill>
                  <a:schemeClr val="bg1"/>
                </a:solidFill>
              </a:rPr>
              <a:t> I.S</a:t>
            </a:r>
          </a:p>
        </p:txBody>
      </p:sp>
      <p:sp>
        <p:nvSpPr>
          <p:cNvPr id="5" name="Rounded Rectangle 5"/>
          <p:cNvSpPr/>
          <p:nvPr/>
        </p:nvSpPr>
        <p:spPr>
          <a:xfrm>
            <a:off x="573742" y="3134283"/>
            <a:ext cx="1936376" cy="7530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 err="1">
                <a:solidFill>
                  <a:schemeClr val="bg1"/>
                </a:solidFill>
              </a:rPr>
              <a:t>Kominfo</a:t>
            </a:r>
            <a:endParaRPr lang="en-ID" dirty="0">
              <a:solidFill>
                <a:schemeClr val="bg1"/>
              </a:solidFill>
            </a:endParaRPr>
          </a:p>
          <a:p>
            <a:pPr algn="ctr"/>
            <a:r>
              <a:rPr lang="en-ID" dirty="0" err="1">
                <a:solidFill>
                  <a:schemeClr val="bg1"/>
                </a:solidFill>
              </a:rPr>
              <a:t>Syifa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Andini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6" name="Rounded Rectangle 6"/>
          <p:cNvSpPr/>
          <p:nvPr/>
        </p:nvSpPr>
        <p:spPr>
          <a:xfrm>
            <a:off x="2868706" y="3134282"/>
            <a:ext cx="1936376" cy="7530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 err="1">
                <a:solidFill>
                  <a:schemeClr val="bg1"/>
                </a:solidFill>
              </a:rPr>
              <a:t>Bendahara</a:t>
            </a:r>
            <a:endParaRPr lang="en-ID" dirty="0">
              <a:solidFill>
                <a:schemeClr val="bg1"/>
              </a:solidFill>
            </a:endParaRPr>
          </a:p>
          <a:p>
            <a:pPr algn="ctr"/>
            <a:r>
              <a:rPr lang="en-ID" dirty="0">
                <a:solidFill>
                  <a:schemeClr val="bg1"/>
                </a:solidFill>
              </a:rPr>
              <a:t>Dian </a:t>
            </a:r>
            <a:r>
              <a:rPr lang="en-ID" dirty="0" err="1">
                <a:solidFill>
                  <a:schemeClr val="bg1"/>
                </a:solidFill>
              </a:rPr>
              <a:t>Pratiwi</a:t>
            </a:r>
            <a:r>
              <a:rPr lang="en-ID" dirty="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7" name="Rounded Rectangle 7"/>
          <p:cNvSpPr/>
          <p:nvPr/>
        </p:nvSpPr>
        <p:spPr>
          <a:xfrm>
            <a:off x="1716742" y="1791821"/>
            <a:ext cx="1936376" cy="7530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 err="1">
                <a:solidFill>
                  <a:schemeClr val="bg1"/>
                </a:solidFill>
              </a:rPr>
              <a:t>Sekjen</a:t>
            </a:r>
            <a:endParaRPr lang="en-ID" dirty="0">
              <a:solidFill>
                <a:schemeClr val="bg1"/>
              </a:solidFill>
            </a:endParaRPr>
          </a:p>
          <a:p>
            <a:pPr algn="ctr"/>
            <a:r>
              <a:rPr lang="en-ID" dirty="0" err="1">
                <a:solidFill>
                  <a:schemeClr val="bg1"/>
                </a:solidFill>
              </a:rPr>
              <a:t>Christoporus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Deo</a:t>
            </a:r>
            <a:r>
              <a:rPr lang="en-ID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ounded Rectangle 8"/>
          <p:cNvSpPr/>
          <p:nvPr/>
        </p:nvSpPr>
        <p:spPr>
          <a:xfrm>
            <a:off x="2868706" y="5348566"/>
            <a:ext cx="1936376" cy="7530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 err="1">
                <a:solidFill>
                  <a:schemeClr val="bg1"/>
                </a:solidFill>
              </a:rPr>
              <a:t>Riset</a:t>
            </a:r>
            <a:r>
              <a:rPr lang="en-ID" dirty="0">
                <a:solidFill>
                  <a:schemeClr val="bg1"/>
                </a:solidFill>
              </a:rPr>
              <a:t> &amp; </a:t>
            </a:r>
            <a:r>
              <a:rPr lang="en-ID" dirty="0" err="1">
                <a:solidFill>
                  <a:schemeClr val="bg1"/>
                </a:solidFill>
              </a:rPr>
              <a:t>Proyek</a:t>
            </a:r>
            <a:endParaRPr lang="en-ID" dirty="0">
              <a:solidFill>
                <a:schemeClr val="bg1"/>
              </a:solidFill>
            </a:endParaRPr>
          </a:p>
          <a:p>
            <a:pPr algn="ctr"/>
            <a:r>
              <a:rPr lang="en-ID" dirty="0">
                <a:solidFill>
                  <a:schemeClr val="bg1"/>
                </a:solidFill>
              </a:rPr>
              <a:t>Ahmad </a:t>
            </a:r>
            <a:r>
              <a:rPr lang="en-ID" dirty="0" err="1">
                <a:solidFill>
                  <a:schemeClr val="bg1"/>
                </a:solidFill>
              </a:rPr>
              <a:t>Zaki</a:t>
            </a:r>
            <a:r>
              <a:rPr lang="en-ID" dirty="0">
                <a:solidFill>
                  <a:schemeClr val="bg1"/>
                </a:solidFill>
              </a:rPr>
              <a:t> H</a:t>
            </a:r>
          </a:p>
        </p:txBody>
      </p:sp>
      <p:sp>
        <p:nvSpPr>
          <p:cNvPr id="9" name="Rounded Rectangle 9"/>
          <p:cNvSpPr/>
          <p:nvPr/>
        </p:nvSpPr>
        <p:spPr>
          <a:xfrm>
            <a:off x="5163670" y="5348567"/>
            <a:ext cx="1936376" cy="7530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 err="1">
                <a:solidFill>
                  <a:schemeClr val="bg1"/>
                </a:solidFill>
              </a:rPr>
              <a:t>Penyewaan</a:t>
            </a:r>
            <a:r>
              <a:rPr lang="en-ID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ID" dirty="0">
                <a:solidFill>
                  <a:schemeClr val="bg1"/>
                </a:solidFill>
              </a:rPr>
              <a:t>Billie </a:t>
            </a:r>
            <a:r>
              <a:rPr lang="en-ID" dirty="0" err="1">
                <a:solidFill>
                  <a:schemeClr val="bg1"/>
                </a:solidFill>
              </a:rPr>
              <a:t>Naldo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0" name="Rounded Rectangle 10"/>
          <p:cNvSpPr/>
          <p:nvPr/>
        </p:nvSpPr>
        <p:spPr>
          <a:xfrm>
            <a:off x="7422776" y="5348567"/>
            <a:ext cx="1936376" cy="7530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 err="1">
                <a:solidFill>
                  <a:schemeClr val="bg1"/>
                </a:solidFill>
              </a:rPr>
              <a:t>Pelatihan</a:t>
            </a:r>
            <a:endParaRPr lang="en-ID" dirty="0">
              <a:solidFill>
                <a:schemeClr val="bg1"/>
              </a:solidFill>
            </a:endParaRPr>
          </a:p>
          <a:p>
            <a:pPr algn="ctr"/>
            <a:r>
              <a:rPr lang="en-ID" dirty="0" err="1">
                <a:solidFill>
                  <a:schemeClr val="bg1"/>
                </a:solidFill>
              </a:rPr>
              <a:t>Faiz</a:t>
            </a:r>
            <a:r>
              <a:rPr lang="en-ID" dirty="0">
                <a:solidFill>
                  <a:schemeClr val="bg1"/>
                </a:solidFill>
              </a:rPr>
              <a:t> A.W.</a:t>
            </a:r>
          </a:p>
        </p:txBody>
      </p:sp>
      <p:sp>
        <p:nvSpPr>
          <p:cNvPr id="11" name="Rounded Rectangle 11"/>
          <p:cNvSpPr/>
          <p:nvPr/>
        </p:nvSpPr>
        <p:spPr>
          <a:xfrm>
            <a:off x="9681882" y="5348568"/>
            <a:ext cx="1936376" cy="7530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 err="1">
                <a:solidFill>
                  <a:schemeClr val="bg1"/>
                </a:solidFill>
              </a:rPr>
              <a:t>Kekeluargaan</a:t>
            </a:r>
            <a:endParaRPr lang="en-ID" dirty="0">
              <a:solidFill>
                <a:schemeClr val="bg1"/>
              </a:solidFill>
            </a:endParaRPr>
          </a:p>
          <a:p>
            <a:pPr algn="ctr"/>
            <a:r>
              <a:rPr lang="en-ID" dirty="0" err="1">
                <a:solidFill>
                  <a:schemeClr val="bg1"/>
                </a:solidFill>
              </a:rPr>
              <a:t>Fadel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Mahadika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2" name="Rounded Rectangle 12"/>
          <p:cNvSpPr/>
          <p:nvPr/>
        </p:nvSpPr>
        <p:spPr>
          <a:xfrm>
            <a:off x="5163670" y="3120831"/>
            <a:ext cx="1936376" cy="7530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 err="1">
                <a:solidFill>
                  <a:schemeClr val="bg1"/>
                </a:solidFill>
              </a:rPr>
              <a:t>Sekertaris</a:t>
            </a:r>
            <a:endParaRPr lang="en-ID" dirty="0">
              <a:solidFill>
                <a:schemeClr val="bg1"/>
              </a:solidFill>
            </a:endParaRPr>
          </a:p>
          <a:p>
            <a:pPr algn="ctr"/>
            <a:r>
              <a:rPr lang="en-ID" dirty="0" err="1">
                <a:solidFill>
                  <a:schemeClr val="bg1"/>
                </a:solidFill>
              </a:rPr>
              <a:t>Lunnetta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Safura</a:t>
            </a:r>
            <a:r>
              <a:rPr lang="en-ID" dirty="0">
                <a:solidFill>
                  <a:schemeClr val="bg1"/>
                </a:solidFill>
              </a:rPr>
              <a:t> L</a:t>
            </a:r>
          </a:p>
        </p:txBody>
      </p:sp>
      <p:cxnSp>
        <p:nvCxnSpPr>
          <p:cNvPr id="13" name="Elbow Connector 14"/>
          <p:cNvCxnSpPr>
            <a:stCxn id="4" idx="2"/>
            <a:endCxn id="7" idx="0"/>
          </p:cNvCxnSpPr>
          <p:nvPr/>
        </p:nvCxnSpPr>
        <p:spPr>
          <a:xfrm rot="5400000">
            <a:off x="5654489" y="-1460126"/>
            <a:ext cx="282389" cy="62215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8"/>
          <p:cNvCxnSpPr>
            <a:stCxn id="4" idx="2"/>
            <a:endCxn id="11" idx="0"/>
          </p:cNvCxnSpPr>
          <p:nvPr/>
        </p:nvCxnSpPr>
        <p:spPr>
          <a:xfrm rot="16200000" flipH="1">
            <a:off x="7858684" y="2557182"/>
            <a:ext cx="3839136" cy="1743635"/>
          </a:xfrm>
          <a:prstGeom prst="bentConnector3">
            <a:avLst>
              <a:gd name="adj1" fmla="val 79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20"/>
          <p:cNvCxnSpPr>
            <a:stCxn id="4" idx="2"/>
            <a:endCxn id="10" idx="0"/>
          </p:cNvCxnSpPr>
          <p:nvPr/>
        </p:nvCxnSpPr>
        <p:spPr>
          <a:xfrm rot="5400000">
            <a:off x="6729133" y="3171264"/>
            <a:ext cx="3839135" cy="515471"/>
          </a:xfrm>
          <a:prstGeom prst="bentConnector3">
            <a:avLst>
              <a:gd name="adj1" fmla="val 79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24"/>
          <p:cNvCxnSpPr>
            <a:stCxn id="7" idx="2"/>
            <a:endCxn id="5" idx="0"/>
          </p:cNvCxnSpPr>
          <p:nvPr/>
        </p:nvCxnSpPr>
        <p:spPr>
          <a:xfrm rot="5400000">
            <a:off x="1818717" y="2268069"/>
            <a:ext cx="589427" cy="1143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26"/>
          <p:cNvCxnSpPr>
            <a:stCxn id="7" idx="2"/>
            <a:endCxn id="6" idx="0"/>
          </p:cNvCxnSpPr>
          <p:nvPr/>
        </p:nvCxnSpPr>
        <p:spPr>
          <a:xfrm rot="16200000" flipH="1">
            <a:off x="2966199" y="2263587"/>
            <a:ext cx="589426" cy="1151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28"/>
          <p:cNvCxnSpPr>
            <a:stCxn id="7" idx="2"/>
            <a:endCxn id="12" idx="0"/>
          </p:cNvCxnSpPr>
          <p:nvPr/>
        </p:nvCxnSpPr>
        <p:spPr>
          <a:xfrm rot="16200000" flipH="1">
            <a:off x="4120407" y="1109379"/>
            <a:ext cx="575975" cy="3446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/>
          <p:cNvCxnSpPr>
            <a:stCxn id="4" idx="2"/>
            <a:endCxn id="9" idx="0"/>
          </p:cNvCxnSpPr>
          <p:nvPr/>
        </p:nvCxnSpPr>
        <p:spPr>
          <a:xfrm rot="5400000">
            <a:off x="5599580" y="2041711"/>
            <a:ext cx="3839135" cy="2774577"/>
          </a:xfrm>
          <a:prstGeom prst="bentConnector3">
            <a:avLst>
              <a:gd name="adj1" fmla="val 79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34"/>
          <p:cNvCxnSpPr>
            <a:stCxn id="4" idx="2"/>
            <a:endCxn id="8" idx="0"/>
          </p:cNvCxnSpPr>
          <p:nvPr/>
        </p:nvCxnSpPr>
        <p:spPr>
          <a:xfrm rot="5400000">
            <a:off x="4452098" y="894229"/>
            <a:ext cx="3839134" cy="5069541"/>
          </a:xfrm>
          <a:prstGeom prst="bentConnector3">
            <a:avLst>
              <a:gd name="adj1" fmla="val 79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72034" y="91394"/>
            <a:ext cx="8534400" cy="1507067"/>
          </a:xfrm>
        </p:spPr>
        <p:txBody>
          <a:bodyPr/>
          <a:lstStyle/>
          <a:p>
            <a:r>
              <a:rPr lang="en-ID" dirty="0"/>
              <a:t>Organigram WS</a:t>
            </a:r>
          </a:p>
        </p:txBody>
      </p:sp>
    </p:spTree>
    <p:extLst>
      <p:ext uri="{BB962C8B-B14F-4D97-AF65-F5344CB8AC3E}">
        <p14:creationId xmlns:p14="http://schemas.microsoft.com/office/powerpoint/2010/main" val="368532782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266</TotalTime>
  <Words>274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PowerPoint Presentation</vt:lpstr>
      <vt:lpstr>Visi Ideal</vt:lpstr>
      <vt:lpstr>Misi Ideal</vt:lpstr>
      <vt:lpstr>Kegiatan Rutin</vt:lpstr>
      <vt:lpstr>Kegiatan Rutin</vt:lpstr>
      <vt:lpstr>Suasana di WS </vt:lpstr>
      <vt:lpstr>Organigram 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Audi</dc:creator>
  <cp:lastModifiedBy>Audi</cp:lastModifiedBy>
  <cp:revision>20</cp:revision>
  <dcterms:created xsi:type="dcterms:W3CDTF">2016-02-24T09:02:25Z</dcterms:created>
  <dcterms:modified xsi:type="dcterms:W3CDTF">2016-09-10T08:29:53Z</dcterms:modified>
</cp:coreProperties>
</file>