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8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6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1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93DC-EA3C-469C-86BD-B1884D14940B}" type="datetimeFigureOut">
              <a:rPr lang="en-US" smtClean="0"/>
              <a:t>9/10/2016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C486-2AEC-46E6-9E3A-2FD8B910BF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WorkshopHMEITB/KaderisasiWS201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mpla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130"/>
            <a:ext cx="12211050" cy="6894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5950"/>
            <a:ext cx="9144000" cy="1945005"/>
          </a:xfr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Introduction to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Kaderisasi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WS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0280" y="4044950"/>
            <a:ext cx="5171440" cy="95313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Lecturer : Fuad Ismail (13214121)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Electrical Engineering, SEEI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ITB</a:t>
            </a: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fuad1502@gmail.com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solidFill>
                  <a:srgbClr val="147FB7"/>
                </a:solidFill>
              </a:rPr>
              <a:t>Surprise</a:t>
            </a:r>
          </a:p>
        </p:txBody>
      </p:sp>
      <p:pic>
        <p:nvPicPr>
          <p:cNvPr id="11" name="Picture 10" descr="path60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275" y="2233295"/>
            <a:ext cx="2944495" cy="3079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rgbClr val="147FB7"/>
                </a:solidFill>
              </a:rPr>
              <a:t>Apa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saja</a:t>
            </a:r>
            <a:r>
              <a:rPr lang="en-US" b="1" dirty="0" smtClean="0">
                <a:solidFill>
                  <a:srgbClr val="147FB7"/>
                </a:solidFill>
              </a:rPr>
              <a:t> yang </a:t>
            </a:r>
            <a:r>
              <a:rPr lang="en-US" b="1" dirty="0" err="1" smtClean="0">
                <a:solidFill>
                  <a:srgbClr val="147FB7"/>
                </a:solidFill>
              </a:rPr>
              <a:t>akan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dibahas dalam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kuliah</a:t>
            </a:r>
            <a:r>
              <a:rPr lang="en-US" b="1" dirty="0" smtClean="0">
                <a:solidFill>
                  <a:srgbClr val="147FB7"/>
                </a:solidFill>
              </a:rPr>
              <a:t> kali </a:t>
            </a:r>
            <a:r>
              <a:rPr lang="en-US" b="1" dirty="0" err="1" smtClean="0">
                <a:solidFill>
                  <a:srgbClr val="147FB7"/>
                </a:solidFill>
              </a:rPr>
              <a:t>ini</a:t>
            </a:r>
            <a:r>
              <a:rPr lang="en-US" b="1" dirty="0" smtClean="0">
                <a:solidFill>
                  <a:srgbClr val="147FB7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56740"/>
            <a:ext cx="6266180" cy="4351655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Gambaran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besar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kaderisasi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WS 2016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SOPs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Teknis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penilaian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dan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sanksi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Pembagian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k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elompok</a:t>
            </a:r>
          </a:p>
          <a:p>
            <a:pPr marL="0" indent="0">
              <a:buNone/>
            </a:pPr>
            <a:endParaRPr lang="en-US" i="1" dirty="0" err="1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147FB7"/>
                </a:solidFill>
              </a:rPr>
              <a:t>Gambaran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Besar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Kaderisasi</a:t>
            </a:r>
            <a:r>
              <a:rPr lang="en-US" b="1" dirty="0" smtClean="0">
                <a:solidFill>
                  <a:srgbClr val="147FB7"/>
                </a:solidFill>
              </a:rPr>
              <a:t> WS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ketua</a:t>
            </a:r>
            <a:r>
              <a:rPr lang="en-US" dirty="0" smtClean="0"/>
              <a:t> </a:t>
            </a:r>
            <a:r>
              <a:rPr lang="en-US" dirty="0" err="1" smtClean="0"/>
              <a:t>kaderisasi</a:t>
            </a:r>
            <a:r>
              <a:rPr lang="en-US" dirty="0" smtClean="0"/>
              <a:t> WS </a:t>
            </a:r>
            <a:r>
              <a:rPr lang="en-US" dirty="0" err="1" smtClean="0"/>
              <a:t>tahun</a:t>
            </a:r>
            <a:r>
              <a:rPr lang="en-US" dirty="0" smtClean="0"/>
              <a:t> 2016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Adi</a:t>
            </a:r>
            <a:r>
              <a:rPr lang="en-US" dirty="0" smtClean="0"/>
              <a:t> </a:t>
            </a:r>
            <a:r>
              <a:rPr lang="en-US" dirty="0" err="1" smtClean="0"/>
              <a:t>Trisna</a:t>
            </a:r>
            <a:r>
              <a:rPr lang="en-US" dirty="0" smtClean="0"/>
              <a:t> </a:t>
            </a:r>
            <a:r>
              <a:rPr lang="en-US" dirty="0" err="1" smtClean="0"/>
              <a:t>Nurwijaya</a:t>
            </a:r>
            <a:r>
              <a:rPr lang="en-US" dirty="0" smtClean="0"/>
              <a:t>, 13214122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kaderisasi</a:t>
            </a:r>
            <a:r>
              <a:rPr lang="en-US" dirty="0" smtClean="0"/>
              <a:t> WS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Regenerasi</a:t>
            </a:r>
            <a:endParaRPr lang="en-US" dirty="0" smtClean="0"/>
          </a:p>
          <a:p>
            <a:pPr lvl="1"/>
            <a:r>
              <a:rPr lang="en-US" dirty="0" err="1" smtClean="0"/>
              <a:t>Menggaet</a:t>
            </a:r>
            <a:r>
              <a:rPr lang="en-US" dirty="0" smtClean="0"/>
              <a:t> </a:t>
            </a:r>
            <a:r>
              <a:rPr lang="en-US" dirty="0" err="1" smtClean="0"/>
              <a:t>mahasiswa-mahasiswa</a:t>
            </a:r>
            <a:r>
              <a:rPr lang="en-US" dirty="0" smtClean="0"/>
              <a:t> HME ITB yang </a:t>
            </a:r>
            <a:r>
              <a:rPr lang="en-US" dirty="0" err="1" smtClean="0"/>
              <a:t>akan</a:t>
            </a:r>
            <a:r>
              <a:rPr lang="en-US" dirty="0"/>
              <a:t> </a:t>
            </a:r>
            <a:r>
              <a:rPr lang="en-US" dirty="0" err="1" smtClean="0"/>
              <a:t>membawa</a:t>
            </a:r>
            <a:r>
              <a:rPr lang="en-US" dirty="0" smtClean="0"/>
              <a:t> WS HME ITB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i="1" dirty="0" err="1" smtClean="0"/>
              <a:t>jaya</a:t>
            </a:r>
            <a:r>
              <a:rPr lang="en-US" i="1" dirty="0" smtClean="0"/>
              <a:t>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/>
              <a:t>k</a:t>
            </a:r>
            <a:r>
              <a:rPr lang="en-US" i="1" dirty="0" smtClean="0"/>
              <a:t>aya pula</a:t>
            </a:r>
          </a:p>
          <a:p>
            <a:pPr lvl="1"/>
            <a:r>
              <a:rPr lang="en-US" i="1" dirty="0" err="1" smtClean="0"/>
              <a:t>Asik</a:t>
            </a:r>
            <a:r>
              <a:rPr lang="en-US" i="1" dirty="0" smtClean="0"/>
              <a:t> </a:t>
            </a:r>
            <a:r>
              <a:rPr lang="en-US" i="1" dirty="0" err="1" smtClean="0"/>
              <a:t>aja</a:t>
            </a:r>
            <a:r>
              <a:rPr lang="en-US" i="1" dirty="0" smtClean="0"/>
              <a:t>…</a:t>
            </a:r>
            <a:endParaRPr lang="en-US" dirty="0" smtClean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aja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kaderisasi</a:t>
            </a:r>
            <a:r>
              <a:rPr lang="en-US" dirty="0" smtClean="0"/>
              <a:t> WS </a:t>
            </a: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</a:t>
            </a:r>
          </a:p>
          <a:p>
            <a:pPr lvl="1"/>
            <a:r>
              <a:rPr lang="en-US" i="1" dirty="0" smtClean="0"/>
              <a:t>Next slide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147FB7"/>
                </a:solidFill>
              </a:rPr>
              <a:t>Timeline </a:t>
            </a:r>
            <a:r>
              <a:rPr lang="en-US" b="1" dirty="0" err="1" smtClean="0">
                <a:solidFill>
                  <a:srgbClr val="147FB7"/>
                </a:solidFill>
              </a:rPr>
              <a:t>Kasar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Kaderisasi</a:t>
            </a:r>
            <a:r>
              <a:rPr lang="en-US" b="1" dirty="0" smtClean="0">
                <a:solidFill>
                  <a:srgbClr val="147FB7"/>
                </a:solidFill>
              </a:rPr>
              <a:t> WS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Day 0 (</a:t>
            </a:r>
            <a:r>
              <a:rPr lang="en-US" dirty="0" err="1" smtClean="0"/>
              <a:t>Pengenalan</a:t>
            </a:r>
            <a:r>
              <a:rPr lang="en-US" dirty="0" smtClean="0"/>
              <a:t> WS HME ITB) –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berlangsung</a:t>
            </a:r>
            <a:r>
              <a:rPr lang="en-US" dirty="0" smtClean="0"/>
              <a:t> (9/9/2016)</a:t>
            </a:r>
          </a:p>
          <a:p>
            <a:r>
              <a:rPr lang="en-US" dirty="0" smtClean="0"/>
              <a:t>Day 1 – Day 6 – </a:t>
            </a:r>
            <a:r>
              <a:rPr lang="en-US" dirty="0" err="1" smtClean="0"/>
              <a:t>Seminggu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(18/9/2016)</a:t>
            </a:r>
          </a:p>
          <a:p>
            <a:pPr lvl="1"/>
            <a:r>
              <a:rPr lang="en-US" dirty="0" err="1" smtClean="0"/>
              <a:t>Tiap</a:t>
            </a:r>
            <a:r>
              <a:rPr lang="en-US" dirty="0" smtClean="0"/>
              <a:t> day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materi-materi</a:t>
            </a:r>
            <a:r>
              <a:rPr lang="en-US" dirty="0" smtClean="0"/>
              <a:t> yang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surprise yang “</a:t>
            </a:r>
            <a:r>
              <a:rPr lang="en-US" dirty="0" err="1" smtClean="0"/>
              <a:t>menarik</a:t>
            </a:r>
            <a:r>
              <a:rPr lang="en-US" dirty="0" smtClean="0"/>
              <a:t>” pula</a:t>
            </a:r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endParaRPr lang="en-US" dirty="0" smtClean="0"/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Angkatan</a:t>
            </a:r>
            <a:endParaRPr lang="en-US" dirty="0" smtClean="0"/>
          </a:p>
          <a:p>
            <a:pPr lvl="1"/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dijelaskan</a:t>
            </a:r>
            <a:r>
              <a:rPr lang="en-US" dirty="0" smtClean="0"/>
              <a:t> </a:t>
            </a:r>
            <a:r>
              <a:rPr lang="en-US" dirty="0" err="1" smtClean="0"/>
              <a:t>sekarang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147FB7"/>
                </a:solidFill>
              </a:rPr>
              <a:t>SOP </a:t>
            </a:r>
            <a:r>
              <a:rPr lang="en-US" b="1" dirty="0" err="1" smtClean="0">
                <a:solidFill>
                  <a:srgbClr val="147FB7"/>
                </a:solidFill>
              </a:rPr>
              <a:t>Pengumpulan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Tugas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diminta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i="1" dirty="0" smtClean="0"/>
              <a:t>hardware </a:t>
            </a:r>
            <a:r>
              <a:rPr lang="en-US" dirty="0" smtClean="0"/>
              <a:t>(PCB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komponennya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), </a:t>
            </a:r>
            <a:r>
              <a:rPr lang="en-US" i="1" dirty="0" smtClean="0"/>
              <a:t>software </a:t>
            </a:r>
            <a:r>
              <a:rPr lang="en-US" dirty="0" smtClean="0"/>
              <a:t>(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MCU, file </a:t>
            </a:r>
            <a:r>
              <a:rPr lang="en-US" dirty="0" err="1" smtClean="0"/>
              <a:t>skematik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dsb</a:t>
            </a:r>
            <a:r>
              <a:rPr lang="en-US" dirty="0" smtClean="0"/>
              <a:t>),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keduanya</a:t>
            </a:r>
            <a:endParaRPr lang="en-US" dirty="0" smtClean="0"/>
          </a:p>
          <a:p>
            <a:pPr lvl="1"/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diminta</a:t>
            </a:r>
            <a:r>
              <a:rPr lang="en-US" dirty="0" smtClean="0"/>
              <a:t>,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pula </a:t>
            </a:r>
            <a:r>
              <a:rPr lang="en-US" i="1" dirty="0" smtClean="0"/>
              <a:t>file</a:t>
            </a:r>
            <a:r>
              <a:rPr lang="en-US" dirty="0" smtClean="0"/>
              <a:t> </a:t>
            </a:r>
            <a:r>
              <a:rPr lang="en-US" dirty="0" err="1" smtClean="0"/>
              <a:t>dokumentasi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(template </a:t>
            </a:r>
            <a:r>
              <a:rPr lang="en-US" i="1" dirty="0" smtClean="0"/>
              <a:t>file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proses </a:t>
            </a:r>
            <a:r>
              <a:rPr lang="en-US" dirty="0" err="1" smtClean="0"/>
              <a:t>pengumpulan</a:t>
            </a:r>
            <a:r>
              <a:rPr lang="en-US" dirty="0" smtClean="0"/>
              <a:t> </a:t>
            </a:r>
            <a:r>
              <a:rPr lang="en-US" dirty="0" err="1" smtClean="0"/>
              <a:t>tugasnya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dipresentasikan</a:t>
            </a:r>
            <a:r>
              <a:rPr lang="en-US" dirty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i="1" dirty="0" smtClean="0"/>
              <a:t>mentor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i="1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endParaRPr lang="en-US" dirty="0" smtClean="0"/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juga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mengupload</a:t>
            </a:r>
            <a:r>
              <a:rPr lang="en-US" dirty="0" smtClean="0"/>
              <a:t> file-file </a:t>
            </a:r>
            <a:r>
              <a:rPr lang="en-US" dirty="0" err="1" smtClean="0"/>
              <a:t>terkait</a:t>
            </a:r>
            <a:r>
              <a:rPr lang="en-US" dirty="0" smtClean="0"/>
              <a:t> (yang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kali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i="1" dirty="0" smtClean="0"/>
              <a:t>repository</a:t>
            </a:r>
            <a:r>
              <a:rPr lang="en-US" dirty="0" smtClean="0"/>
              <a:t> </a:t>
            </a:r>
            <a:r>
              <a:rPr lang="en-US" dirty="0" err="1" smtClean="0"/>
              <a:t>Kaderisasi</a:t>
            </a:r>
            <a:r>
              <a:rPr lang="en-US" dirty="0" smtClean="0"/>
              <a:t> WS 2016</a:t>
            </a:r>
          </a:p>
          <a:p>
            <a:pPr lvl="1"/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147FB7"/>
                </a:solidFill>
              </a:rPr>
              <a:t>Repository </a:t>
            </a:r>
            <a:r>
              <a:rPr lang="en-US" b="1" dirty="0" err="1" smtClean="0">
                <a:solidFill>
                  <a:srgbClr val="147FB7"/>
                </a:solidFill>
              </a:rPr>
              <a:t>Kaderisasi</a:t>
            </a:r>
            <a:r>
              <a:rPr lang="en-US" b="1" dirty="0" smtClean="0">
                <a:solidFill>
                  <a:srgbClr val="147FB7"/>
                </a:solidFill>
              </a:rPr>
              <a:t> WS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242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.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mengapa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Repository </a:t>
            </a:r>
            <a:r>
              <a:rPr lang="en-US" dirty="0" err="1" smtClean="0"/>
              <a:t>kaderisasi</a:t>
            </a:r>
            <a:r>
              <a:rPr lang="en-US" dirty="0" smtClean="0"/>
              <a:t> WS 2016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link </a:t>
            </a:r>
            <a:r>
              <a:rPr lang="en-US" dirty="0" smtClean="0">
                <a:hlinkClick r:id="rId3"/>
              </a:rPr>
              <a:t>www.github.com/WorkshopHMEITB/KaderisasiWS2016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browser </a:t>
            </a:r>
            <a:r>
              <a:rPr lang="en-US" dirty="0" err="1" smtClean="0"/>
              <a:t>kesayangan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Repository </a:t>
            </a:r>
            <a:r>
              <a:rPr lang="en-US" dirty="0" err="1" smtClean="0"/>
              <a:t>kaderisasi</a:t>
            </a:r>
            <a:r>
              <a:rPr lang="en-US" dirty="0" smtClean="0"/>
              <a:t> WS 2016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kalian </a:t>
            </a:r>
            <a:r>
              <a:rPr lang="en-US" dirty="0" err="1" smtClean="0"/>
              <a:t>untuk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Mendownload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/</a:t>
            </a:r>
            <a:r>
              <a:rPr lang="en-US" i="1" dirty="0" smtClean="0"/>
              <a:t>slides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day</a:t>
            </a:r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 smtClean="0"/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 smtClean="0"/>
          </a:p>
          <a:p>
            <a:pPr lvl="1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endParaRPr lang="en-US" dirty="0" smtClean="0"/>
          </a:p>
          <a:p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kalian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WS, kalian juga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file-file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kalian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328"/>
            <a:ext cx="12192000" cy="5935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147FB7"/>
                </a:solidFill>
              </a:rPr>
              <a:t>Teknis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Penilaian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dan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Sangsi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Setiap day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penilaian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presentase</a:t>
                </a:r>
                <a:r>
                  <a:rPr lang="en-US" dirty="0"/>
                  <a:t>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Kehadiran</a:t>
                </a:r>
                <a:r>
                  <a:rPr lang="en-US" dirty="0" smtClean="0"/>
                  <a:t> (50%)</a:t>
                </a:r>
              </a:p>
              <a:p>
                <a:pPr lvl="1"/>
                <a:r>
                  <a:rPr lang="en-US" dirty="0" err="1" smtClean="0"/>
                  <a:t>Keaktivan</a:t>
                </a:r>
                <a:r>
                  <a:rPr lang="en-US" dirty="0" smtClean="0"/>
                  <a:t> (+10%)</a:t>
                </a:r>
              </a:p>
              <a:p>
                <a:pPr lvl="1"/>
                <a:r>
                  <a:rPr lang="en-US" dirty="0" err="1" smtClean="0"/>
                  <a:t>Tugas</a:t>
                </a:r>
                <a:r>
                  <a:rPr lang="en-US" dirty="0" smtClean="0"/>
                  <a:t> (50%)</a:t>
                </a:r>
              </a:p>
              <a:p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dikurangi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melakukan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hal-hal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Telat</a:t>
                </a:r>
                <a:r>
                  <a:rPr lang="en-US" dirty="0"/>
                  <a:t> </a:t>
                </a:r>
                <a:r>
                  <a:rPr lang="en-US" dirty="0" err="1" smtClean="0"/>
                  <a:t>datang</a:t>
                </a:r>
                <a:r>
                  <a:rPr lang="en-US" dirty="0" smtClean="0"/>
                  <a:t> day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𝑝𝑒𝑛𝑔𝑢𝑟𝑎𝑛𝑔𝑎𝑛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𝑛𝑖𝑙𝑎𝑖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𝑡𝑒𝑙𝑎𝑡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(0.2×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𝑙𝑎𝑚𝑎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𝑏𝑒𝑟𝑙𝑎𝑛𝑔𝑠𝑢𝑛𝑔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×50%</m:t>
                      </m:r>
                    </m:oMath>
                  </m:oMathPara>
                </a14:m>
                <a:endParaRPr lang="en-US" sz="2000" dirty="0" smtClean="0"/>
              </a:p>
              <a:p>
                <a:pPr lvl="1"/>
                <a:r>
                  <a:rPr lang="en-US" dirty="0" err="1" smtClean="0"/>
                  <a:t>Telat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mengumpulkan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tugas</a:t>
                </a:r>
                <a:r>
                  <a:rPr lang="en-US" dirty="0" smtClean="0"/>
                  <a:t> (-5% (1 </a:t>
                </a:r>
                <a:r>
                  <a:rPr lang="en-US" dirty="0" err="1" smtClean="0"/>
                  <a:t>hari</a:t>
                </a:r>
                <a:r>
                  <a:rPr lang="en-US" dirty="0" smtClean="0"/>
                  <a:t>), -15%(2 </a:t>
                </a:r>
                <a:r>
                  <a:rPr lang="en-US" dirty="0" err="1" smtClean="0"/>
                  <a:t>hari</a:t>
                </a:r>
                <a:r>
                  <a:rPr lang="en-US" dirty="0" smtClean="0"/>
                  <a:t>), -30%(3 </a:t>
                </a:r>
                <a:r>
                  <a:rPr lang="en-US" dirty="0" err="1" smtClean="0"/>
                  <a:t>hari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dst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err="1" smtClean="0"/>
                  <a:t>Melakukan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tindakan</a:t>
                </a:r>
                <a:r>
                  <a:rPr lang="en-US" dirty="0" smtClean="0"/>
                  <a:t> yang “</a:t>
                </a:r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baik</a:t>
                </a:r>
                <a:r>
                  <a:rPr lang="en-US" dirty="0" smtClean="0"/>
                  <a:t>” </a:t>
                </a:r>
                <a:r>
                  <a:rPr lang="en-US" dirty="0" err="1" smtClean="0"/>
                  <a:t>saat</a:t>
                </a:r>
                <a:r>
                  <a:rPr lang="en-US" dirty="0" smtClean="0"/>
                  <a:t> day (-1000%)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Template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-57785"/>
            <a:ext cx="12193270" cy="6914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147FB7"/>
                </a:solidFill>
              </a:rPr>
              <a:t>Pembagian</a:t>
            </a:r>
            <a:r>
              <a:rPr lang="en-US" b="1" dirty="0" smtClean="0">
                <a:solidFill>
                  <a:srgbClr val="147FB7"/>
                </a:solidFill>
              </a:rPr>
              <a:t> </a:t>
            </a:r>
            <a:r>
              <a:rPr lang="en-US" b="1" dirty="0" err="1" smtClean="0">
                <a:solidFill>
                  <a:srgbClr val="147FB7"/>
                </a:solidFill>
              </a:rPr>
              <a:t>Kelompok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kelompoknya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calon</a:t>
            </a:r>
            <a:r>
              <a:rPr lang="en-US" dirty="0" smtClean="0"/>
              <a:t> </a:t>
            </a:r>
            <a:r>
              <a:rPr lang="en-US" dirty="0" err="1" smtClean="0"/>
              <a:t>kru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mentor</a:t>
            </a:r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kelompok</a:t>
            </a:r>
            <a:r>
              <a:rPr lang="en-US" dirty="0" smtClean="0"/>
              <a:t> 4-5 orang</a:t>
            </a:r>
          </a:p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dibagi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kelompok-kelompok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 smtClean="0"/>
          </a:p>
          <a:p>
            <a:pPr lvl="1"/>
            <a:r>
              <a:rPr lang="en-US" dirty="0" err="1" smtClean="0"/>
              <a:t>Melatih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endParaRPr lang="en-US" dirty="0" smtClean="0"/>
          </a:p>
          <a:p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kami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diberitahukan</a:t>
            </a:r>
            <a:r>
              <a:rPr lang="en-US" dirty="0" smtClean="0"/>
              <a:t> paling </a:t>
            </a:r>
            <a:r>
              <a:rPr lang="en-US" dirty="0" err="1" smtClean="0"/>
              <a:t>lambat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sabtu</a:t>
            </a:r>
            <a:r>
              <a:rPr lang="en-US" dirty="0" smtClean="0"/>
              <a:t> </a:t>
            </a:r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(11/9/2016)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419</Words>
  <Application>Microsoft Office PowerPoint</Application>
  <PresentationFormat>Widescreen</PresentationFormat>
  <Paragraphs>67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Introduction to Kaderisasi WS 2016</vt:lpstr>
      <vt:lpstr>Apa saja yang akan dibahas dalam kuliah kali ini?</vt:lpstr>
      <vt:lpstr>Gambaran Besar Kaderisasi WS 2016</vt:lpstr>
      <vt:lpstr>Timeline Kasar Kaderisasi WS 2016</vt:lpstr>
      <vt:lpstr>SOP Pengumpulan Tugas</vt:lpstr>
      <vt:lpstr>Repository Kaderisasi WS 2016</vt:lpstr>
      <vt:lpstr>PowerPoint Presentation</vt:lpstr>
      <vt:lpstr>Teknis Penilaian dan Sangsi</vt:lpstr>
      <vt:lpstr>Pembagian Kelompok</vt:lpstr>
      <vt:lpstr>Surprise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Kaderisasi WS 2016</dc:title>
  <dc:creator>Fuad Ismail</dc:creator>
  <cp:lastModifiedBy>Fuad Ismail</cp:lastModifiedBy>
  <cp:revision>72</cp:revision>
  <dcterms:created xsi:type="dcterms:W3CDTF">2016-09-07T06:26:00Z</dcterms:created>
  <dcterms:modified xsi:type="dcterms:W3CDTF">2016-09-10T10:54:01Z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