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8" r:id="rId5"/>
    <p:sldId id="277" r:id="rId6"/>
    <p:sldId id="261" r:id="rId7"/>
    <p:sldId id="262" r:id="rId8"/>
    <p:sldId id="263" r:id="rId9"/>
    <p:sldId id="264" r:id="rId10"/>
    <p:sldId id="265" r:id="rId11"/>
    <p:sldId id="266" r:id="rId12"/>
    <p:sldId id="267" r:id="rId13"/>
    <p:sldId id="269" r:id="rId14"/>
    <p:sldId id="260" r:id="rId15"/>
    <p:sldId id="270" r:id="rId16"/>
    <p:sldId id="259" r:id="rId17"/>
    <p:sldId id="272" r:id="rId18"/>
    <p:sldId id="273" r:id="rId19"/>
    <p:sldId id="271" r:id="rId20"/>
    <p:sldId id="275" r:id="rId21"/>
    <p:sldId id="276"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BAE35E8-C1DE-420E-8466-409EB6EE90F1}">
          <p14:sldIdLst>
            <p14:sldId id="256"/>
            <p14:sldId id="257"/>
          </p14:sldIdLst>
        </p14:section>
        <p14:section name="Classroom" id="{E3F8C9C7-8C38-4830-A7A5-6D6B3AFF0D98}">
          <p14:sldIdLst>
            <p14:sldId id="258"/>
            <p14:sldId id="268"/>
            <p14:sldId id="277"/>
            <p14:sldId id="261"/>
            <p14:sldId id="262"/>
            <p14:sldId id="263"/>
            <p14:sldId id="264"/>
            <p14:sldId id="265"/>
            <p14:sldId id="266"/>
            <p14:sldId id="267"/>
            <p14:sldId id="269"/>
            <p14:sldId id="260"/>
            <p14:sldId id="270"/>
          </p14:sldIdLst>
        </p14:section>
        <p14:section name="Lab" id="{D3EAC5D7-8CCB-47F8-AEE0-809DD984C3CD}">
          <p14:sldIdLst>
            <p14:sldId id="259"/>
            <p14:sldId id="272"/>
            <p14:sldId id="273"/>
            <p14:sldId id="271"/>
            <p14:sldId id="275"/>
            <p14:sldId id="276"/>
            <p14:sldId id="278"/>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9E7629-5052-4539-80C0-DC535E193A8A}" v="146" dt="2024-01-16T18:01:02.9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7" autoAdjust="0"/>
    <p:restoredTop sz="94660"/>
  </p:normalViewPr>
  <p:slideViewPr>
    <p:cSldViewPr snapToGrid="0">
      <p:cViewPr varScale="1">
        <p:scale>
          <a:sx n="110" d="100"/>
          <a:sy n="110" d="100"/>
        </p:scale>
        <p:origin x="42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image" Target="../media/image4.jpg"/><Relationship Id="rId5" Type="http://schemas.openxmlformats.org/officeDocument/2006/relationships/image" Target="../media/image8.jpg"/><Relationship Id="rId4" Type="http://schemas.openxmlformats.org/officeDocument/2006/relationships/image" Target="../media/image7.jpg"/></Relationships>
</file>

<file path=ppt/diagrams/_rels/drawing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image" Target="../media/image4.jpg"/><Relationship Id="rId5" Type="http://schemas.openxmlformats.org/officeDocument/2006/relationships/image" Target="../media/image8.jpg"/><Relationship Id="rId4" Type="http://schemas.openxmlformats.org/officeDocument/2006/relationships/image" Target="../media/image7.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8F5F3F-FCE6-4BA5-89A5-7BFBB3693C1A}"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lang="en-US"/>
        </a:p>
      </dgm:t>
    </dgm:pt>
    <dgm:pt modelId="{29B0C6D6-83E6-43BA-98E3-7CDF5C17EADF}">
      <dgm:prSet phldrT="[Text]"/>
      <dgm:spPr/>
      <dgm:t>
        <a:bodyPr/>
        <a:lstStyle/>
        <a:p>
          <a:r>
            <a:rPr lang="en-US" dirty="0"/>
            <a:t>Solder Sucker</a:t>
          </a:r>
        </a:p>
      </dgm:t>
    </dgm:pt>
    <dgm:pt modelId="{2C88FA87-402B-41C0-ADC6-71F33B10EEC1}" type="parTrans" cxnId="{E2453F61-2277-470E-A6A5-B0B503D8E08F}">
      <dgm:prSet/>
      <dgm:spPr/>
      <dgm:t>
        <a:bodyPr/>
        <a:lstStyle/>
        <a:p>
          <a:endParaRPr lang="en-US"/>
        </a:p>
      </dgm:t>
    </dgm:pt>
    <dgm:pt modelId="{D6953482-181B-4C18-8A96-494E66CEC226}" type="sibTrans" cxnId="{E2453F61-2277-470E-A6A5-B0B503D8E08F}">
      <dgm:prSet/>
      <dgm:spPr/>
      <dgm:t>
        <a:bodyPr/>
        <a:lstStyle/>
        <a:p>
          <a:endParaRPr lang="en-US"/>
        </a:p>
      </dgm:t>
    </dgm:pt>
    <dgm:pt modelId="{2336826D-B1F2-4C91-B2CA-18CDA1907819}">
      <dgm:prSet phldrT="[Text]"/>
      <dgm:spPr/>
      <dgm:t>
        <a:bodyPr/>
        <a:lstStyle/>
        <a:p>
          <a:r>
            <a:rPr lang="en-US" dirty="0"/>
            <a:t>Flux Paste</a:t>
          </a:r>
        </a:p>
      </dgm:t>
    </dgm:pt>
    <dgm:pt modelId="{E7E4A622-9D41-4F64-B65B-94B6662A3924}" type="parTrans" cxnId="{4ADE3A1F-B276-4E30-8935-9E84E510FBC8}">
      <dgm:prSet/>
      <dgm:spPr/>
      <dgm:t>
        <a:bodyPr/>
        <a:lstStyle/>
        <a:p>
          <a:endParaRPr lang="en-US"/>
        </a:p>
      </dgm:t>
    </dgm:pt>
    <dgm:pt modelId="{AC35DEB9-BA2E-41FF-B0D4-42496F7EF581}" type="sibTrans" cxnId="{4ADE3A1F-B276-4E30-8935-9E84E510FBC8}">
      <dgm:prSet/>
      <dgm:spPr/>
      <dgm:t>
        <a:bodyPr/>
        <a:lstStyle/>
        <a:p>
          <a:endParaRPr lang="en-US"/>
        </a:p>
      </dgm:t>
    </dgm:pt>
    <dgm:pt modelId="{CD749169-6BDD-48D5-8F78-636364FAF681}">
      <dgm:prSet phldrT="[Text]"/>
      <dgm:spPr/>
      <dgm:t>
        <a:bodyPr/>
        <a:lstStyle/>
        <a:p>
          <a:r>
            <a:rPr lang="en-US" dirty="0"/>
            <a:t>Wick Braid</a:t>
          </a:r>
        </a:p>
      </dgm:t>
    </dgm:pt>
    <dgm:pt modelId="{492CF880-5D8B-4BC6-A1ED-89F3940CDDAB}" type="parTrans" cxnId="{C0F6CA75-5723-4469-8CAB-7843444F1310}">
      <dgm:prSet/>
      <dgm:spPr/>
      <dgm:t>
        <a:bodyPr/>
        <a:lstStyle/>
        <a:p>
          <a:endParaRPr lang="en-US"/>
        </a:p>
      </dgm:t>
    </dgm:pt>
    <dgm:pt modelId="{21DCDD49-3FDE-4F49-B077-FAFA793DA8D2}" type="sibTrans" cxnId="{C0F6CA75-5723-4469-8CAB-7843444F1310}">
      <dgm:prSet/>
      <dgm:spPr/>
      <dgm:t>
        <a:bodyPr/>
        <a:lstStyle/>
        <a:p>
          <a:endParaRPr lang="en-US"/>
        </a:p>
      </dgm:t>
    </dgm:pt>
    <dgm:pt modelId="{5CC9E0BC-6F6F-409D-9EFF-B10BD843A216}">
      <dgm:prSet phldrT="[Text]"/>
      <dgm:spPr/>
      <dgm:t>
        <a:bodyPr/>
        <a:lstStyle/>
        <a:p>
          <a:r>
            <a:rPr lang="en-US" dirty="0"/>
            <a:t>ESD Tweezers</a:t>
          </a:r>
        </a:p>
      </dgm:t>
    </dgm:pt>
    <dgm:pt modelId="{F124FBD4-5B96-434E-B2EA-E29934534E28}" type="parTrans" cxnId="{9217DA61-0554-4177-A602-2FBF9E463D5E}">
      <dgm:prSet/>
      <dgm:spPr/>
      <dgm:t>
        <a:bodyPr/>
        <a:lstStyle/>
        <a:p>
          <a:endParaRPr lang="en-US"/>
        </a:p>
      </dgm:t>
    </dgm:pt>
    <dgm:pt modelId="{85D0BEC5-110F-4AF0-8DE7-A0873233F03D}" type="sibTrans" cxnId="{9217DA61-0554-4177-A602-2FBF9E463D5E}">
      <dgm:prSet/>
      <dgm:spPr/>
      <dgm:t>
        <a:bodyPr/>
        <a:lstStyle/>
        <a:p>
          <a:endParaRPr lang="en-US"/>
        </a:p>
      </dgm:t>
    </dgm:pt>
    <dgm:pt modelId="{339E1138-EE89-48C7-BAED-B4723D69B1DE}">
      <dgm:prSet phldrT="[Text]"/>
      <dgm:spPr/>
      <dgm:t>
        <a:bodyPr/>
        <a:lstStyle/>
        <a:p>
          <a:r>
            <a:rPr lang="en-US" dirty="0"/>
            <a:t>Helping Hand</a:t>
          </a:r>
        </a:p>
      </dgm:t>
    </dgm:pt>
    <dgm:pt modelId="{471CD5EF-7A45-45E0-8FDB-A0E1F42400F2}" type="parTrans" cxnId="{562747F5-B94A-4024-9E60-86077B8D2105}">
      <dgm:prSet/>
      <dgm:spPr/>
      <dgm:t>
        <a:bodyPr/>
        <a:lstStyle/>
        <a:p>
          <a:endParaRPr lang="en-US"/>
        </a:p>
      </dgm:t>
    </dgm:pt>
    <dgm:pt modelId="{A7DE04D0-A3F6-40F0-9B78-EA7E688DC490}" type="sibTrans" cxnId="{562747F5-B94A-4024-9E60-86077B8D2105}">
      <dgm:prSet/>
      <dgm:spPr/>
      <dgm:t>
        <a:bodyPr/>
        <a:lstStyle/>
        <a:p>
          <a:endParaRPr lang="en-US"/>
        </a:p>
      </dgm:t>
    </dgm:pt>
    <dgm:pt modelId="{3D90DF22-79D8-4B15-AD9C-81B4F041F988}" type="pres">
      <dgm:prSet presAssocID="{228F5F3F-FCE6-4BA5-89A5-7BFBB3693C1A}" presName="diagram" presStyleCnt="0">
        <dgm:presLayoutVars>
          <dgm:dir/>
        </dgm:presLayoutVars>
      </dgm:prSet>
      <dgm:spPr/>
    </dgm:pt>
    <dgm:pt modelId="{7561D13D-091E-4C54-963E-61BD22052027}" type="pres">
      <dgm:prSet presAssocID="{29B0C6D6-83E6-43BA-98E3-7CDF5C17EADF}" presName="composite" presStyleCnt="0"/>
      <dgm:spPr/>
    </dgm:pt>
    <dgm:pt modelId="{352248CF-E806-45B9-A556-5DC057347AF8}" type="pres">
      <dgm:prSet presAssocID="{29B0C6D6-83E6-43BA-98E3-7CDF5C17EADF}" presName="Image" presStyleLbl="bgShp"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dgm:spPr>
    </dgm:pt>
    <dgm:pt modelId="{E2BC9A31-FBCA-4A01-A3F8-72E0B644C426}" type="pres">
      <dgm:prSet presAssocID="{29B0C6D6-83E6-43BA-98E3-7CDF5C17EADF}" presName="Parent" presStyleLbl="node0" presStyleIdx="0" presStyleCnt="5" custLinFactNeighborX="5923" custLinFactNeighborY="38732">
        <dgm:presLayoutVars>
          <dgm:bulletEnabled val="1"/>
        </dgm:presLayoutVars>
      </dgm:prSet>
      <dgm:spPr/>
    </dgm:pt>
    <dgm:pt modelId="{532E7E47-6098-45CA-A9F8-222C8C3970BD}" type="pres">
      <dgm:prSet presAssocID="{D6953482-181B-4C18-8A96-494E66CEC226}" presName="sibTrans" presStyleCnt="0"/>
      <dgm:spPr/>
    </dgm:pt>
    <dgm:pt modelId="{F3B42C62-CEB2-4774-A405-9B8C6C5C4F59}" type="pres">
      <dgm:prSet presAssocID="{2336826D-B1F2-4C91-B2CA-18CDA1907819}" presName="composite" presStyleCnt="0"/>
      <dgm:spPr/>
    </dgm:pt>
    <dgm:pt modelId="{EA173A4E-BDD1-42F9-800A-CC9B96734DCD}" type="pres">
      <dgm:prSet presAssocID="{2336826D-B1F2-4C91-B2CA-18CDA1907819}" presName="Image" presStyleLbl="bgShp" presStyleIdx="1"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l="-5000" r="-5000"/>
          </a:stretch>
        </a:blipFill>
      </dgm:spPr>
    </dgm:pt>
    <dgm:pt modelId="{BF073B1B-4FCE-41CE-9486-AA75CA17C10D}" type="pres">
      <dgm:prSet presAssocID="{2336826D-B1F2-4C91-B2CA-18CDA1907819}" presName="Parent" presStyleLbl="node0" presStyleIdx="1" presStyleCnt="5" custLinFactNeighborX="3808" custLinFactNeighborY="35211">
        <dgm:presLayoutVars>
          <dgm:bulletEnabled val="1"/>
        </dgm:presLayoutVars>
      </dgm:prSet>
      <dgm:spPr/>
    </dgm:pt>
    <dgm:pt modelId="{D3B849D0-BBC4-4846-A152-6B499654C145}" type="pres">
      <dgm:prSet presAssocID="{AC35DEB9-BA2E-41FF-B0D4-42496F7EF581}" presName="sibTrans" presStyleCnt="0"/>
      <dgm:spPr/>
    </dgm:pt>
    <dgm:pt modelId="{70B236FF-CF1C-40B0-8C6B-0246372D61D8}" type="pres">
      <dgm:prSet presAssocID="{CD749169-6BDD-48D5-8F78-636364FAF681}" presName="composite" presStyleCnt="0"/>
      <dgm:spPr/>
    </dgm:pt>
    <dgm:pt modelId="{9A2C30B4-0E1C-426B-AA8D-B79CA10AD35C}" type="pres">
      <dgm:prSet presAssocID="{CD749169-6BDD-48D5-8F78-636364FAF681}" presName="Image" presStyleLbl="bgShp"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l="-29000" r="-29000"/>
          </a:stretch>
        </a:blipFill>
      </dgm:spPr>
    </dgm:pt>
    <dgm:pt modelId="{47109632-032B-4A80-B07A-AFDFD258448E}" type="pres">
      <dgm:prSet presAssocID="{CD749169-6BDD-48D5-8F78-636364FAF681}" presName="Parent" presStyleLbl="node0" presStyleIdx="2" presStyleCnt="5" custLinFactNeighborX="5500" custLinFactNeighborY="36971">
        <dgm:presLayoutVars>
          <dgm:bulletEnabled val="1"/>
        </dgm:presLayoutVars>
      </dgm:prSet>
      <dgm:spPr/>
    </dgm:pt>
    <dgm:pt modelId="{516CC7FA-AA3F-44C3-98C9-15CCDB4912C7}" type="pres">
      <dgm:prSet presAssocID="{21DCDD49-3FDE-4F49-B077-FAFA793DA8D2}" presName="sibTrans" presStyleCnt="0"/>
      <dgm:spPr/>
    </dgm:pt>
    <dgm:pt modelId="{6A7559DB-BC11-4017-9F27-7701EF82E059}" type="pres">
      <dgm:prSet presAssocID="{5CC9E0BC-6F6F-409D-9EFF-B10BD843A216}" presName="composite" presStyleCnt="0"/>
      <dgm:spPr/>
    </dgm:pt>
    <dgm:pt modelId="{77022073-770C-4C43-AAC2-D3EABA198E5A}" type="pres">
      <dgm:prSet presAssocID="{5CC9E0BC-6F6F-409D-9EFF-B10BD843A216}" presName="Image" presStyleLbl="bgShp" presStyleIdx="3"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t="-18000" b="-18000"/>
          </a:stretch>
        </a:blipFill>
      </dgm:spPr>
    </dgm:pt>
    <dgm:pt modelId="{AF75D21F-C700-4092-BADB-57A91F1D17C1}" type="pres">
      <dgm:prSet presAssocID="{5CC9E0BC-6F6F-409D-9EFF-B10BD843A216}" presName="Parent" presStyleLbl="node0" presStyleIdx="3" presStyleCnt="5">
        <dgm:presLayoutVars>
          <dgm:bulletEnabled val="1"/>
        </dgm:presLayoutVars>
      </dgm:prSet>
      <dgm:spPr/>
    </dgm:pt>
    <dgm:pt modelId="{6C42B983-13FC-42D9-958A-BCFC9CACF9D3}" type="pres">
      <dgm:prSet presAssocID="{85D0BEC5-110F-4AF0-8DE7-A0873233F03D}" presName="sibTrans" presStyleCnt="0"/>
      <dgm:spPr/>
    </dgm:pt>
    <dgm:pt modelId="{559695C4-B92D-432D-81E2-5C890AA7840F}" type="pres">
      <dgm:prSet presAssocID="{339E1138-EE89-48C7-BAED-B4723D69B1DE}" presName="composite" presStyleCnt="0"/>
      <dgm:spPr/>
    </dgm:pt>
    <dgm:pt modelId="{08B895C6-16D5-42FF-A1FB-A1BEAAB5AC27}" type="pres">
      <dgm:prSet presAssocID="{339E1138-EE89-48C7-BAED-B4723D69B1DE}" presName="Image" presStyleLbl="bgShp"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t="-18000" b="-18000"/>
          </a:stretch>
        </a:blipFill>
      </dgm:spPr>
    </dgm:pt>
    <dgm:pt modelId="{A44C48F6-88EA-4799-9A49-A13EB8C96796}" type="pres">
      <dgm:prSet presAssocID="{339E1138-EE89-48C7-BAED-B4723D69B1DE}" presName="Parent" presStyleLbl="node0" presStyleIdx="4" presStyleCnt="5">
        <dgm:presLayoutVars>
          <dgm:bulletEnabled val="1"/>
        </dgm:presLayoutVars>
      </dgm:prSet>
      <dgm:spPr/>
    </dgm:pt>
  </dgm:ptLst>
  <dgm:cxnLst>
    <dgm:cxn modelId="{4ADE3A1F-B276-4E30-8935-9E84E510FBC8}" srcId="{228F5F3F-FCE6-4BA5-89A5-7BFBB3693C1A}" destId="{2336826D-B1F2-4C91-B2CA-18CDA1907819}" srcOrd="1" destOrd="0" parTransId="{E7E4A622-9D41-4F64-B65B-94B6662A3924}" sibTransId="{AC35DEB9-BA2E-41FF-B0D4-42496F7EF581}"/>
    <dgm:cxn modelId="{695EC53C-EEE4-4085-B448-25A2D98E94FE}" type="presOf" srcId="{29B0C6D6-83E6-43BA-98E3-7CDF5C17EADF}" destId="{E2BC9A31-FBCA-4A01-A3F8-72E0B644C426}" srcOrd="0" destOrd="0" presId="urn:microsoft.com/office/officeart/2008/layout/BendingPictureCaption"/>
    <dgm:cxn modelId="{60AEC140-518A-485B-B1B4-C2FFA874F937}" type="presOf" srcId="{2336826D-B1F2-4C91-B2CA-18CDA1907819}" destId="{BF073B1B-4FCE-41CE-9486-AA75CA17C10D}" srcOrd="0" destOrd="0" presId="urn:microsoft.com/office/officeart/2008/layout/BendingPictureCaption"/>
    <dgm:cxn modelId="{E2453F61-2277-470E-A6A5-B0B503D8E08F}" srcId="{228F5F3F-FCE6-4BA5-89A5-7BFBB3693C1A}" destId="{29B0C6D6-83E6-43BA-98E3-7CDF5C17EADF}" srcOrd="0" destOrd="0" parTransId="{2C88FA87-402B-41C0-ADC6-71F33B10EEC1}" sibTransId="{D6953482-181B-4C18-8A96-494E66CEC226}"/>
    <dgm:cxn modelId="{9217DA61-0554-4177-A602-2FBF9E463D5E}" srcId="{228F5F3F-FCE6-4BA5-89A5-7BFBB3693C1A}" destId="{5CC9E0BC-6F6F-409D-9EFF-B10BD843A216}" srcOrd="3" destOrd="0" parTransId="{F124FBD4-5B96-434E-B2EA-E29934534E28}" sibTransId="{85D0BEC5-110F-4AF0-8DE7-A0873233F03D}"/>
    <dgm:cxn modelId="{759F8D63-E2BA-4C91-B25F-3048232CE850}" type="presOf" srcId="{228F5F3F-FCE6-4BA5-89A5-7BFBB3693C1A}" destId="{3D90DF22-79D8-4B15-AD9C-81B4F041F988}" srcOrd="0" destOrd="0" presId="urn:microsoft.com/office/officeart/2008/layout/BendingPictureCaption"/>
    <dgm:cxn modelId="{C0F6CA75-5723-4469-8CAB-7843444F1310}" srcId="{228F5F3F-FCE6-4BA5-89A5-7BFBB3693C1A}" destId="{CD749169-6BDD-48D5-8F78-636364FAF681}" srcOrd="2" destOrd="0" parTransId="{492CF880-5D8B-4BC6-A1ED-89F3940CDDAB}" sibTransId="{21DCDD49-3FDE-4F49-B077-FAFA793DA8D2}"/>
    <dgm:cxn modelId="{353D5FA2-1EC3-4A6F-801D-E866F5979EB2}" type="presOf" srcId="{339E1138-EE89-48C7-BAED-B4723D69B1DE}" destId="{A44C48F6-88EA-4799-9A49-A13EB8C96796}" srcOrd="0" destOrd="0" presId="urn:microsoft.com/office/officeart/2008/layout/BendingPictureCaption"/>
    <dgm:cxn modelId="{CC9639E0-934A-4D9A-B5FA-8590554F7526}" type="presOf" srcId="{5CC9E0BC-6F6F-409D-9EFF-B10BD843A216}" destId="{AF75D21F-C700-4092-BADB-57A91F1D17C1}" srcOrd="0" destOrd="0" presId="urn:microsoft.com/office/officeart/2008/layout/BendingPictureCaption"/>
    <dgm:cxn modelId="{D61E53CC-61AB-4FFB-A7CE-2B9D26A71F44}" type="presOf" srcId="{CD749169-6BDD-48D5-8F78-636364FAF681}" destId="{47109632-032B-4A80-B07A-AFDFD258448E}" srcOrd="0" destOrd="0" presId="urn:microsoft.com/office/officeart/2008/layout/BendingPictureCaption"/>
    <dgm:cxn modelId="{562747F5-B94A-4024-9E60-86077B8D2105}" srcId="{228F5F3F-FCE6-4BA5-89A5-7BFBB3693C1A}" destId="{339E1138-EE89-48C7-BAED-B4723D69B1DE}" srcOrd="4" destOrd="0" parTransId="{471CD5EF-7A45-45E0-8FDB-A0E1F42400F2}" sibTransId="{A7DE04D0-A3F6-40F0-9B78-EA7E688DC490}"/>
    <dgm:cxn modelId="{F4C92E1A-E175-45B1-9A8F-DAF75F21B862}" type="presParOf" srcId="{3D90DF22-79D8-4B15-AD9C-81B4F041F988}" destId="{7561D13D-091E-4C54-963E-61BD22052027}" srcOrd="0" destOrd="0" presId="urn:microsoft.com/office/officeart/2008/layout/BendingPictureCaption"/>
    <dgm:cxn modelId="{54921C50-02FA-42DD-8E78-9E6EF97F5B2F}" type="presParOf" srcId="{7561D13D-091E-4C54-963E-61BD22052027}" destId="{352248CF-E806-45B9-A556-5DC057347AF8}" srcOrd="0" destOrd="0" presId="urn:microsoft.com/office/officeart/2008/layout/BendingPictureCaption"/>
    <dgm:cxn modelId="{F9942020-8C8C-427C-AD30-2DB4A6C301FA}" type="presParOf" srcId="{7561D13D-091E-4C54-963E-61BD22052027}" destId="{E2BC9A31-FBCA-4A01-A3F8-72E0B644C426}" srcOrd="1" destOrd="0" presId="urn:microsoft.com/office/officeart/2008/layout/BendingPictureCaption"/>
    <dgm:cxn modelId="{F4438ED2-73FC-4FD6-A959-8650A80C527F}" type="presParOf" srcId="{3D90DF22-79D8-4B15-AD9C-81B4F041F988}" destId="{532E7E47-6098-45CA-A9F8-222C8C3970BD}" srcOrd="1" destOrd="0" presId="urn:microsoft.com/office/officeart/2008/layout/BendingPictureCaption"/>
    <dgm:cxn modelId="{D8E751D8-356B-4C08-A0FE-36D4FB6527BE}" type="presParOf" srcId="{3D90DF22-79D8-4B15-AD9C-81B4F041F988}" destId="{F3B42C62-CEB2-4774-A405-9B8C6C5C4F59}" srcOrd="2" destOrd="0" presId="urn:microsoft.com/office/officeart/2008/layout/BendingPictureCaption"/>
    <dgm:cxn modelId="{932519A1-1C52-43F3-8F4C-5DB90F35DEC6}" type="presParOf" srcId="{F3B42C62-CEB2-4774-A405-9B8C6C5C4F59}" destId="{EA173A4E-BDD1-42F9-800A-CC9B96734DCD}" srcOrd="0" destOrd="0" presId="urn:microsoft.com/office/officeart/2008/layout/BendingPictureCaption"/>
    <dgm:cxn modelId="{E4F28DED-AFA5-4E0E-A934-543BBAFC4D9A}" type="presParOf" srcId="{F3B42C62-CEB2-4774-A405-9B8C6C5C4F59}" destId="{BF073B1B-4FCE-41CE-9486-AA75CA17C10D}" srcOrd="1" destOrd="0" presId="urn:microsoft.com/office/officeart/2008/layout/BendingPictureCaption"/>
    <dgm:cxn modelId="{3BFB2137-0A1D-4A36-B649-00F8099A654F}" type="presParOf" srcId="{3D90DF22-79D8-4B15-AD9C-81B4F041F988}" destId="{D3B849D0-BBC4-4846-A152-6B499654C145}" srcOrd="3" destOrd="0" presId="urn:microsoft.com/office/officeart/2008/layout/BendingPictureCaption"/>
    <dgm:cxn modelId="{150AFD1E-A0FE-48A8-8B43-4BF0FC08DCD1}" type="presParOf" srcId="{3D90DF22-79D8-4B15-AD9C-81B4F041F988}" destId="{70B236FF-CF1C-40B0-8C6B-0246372D61D8}" srcOrd="4" destOrd="0" presId="urn:microsoft.com/office/officeart/2008/layout/BendingPictureCaption"/>
    <dgm:cxn modelId="{980158B7-80EE-4DFE-B940-8B0373174048}" type="presParOf" srcId="{70B236FF-CF1C-40B0-8C6B-0246372D61D8}" destId="{9A2C30B4-0E1C-426B-AA8D-B79CA10AD35C}" srcOrd="0" destOrd="0" presId="urn:microsoft.com/office/officeart/2008/layout/BendingPictureCaption"/>
    <dgm:cxn modelId="{2EDB3BCD-A374-4CE5-B2F0-B9E3B2BF8D33}" type="presParOf" srcId="{70B236FF-CF1C-40B0-8C6B-0246372D61D8}" destId="{47109632-032B-4A80-B07A-AFDFD258448E}" srcOrd="1" destOrd="0" presId="urn:microsoft.com/office/officeart/2008/layout/BendingPictureCaption"/>
    <dgm:cxn modelId="{75F0F905-F043-43F8-BEA0-243300240626}" type="presParOf" srcId="{3D90DF22-79D8-4B15-AD9C-81B4F041F988}" destId="{516CC7FA-AA3F-44C3-98C9-15CCDB4912C7}" srcOrd="5" destOrd="0" presId="urn:microsoft.com/office/officeart/2008/layout/BendingPictureCaption"/>
    <dgm:cxn modelId="{AD7665DC-0500-463D-8B15-27D44FB5D825}" type="presParOf" srcId="{3D90DF22-79D8-4B15-AD9C-81B4F041F988}" destId="{6A7559DB-BC11-4017-9F27-7701EF82E059}" srcOrd="6" destOrd="0" presId="urn:microsoft.com/office/officeart/2008/layout/BendingPictureCaption"/>
    <dgm:cxn modelId="{0174CFFA-61BD-433D-9FE1-F98D11CFC740}" type="presParOf" srcId="{6A7559DB-BC11-4017-9F27-7701EF82E059}" destId="{77022073-770C-4C43-AAC2-D3EABA198E5A}" srcOrd="0" destOrd="0" presId="urn:microsoft.com/office/officeart/2008/layout/BendingPictureCaption"/>
    <dgm:cxn modelId="{ECDF9C39-BD0E-4737-8E2B-7EAC0FB4E4BC}" type="presParOf" srcId="{6A7559DB-BC11-4017-9F27-7701EF82E059}" destId="{AF75D21F-C700-4092-BADB-57A91F1D17C1}" srcOrd="1" destOrd="0" presId="urn:microsoft.com/office/officeart/2008/layout/BendingPictureCaption"/>
    <dgm:cxn modelId="{AEEAC0FB-EF8C-4093-939D-4464709FE26F}" type="presParOf" srcId="{3D90DF22-79D8-4B15-AD9C-81B4F041F988}" destId="{6C42B983-13FC-42D9-958A-BCFC9CACF9D3}" srcOrd="7" destOrd="0" presId="urn:microsoft.com/office/officeart/2008/layout/BendingPictureCaption"/>
    <dgm:cxn modelId="{42AF6DBB-5CF5-4041-B3C1-D875AA4AFAE6}" type="presParOf" srcId="{3D90DF22-79D8-4B15-AD9C-81B4F041F988}" destId="{559695C4-B92D-432D-81E2-5C890AA7840F}" srcOrd="8" destOrd="0" presId="urn:microsoft.com/office/officeart/2008/layout/BendingPictureCaption"/>
    <dgm:cxn modelId="{2EADF0FE-30E1-4E33-86DF-AEFB19129B7B}" type="presParOf" srcId="{559695C4-B92D-432D-81E2-5C890AA7840F}" destId="{08B895C6-16D5-42FF-A1FB-A1BEAAB5AC27}" srcOrd="0" destOrd="0" presId="urn:microsoft.com/office/officeart/2008/layout/BendingPictureCaption"/>
    <dgm:cxn modelId="{B4CC6F2B-73C2-450E-8BA2-7E769B096216}" type="presParOf" srcId="{559695C4-B92D-432D-81E2-5C890AA7840F}" destId="{A44C48F6-88EA-4799-9A49-A13EB8C96796}"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2248CF-E806-45B9-A556-5DC057347AF8}">
      <dsp:nvSpPr>
        <dsp:cNvPr id="0" name=""/>
        <dsp:cNvSpPr/>
      </dsp:nvSpPr>
      <dsp:spPr>
        <a:xfrm>
          <a:off x="977248" y="108780"/>
          <a:ext cx="2388706" cy="1765245"/>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a:ln>
          <a:noFill/>
        </a:ln>
        <a:effectLst/>
      </dsp:spPr>
      <dsp:style>
        <a:lnRef idx="0">
          <a:scrgbClr r="0" g="0" b="0"/>
        </a:lnRef>
        <a:fillRef idx="1">
          <a:scrgbClr r="0" g="0" b="0"/>
        </a:fillRef>
        <a:effectRef idx="0">
          <a:scrgbClr r="0" g="0" b="0"/>
        </a:effectRef>
        <a:fontRef idx="minor"/>
      </dsp:style>
    </dsp:sp>
    <dsp:sp modelId="{E2BC9A31-FBCA-4A01-A3F8-72E0B644C426}">
      <dsp:nvSpPr>
        <dsp:cNvPr id="0" name=""/>
        <dsp:cNvSpPr/>
      </dsp:nvSpPr>
      <dsp:spPr>
        <a:xfrm>
          <a:off x="1581987" y="1745543"/>
          <a:ext cx="2058353" cy="4946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5000"/>
            </a:spcAft>
            <a:buNone/>
          </a:pPr>
          <a:r>
            <a:rPr lang="en-US" sz="2700" kern="1200" dirty="0"/>
            <a:t>Solder Sucker</a:t>
          </a:r>
        </a:p>
      </dsp:txBody>
      <dsp:txXfrm>
        <a:off x="1581987" y="1745543"/>
        <a:ext cx="2058353" cy="494656"/>
      </dsp:txXfrm>
    </dsp:sp>
    <dsp:sp modelId="{EA173A4E-BDD1-42F9-800A-CC9B96734DCD}">
      <dsp:nvSpPr>
        <dsp:cNvPr id="0" name=""/>
        <dsp:cNvSpPr/>
      </dsp:nvSpPr>
      <dsp:spPr>
        <a:xfrm>
          <a:off x="3987211" y="108780"/>
          <a:ext cx="2388706" cy="1765245"/>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5000" r="-5000"/>
          </a:stretch>
        </a:blipFill>
        <a:ln>
          <a:noFill/>
        </a:ln>
        <a:effectLst/>
      </dsp:spPr>
      <dsp:style>
        <a:lnRef idx="0">
          <a:scrgbClr r="0" g="0" b="0"/>
        </a:lnRef>
        <a:fillRef idx="1">
          <a:scrgbClr r="0" g="0" b="0"/>
        </a:fillRef>
        <a:effectRef idx="0">
          <a:scrgbClr r="0" g="0" b="0"/>
        </a:effectRef>
        <a:fontRef idx="minor"/>
      </dsp:style>
    </dsp:sp>
    <dsp:sp modelId="{BF073B1B-4FCE-41CE-9486-AA75CA17C10D}">
      <dsp:nvSpPr>
        <dsp:cNvPr id="0" name=""/>
        <dsp:cNvSpPr/>
      </dsp:nvSpPr>
      <dsp:spPr>
        <a:xfrm>
          <a:off x="4548417" y="1728127"/>
          <a:ext cx="2058353" cy="4946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5000"/>
            </a:spcAft>
            <a:buNone/>
          </a:pPr>
          <a:r>
            <a:rPr lang="en-US" sz="2700" kern="1200" dirty="0"/>
            <a:t>Flux Paste</a:t>
          </a:r>
        </a:p>
      </dsp:txBody>
      <dsp:txXfrm>
        <a:off x="4548417" y="1728127"/>
        <a:ext cx="2058353" cy="494656"/>
      </dsp:txXfrm>
    </dsp:sp>
    <dsp:sp modelId="{9A2C30B4-0E1C-426B-AA8D-B79CA10AD35C}">
      <dsp:nvSpPr>
        <dsp:cNvPr id="0" name=""/>
        <dsp:cNvSpPr/>
      </dsp:nvSpPr>
      <dsp:spPr>
        <a:xfrm>
          <a:off x="6997174" y="108780"/>
          <a:ext cx="2388706" cy="1765245"/>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9000" r="-29000"/>
          </a:stretch>
        </a:blipFill>
        <a:ln>
          <a:noFill/>
        </a:ln>
        <a:effectLst/>
      </dsp:spPr>
      <dsp:style>
        <a:lnRef idx="0">
          <a:scrgbClr r="0" g="0" b="0"/>
        </a:lnRef>
        <a:fillRef idx="1">
          <a:scrgbClr r="0" g="0" b="0"/>
        </a:fillRef>
        <a:effectRef idx="0">
          <a:scrgbClr r="0" g="0" b="0"/>
        </a:effectRef>
        <a:fontRef idx="minor"/>
      </dsp:style>
    </dsp:sp>
    <dsp:sp modelId="{47109632-032B-4A80-B07A-AFDFD258448E}">
      <dsp:nvSpPr>
        <dsp:cNvPr id="0" name=""/>
        <dsp:cNvSpPr/>
      </dsp:nvSpPr>
      <dsp:spPr>
        <a:xfrm>
          <a:off x="7593207" y="1736833"/>
          <a:ext cx="2058353" cy="4946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5000"/>
            </a:spcAft>
            <a:buNone/>
          </a:pPr>
          <a:r>
            <a:rPr lang="en-US" sz="2700" kern="1200" dirty="0"/>
            <a:t>Wick Braid</a:t>
          </a:r>
        </a:p>
      </dsp:txBody>
      <dsp:txXfrm>
        <a:off x="7593207" y="1736833"/>
        <a:ext cx="2058353" cy="494656"/>
      </dsp:txXfrm>
    </dsp:sp>
    <dsp:sp modelId="{77022073-770C-4C43-AAC2-D3EABA198E5A}">
      <dsp:nvSpPr>
        <dsp:cNvPr id="0" name=""/>
        <dsp:cNvSpPr/>
      </dsp:nvSpPr>
      <dsp:spPr>
        <a:xfrm>
          <a:off x="2482229" y="2302727"/>
          <a:ext cx="2388706" cy="1765245"/>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18000" b="-18000"/>
          </a:stretch>
        </a:blipFill>
        <a:ln>
          <a:noFill/>
        </a:ln>
        <a:effectLst/>
      </dsp:spPr>
      <dsp:style>
        <a:lnRef idx="0">
          <a:scrgbClr r="0" g="0" b="0"/>
        </a:lnRef>
        <a:fillRef idx="1">
          <a:scrgbClr r="0" g="0" b="0"/>
        </a:fillRef>
        <a:effectRef idx="0">
          <a:scrgbClr r="0" g="0" b="0"/>
        </a:effectRef>
        <a:fontRef idx="minor"/>
      </dsp:style>
    </dsp:sp>
    <dsp:sp modelId="{AF75D21F-C700-4092-BADB-57A91F1D17C1}">
      <dsp:nvSpPr>
        <dsp:cNvPr id="0" name=""/>
        <dsp:cNvSpPr/>
      </dsp:nvSpPr>
      <dsp:spPr>
        <a:xfrm>
          <a:off x="2965053" y="3747901"/>
          <a:ext cx="2058353" cy="4946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5000"/>
            </a:spcAft>
            <a:buNone/>
          </a:pPr>
          <a:r>
            <a:rPr lang="en-US" sz="2700" kern="1200" dirty="0"/>
            <a:t>ESD Tweezers</a:t>
          </a:r>
        </a:p>
      </dsp:txBody>
      <dsp:txXfrm>
        <a:off x="2965053" y="3747901"/>
        <a:ext cx="2058353" cy="494656"/>
      </dsp:txXfrm>
    </dsp:sp>
    <dsp:sp modelId="{08B895C6-16D5-42FF-A1FB-A1BEAAB5AC27}">
      <dsp:nvSpPr>
        <dsp:cNvPr id="0" name=""/>
        <dsp:cNvSpPr/>
      </dsp:nvSpPr>
      <dsp:spPr>
        <a:xfrm>
          <a:off x="5492193" y="2302727"/>
          <a:ext cx="2388706" cy="1765245"/>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18000" b="-18000"/>
          </a:stretch>
        </a:blipFill>
        <a:ln>
          <a:noFill/>
        </a:ln>
        <a:effectLst/>
      </dsp:spPr>
      <dsp:style>
        <a:lnRef idx="0">
          <a:scrgbClr r="0" g="0" b="0"/>
        </a:lnRef>
        <a:fillRef idx="1">
          <a:scrgbClr r="0" g="0" b="0"/>
        </a:fillRef>
        <a:effectRef idx="0">
          <a:scrgbClr r="0" g="0" b="0"/>
        </a:effectRef>
        <a:fontRef idx="minor"/>
      </dsp:style>
    </dsp:sp>
    <dsp:sp modelId="{A44C48F6-88EA-4799-9A49-A13EB8C96796}">
      <dsp:nvSpPr>
        <dsp:cNvPr id="0" name=""/>
        <dsp:cNvSpPr/>
      </dsp:nvSpPr>
      <dsp:spPr>
        <a:xfrm>
          <a:off x="5975016" y="3747901"/>
          <a:ext cx="2058353" cy="4946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5000"/>
            </a:spcAft>
            <a:buNone/>
          </a:pPr>
          <a:r>
            <a:rPr lang="en-US" sz="2700" kern="1200" dirty="0"/>
            <a:t>Helping Hand</a:t>
          </a:r>
        </a:p>
      </dsp:txBody>
      <dsp:txXfrm>
        <a:off x="5975016" y="3747901"/>
        <a:ext cx="2058353" cy="494656"/>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55105B-81AF-4ECF-B69A-9D9243C35725}"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6D7D7-C313-498C-92AC-8FD6C4405A61}" type="slidenum">
              <a:rPr lang="en-US" smtClean="0"/>
              <a:t>‹#›</a:t>
            </a:fld>
            <a:endParaRPr lang="en-US"/>
          </a:p>
        </p:txBody>
      </p:sp>
    </p:spTree>
    <p:extLst>
      <p:ext uri="{BB962C8B-B14F-4D97-AF65-F5344CB8AC3E}">
        <p14:creationId xmlns:p14="http://schemas.microsoft.com/office/powerpoint/2010/main" val="643873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5105B-81AF-4ECF-B69A-9D9243C35725}"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6D7D7-C313-498C-92AC-8FD6C4405A61}" type="slidenum">
              <a:rPr lang="en-US" smtClean="0"/>
              <a:t>‹#›</a:t>
            </a:fld>
            <a:endParaRPr lang="en-US"/>
          </a:p>
        </p:txBody>
      </p:sp>
    </p:spTree>
    <p:extLst>
      <p:ext uri="{BB962C8B-B14F-4D97-AF65-F5344CB8AC3E}">
        <p14:creationId xmlns:p14="http://schemas.microsoft.com/office/powerpoint/2010/main" val="2708985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5105B-81AF-4ECF-B69A-9D9243C35725}"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6D7D7-C313-498C-92AC-8FD6C4405A61}" type="slidenum">
              <a:rPr lang="en-US" smtClean="0"/>
              <a:t>‹#›</a:t>
            </a:fld>
            <a:endParaRPr lang="en-US"/>
          </a:p>
        </p:txBody>
      </p:sp>
    </p:spTree>
    <p:extLst>
      <p:ext uri="{BB962C8B-B14F-4D97-AF65-F5344CB8AC3E}">
        <p14:creationId xmlns:p14="http://schemas.microsoft.com/office/powerpoint/2010/main" val="86341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5105B-81AF-4ECF-B69A-9D9243C35725}"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6D7D7-C313-498C-92AC-8FD6C4405A61}" type="slidenum">
              <a:rPr lang="en-US" smtClean="0"/>
              <a:t>‹#›</a:t>
            </a:fld>
            <a:endParaRPr lang="en-US"/>
          </a:p>
        </p:txBody>
      </p:sp>
    </p:spTree>
    <p:extLst>
      <p:ext uri="{BB962C8B-B14F-4D97-AF65-F5344CB8AC3E}">
        <p14:creationId xmlns:p14="http://schemas.microsoft.com/office/powerpoint/2010/main" val="400911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55105B-81AF-4ECF-B69A-9D9243C35725}"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6D7D7-C313-498C-92AC-8FD6C4405A61}" type="slidenum">
              <a:rPr lang="en-US" smtClean="0"/>
              <a:t>‹#›</a:t>
            </a:fld>
            <a:endParaRPr lang="en-US"/>
          </a:p>
        </p:txBody>
      </p:sp>
    </p:spTree>
    <p:extLst>
      <p:ext uri="{BB962C8B-B14F-4D97-AF65-F5344CB8AC3E}">
        <p14:creationId xmlns:p14="http://schemas.microsoft.com/office/powerpoint/2010/main" val="2305990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55105B-81AF-4ECF-B69A-9D9243C35725}"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6D7D7-C313-498C-92AC-8FD6C4405A61}" type="slidenum">
              <a:rPr lang="en-US" smtClean="0"/>
              <a:t>‹#›</a:t>
            </a:fld>
            <a:endParaRPr lang="en-US"/>
          </a:p>
        </p:txBody>
      </p:sp>
    </p:spTree>
    <p:extLst>
      <p:ext uri="{BB962C8B-B14F-4D97-AF65-F5344CB8AC3E}">
        <p14:creationId xmlns:p14="http://schemas.microsoft.com/office/powerpoint/2010/main" val="2867012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55105B-81AF-4ECF-B69A-9D9243C35725}" type="datetimeFigureOut">
              <a:rPr lang="en-US" smtClean="0"/>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86D7D7-C313-498C-92AC-8FD6C4405A61}" type="slidenum">
              <a:rPr lang="en-US" smtClean="0"/>
              <a:t>‹#›</a:t>
            </a:fld>
            <a:endParaRPr lang="en-US"/>
          </a:p>
        </p:txBody>
      </p:sp>
    </p:spTree>
    <p:extLst>
      <p:ext uri="{BB962C8B-B14F-4D97-AF65-F5344CB8AC3E}">
        <p14:creationId xmlns:p14="http://schemas.microsoft.com/office/powerpoint/2010/main" val="1058691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55105B-81AF-4ECF-B69A-9D9243C35725}" type="datetimeFigureOut">
              <a:rPr lang="en-US" smtClean="0"/>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86D7D7-C313-498C-92AC-8FD6C4405A61}" type="slidenum">
              <a:rPr lang="en-US" smtClean="0"/>
              <a:t>‹#›</a:t>
            </a:fld>
            <a:endParaRPr lang="en-US"/>
          </a:p>
        </p:txBody>
      </p:sp>
    </p:spTree>
    <p:extLst>
      <p:ext uri="{BB962C8B-B14F-4D97-AF65-F5344CB8AC3E}">
        <p14:creationId xmlns:p14="http://schemas.microsoft.com/office/powerpoint/2010/main" val="1032876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55105B-81AF-4ECF-B69A-9D9243C35725}" type="datetimeFigureOut">
              <a:rPr lang="en-US" smtClean="0"/>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86D7D7-C313-498C-92AC-8FD6C4405A61}" type="slidenum">
              <a:rPr lang="en-US" smtClean="0"/>
              <a:t>‹#›</a:t>
            </a:fld>
            <a:endParaRPr lang="en-US"/>
          </a:p>
        </p:txBody>
      </p:sp>
    </p:spTree>
    <p:extLst>
      <p:ext uri="{BB962C8B-B14F-4D97-AF65-F5344CB8AC3E}">
        <p14:creationId xmlns:p14="http://schemas.microsoft.com/office/powerpoint/2010/main" val="4124957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55105B-81AF-4ECF-B69A-9D9243C35725}"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6D7D7-C313-498C-92AC-8FD6C4405A61}" type="slidenum">
              <a:rPr lang="en-US" smtClean="0"/>
              <a:t>‹#›</a:t>
            </a:fld>
            <a:endParaRPr lang="en-US"/>
          </a:p>
        </p:txBody>
      </p:sp>
    </p:spTree>
    <p:extLst>
      <p:ext uri="{BB962C8B-B14F-4D97-AF65-F5344CB8AC3E}">
        <p14:creationId xmlns:p14="http://schemas.microsoft.com/office/powerpoint/2010/main" val="1291511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55105B-81AF-4ECF-B69A-9D9243C35725}"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6D7D7-C313-498C-92AC-8FD6C4405A61}" type="slidenum">
              <a:rPr lang="en-US" smtClean="0"/>
              <a:t>‹#›</a:t>
            </a:fld>
            <a:endParaRPr lang="en-US"/>
          </a:p>
        </p:txBody>
      </p:sp>
    </p:spTree>
    <p:extLst>
      <p:ext uri="{BB962C8B-B14F-4D97-AF65-F5344CB8AC3E}">
        <p14:creationId xmlns:p14="http://schemas.microsoft.com/office/powerpoint/2010/main" val="78535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55105B-81AF-4ECF-B69A-9D9243C35725}" type="datetimeFigureOut">
              <a:rPr lang="en-US" smtClean="0"/>
              <a:t>1/16/2024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86D7D7-C313-498C-92AC-8FD6C4405A61}" type="slidenum">
              <a:rPr lang="en-US" smtClean="0"/>
              <a:t>‹#›</a:t>
            </a:fld>
            <a:endParaRPr lang="en-US"/>
          </a:p>
        </p:txBody>
      </p:sp>
    </p:spTree>
    <p:extLst>
      <p:ext uri="{BB962C8B-B14F-4D97-AF65-F5344CB8AC3E}">
        <p14:creationId xmlns:p14="http://schemas.microsoft.com/office/powerpoint/2010/main" val="3817869697"/>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8CC90-B7B3-4B2A-85D7-38DA19E8B42D}"/>
              </a:ext>
            </a:extLst>
          </p:cNvPr>
          <p:cNvSpPr>
            <a:spLocks noGrp="1"/>
          </p:cNvSpPr>
          <p:nvPr>
            <p:ph type="ctrTitle"/>
          </p:nvPr>
        </p:nvSpPr>
        <p:spPr/>
        <p:txBody>
          <a:bodyPr/>
          <a:lstStyle/>
          <a:p>
            <a:r>
              <a:rPr lang="en-US" dirty="0"/>
              <a:t>MAGFest 2024 Soldering Workshop</a:t>
            </a:r>
          </a:p>
        </p:txBody>
      </p:sp>
      <p:sp>
        <p:nvSpPr>
          <p:cNvPr id="3" name="Subtitle 2">
            <a:extLst>
              <a:ext uri="{FF2B5EF4-FFF2-40B4-BE49-F238E27FC236}">
                <a16:creationId xmlns:a16="http://schemas.microsoft.com/office/drawing/2014/main" id="{1E9437E2-29F3-4A06-A038-9FDC81399668}"/>
              </a:ext>
            </a:extLst>
          </p:cNvPr>
          <p:cNvSpPr>
            <a:spLocks noGrp="1"/>
          </p:cNvSpPr>
          <p:nvPr>
            <p:ph type="subTitle" idx="1"/>
          </p:nvPr>
        </p:nvSpPr>
        <p:spPr/>
        <p:txBody>
          <a:bodyPr/>
          <a:lstStyle/>
          <a:p>
            <a:r>
              <a:rPr lang="en-US" dirty="0"/>
              <a:t>Arsenio Menendez</a:t>
            </a:r>
          </a:p>
          <a:p>
            <a:r>
              <a:rPr lang="en-US" dirty="0"/>
              <a:t>Emily Anthony</a:t>
            </a:r>
          </a:p>
        </p:txBody>
      </p:sp>
    </p:spTree>
    <p:extLst>
      <p:ext uri="{BB962C8B-B14F-4D97-AF65-F5344CB8AC3E}">
        <p14:creationId xmlns:p14="http://schemas.microsoft.com/office/powerpoint/2010/main" val="2405133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6ED3C-EE5A-493F-BE08-A76534C0A5E1}"/>
              </a:ext>
            </a:extLst>
          </p:cNvPr>
          <p:cNvSpPr>
            <a:spLocks noGrp="1"/>
          </p:cNvSpPr>
          <p:nvPr>
            <p:ph type="title"/>
          </p:nvPr>
        </p:nvSpPr>
        <p:spPr/>
        <p:txBody>
          <a:bodyPr/>
          <a:lstStyle/>
          <a:p>
            <a:r>
              <a:rPr lang="en-US" dirty="0"/>
              <a:t>Step 3: Apply solder to the joint</a:t>
            </a:r>
          </a:p>
        </p:txBody>
      </p:sp>
      <p:sp>
        <p:nvSpPr>
          <p:cNvPr id="3" name="Content Placeholder 2">
            <a:extLst>
              <a:ext uri="{FF2B5EF4-FFF2-40B4-BE49-F238E27FC236}">
                <a16:creationId xmlns:a16="http://schemas.microsoft.com/office/drawing/2014/main" id="{CC18CE16-6813-49DB-BD34-FC25A7A2D117}"/>
              </a:ext>
            </a:extLst>
          </p:cNvPr>
          <p:cNvSpPr>
            <a:spLocks noGrp="1"/>
          </p:cNvSpPr>
          <p:nvPr>
            <p:ph sz="half" idx="1"/>
          </p:nvPr>
        </p:nvSpPr>
        <p:spPr>
          <a:xfrm>
            <a:off x="838200" y="1825625"/>
            <a:ext cx="6076406" cy="4351338"/>
          </a:xfrm>
        </p:spPr>
        <p:txBody>
          <a:bodyPr>
            <a:normAutofit/>
          </a:bodyPr>
          <a:lstStyle/>
          <a:p>
            <a:r>
              <a:rPr lang="en-US" sz="2400" dirty="0"/>
              <a:t>Solder looks like wire, and melts quickly. Place the tip of the solder on the pad and press gently</a:t>
            </a:r>
          </a:p>
          <a:p>
            <a:r>
              <a:rPr lang="en-US" sz="2400" dirty="0"/>
              <a:t>Too much solder can lead to bridging of adjacent pads</a:t>
            </a:r>
          </a:p>
          <a:p>
            <a:r>
              <a:rPr lang="en-US" sz="2400" dirty="0"/>
              <a:t>Too little solder may not provide sufficient connection</a:t>
            </a:r>
          </a:p>
        </p:txBody>
      </p:sp>
      <p:pic>
        <p:nvPicPr>
          <p:cNvPr id="3080" name="Picture 8">
            <a:extLst>
              <a:ext uri="{FF2B5EF4-FFF2-40B4-BE49-F238E27FC236}">
                <a16:creationId xmlns:a16="http://schemas.microsoft.com/office/drawing/2014/main" id="{078B8507-0893-4658-9A0E-FF84F534BCF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68253" y="1435736"/>
            <a:ext cx="4181044" cy="301165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2D70FA9D-7439-4F48-A43D-B4A221AD8D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7289" y="4598025"/>
            <a:ext cx="2682972" cy="189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68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88AAF-F9C2-400F-8D68-7603EDFED275}"/>
              </a:ext>
            </a:extLst>
          </p:cNvPr>
          <p:cNvSpPr>
            <a:spLocks noGrp="1"/>
          </p:cNvSpPr>
          <p:nvPr>
            <p:ph type="title"/>
          </p:nvPr>
        </p:nvSpPr>
        <p:spPr/>
        <p:txBody>
          <a:bodyPr/>
          <a:lstStyle/>
          <a:p>
            <a:r>
              <a:rPr lang="en-US" dirty="0"/>
              <a:t>Step 4: Remove the solder wire</a:t>
            </a:r>
          </a:p>
        </p:txBody>
      </p:sp>
      <p:sp>
        <p:nvSpPr>
          <p:cNvPr id="3" name="Content Placeholder 2">
            <a:extLst>
              <a:ext uri="{FF2B5EF4-FFF2-40B4-BE49-F238E27FC236}">
                <a16:creationId xmlns:a16="http://schemas.microsoft.com/office/drawing/2014/main" id="{5C30DF74-0EA9-4DE4-9A82-E8B4610244E0}"/>
              </a:ext>
            </a:extLst>
          </p:cNvPr>
          <p:cNvSpPr>
            <a:spLocks noGrp="1"/>
          </p:cNvSpPr>
          <p:nvPr>
            <p:ph sz="half" idx="1"/>
          </p:nvPr>
        </p:nvSpPr>
        <p:spPr/>
        <p:txBody>
          <a:bodyPr/>
          <a:lstStyle/>
          <a:p>
            <a:r>
              <a:rPr lang="en-US" u="sng" dirty="0"/>
              <a:t>Do not</a:t>
            </a:r>
            <a:r>
              <a:rPr lang="en-US" dirty="0"/>
              <a:t> remove the iron first</a:t>
            </a:r>
          </a:p>
          <a:p>
            <a:r>
              <a:rPr lang="en-US" dirty="0"/>
              <a:t>If you remove the iron first, you risk cooling the solder wire to the pad and ripping it when you pull it away</a:t>
            </a:r>
          </a:p>
        </p:txBody>
      </p:sp>
      <p:pic>
        <p:nvPicPr>
          <p:cNvPr id="4098" name="Picture 2">
            <a:extLst>
              <a:ext uri="{FF2B5EF4-FFF2-40B4-BE49-F238E27FC236}">
                <a16:creationId xmlns:a16="http://schemas.microsoft.com/office/drawing/2014/main" id="{5C87AEC4-ACE5-4DDE-92E9-B93FD4A988B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530531" y="4186004"/>
            <a:ext cx="3180806" cy="219674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95F9F170-2F15-41E2-AD81-B33E3A762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2" y="1889806"/>
            <a:ext cx="5420021" cy="3692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89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A5BB1-4FC0-4DE2-8AC6-89EEA00E0B47}"/>
              </a:ext>
            </a:extLst>
          </p:cNvPr>
          <p:cNvSpPr>
            <a:spLocks noGrp="1"/>
          </p:cNvSpPr>
          <p:nvPr>
            <p:ph type="title"/>
          </p:nvPr>
        </p:nvSpPr>
        <p:spPr/>
        <p:txBody>
          <a:bodyPr/>
          <a:lstStyle/>
          <a:p>
            <a:r>
              <a:rPr lang="en-US" dirty="0"/>
              <a:t>Step 5: Remove the tip and inspect</a:t>
            </a:r>
          </a:p>
        </p:txBody>
      </p:sp>
      <p:pic>
        <p:nvPicPr>
          <p:cNvPr id="6" name="Picture 4" descr="Common Soldering Problems | Adafruit Guide To Excellent Soldering |  Adafruit Learning System">
            <a:extLst>
              <a:ext uri="{FF2B5EF4-FFF2-40B4-BE49-F238E27FC236}">
                <a16:creationId xmlns:a16="http://schemas.microsoft.com/office/drawing/2014/main" id="{960975AA-7A4B-4EF6-B594-7C634E7B16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86000" y="2205831"/>
            <a:ext cx="7620000" cy="359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16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91DB6-F385-43DA-9049-6EC2B3631D34}"/>
              </a:ext>
            </a:extLst>
          </p:cNvPr>
          <p:cNvSpPr>
            <a:spLocks noGrp="1"/>
          </p:cNvSpPr>
          <p:nvPr>
            <p:ph type="title"/>
          </p:nvPr>
        </p:nvSpPr>
        <p:spPr/>
        <p:txBody>
          <a:bodyPr/>
          <a:lstStyle/>
          <a:p>
            <a:r>
              <a:rPr lang="en-US" dirty="0"/>
              <a:t>Okay… so what are we building?</a:t>
            </a:r>
          </a:p>
        </p:txBody>
      </p:sp>
      <p:sp>
        <p:nvSpPr>
          <p:cNvPr id="4" name="Content Placeholder 3">
            <a:extLst>
              <a:ext uri="{FF2B5EF4-FFF2-40B4-BE49-F238E27FC236}">
                <a16:creationId xmlns:a16="http://schemas.microsoft.com/office/drawing/2014/main" id="{B422F68A-344A-414F-AAC7-A69C5D0660C0}"/>
              </a:ext>
            </a:extLst>
          </p:cNvPr>
          <p:cNvSpPr>
            <a:spLocks noGrp="1"/>
          </p:cNvSpPr>
          <p:nvPr>
            <p:ph sz="half" idx="1"/>
          </p:nvPr>
        </p:nvSpPr>
        <p:spPr/>
        <p:txBody>
          <a:bodyPr>
            <a:normAutofit fontScale="85000" lnSpcReduction="20000"/>
          </a:bodyPr>
          <a:lstStyle/>
          <a:p>
            <a:r>
              <a:rPr lang="en-US" dirty="0"/>
              <a:t>This is a custom designed PCB for this lab that can connect to your Swadge and blinks</a:t>
            </a:r>
          </a:p>
          <a:p>
            <a:r>
              <a:rPr lang="en-US" dirty="0"/>
              <a:t>It has 6 LEDS (the yellow bars shown) and a CH32 microcontroller (MCU) that can receive commands from the Swadge</a:t>
            </a:r>
          </a:p>
          <a:p>
            <a:r>
              <a:rPr lang="en-US" dirty="0"/>
              <a:t>We will assemble the PCB in steps together, going from least to most difficult components</a:t>
            </a:r>
          </a:p>
          <a:p>
            <a:endParaRPr lang="en-US" dirty="0"/>
          </a:p>
          <a:p>
            <a:pPr marL="0" indent="0">
              <a:buNone/>
            </a:pPr>
            <a:r>
              <a:rPr lang="en-US" dirty="0"/>
              <a:t>Note: This can work without a swadge and we have a test bench for you to verify your </a:t>
            </a:r>
            <a:r>
              <a:rPr lang="en-US" dirty="0" err="1"/>
              <a:t>pcb</a:t>
            </a:r>
            <a:r>
              <a:rPr lang="en-US" dirty="0"/>
              <a:t> works</a:t>
            </a:r>
          </a:p>
        </p:txBody>
      </p:sp>
      <p:pic>
        <p:nvPicPr>
          <p:cNvPr id="7" name="Content Placeholder 6">
            <a:extLst>
              <a:ext uri="{FF2B5EF4-FFF2-40B4-BE49-F238E27FC236}">
                <a16:creationId xmlns:a16="http://schemas.microsoft.com/office/drawing/2014/main" id="{C8F7AF69-D9A2-4270-955B-A366186F7DE4}"/>
              </a:ext>
            </a:extLst>
          </p:cNvPr>
          <p:cNvPicPr>
            <a:picLocks noGrp="1" noChangeAspect="1"/>
          </p:cNvPicPr>
          <p:nvPr>
            <p:ph sz="half" idx="2"/>
          </p:nvPr>
        </p:nvPicPr>
        <p:blipFill>
          <a:blip r:embed="rId2"/>
          <a:stretch>
            <a:fillRect/>
          </a:stretch>
        </p:blipFill>
        <p:spPr>
          <a:xfrm>
            <a:off x="6601233" y="1825625"/>
            <a:ext cx="4323533" cy="4351338"/>
          </a:xfrm>
        </p:spPr>
      </p:pic>
    </p:spTree>
    <p:extLst>
      <p:ext uri="{BB962C8B-B14F-4D97-AF65-F5344CB8AC3E}">
        <p14:creationId xmlns:p14="http://schemas.microsoft.com/office/powerpoint/2010/main" val="344978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6551C-9492-4366-9F87-DE81887D11E5}"/>
              </a:ext>
            </a:extLst>
          </p:cNvPr>
          <p:cNvSpPr>
            <a:spLocks noGrp="1"/>
          </p:cNvSpPr>
          <p:nvPr>
            <p:ph type="title"/>
          </p:nvPr>
        </p:nvSpPr>
        <p:spPr/>
        <p:txBody>
          <a:bodyPr/>
          <a:lstStyle/>
          <a:p>
            <a:r>
              <a:rPr lang="en-US" dirty="0"/>
              <a:t>Safety Brief</a:t>
            </a:r>
          </a:p>
        </p:txBody>
      </p:sp>
      <p:sp>
        <p:nvSpPr>
          <p:cNvPr id="3" name="Content Placeholder 2">
            <a:extLst>
              <a:ext uri="{FF2B5EF4-FFF2-40B4-BE49-F238E27FC236}">
                <a16:creationId xmlns:a16="http://schemas.microsoft.com/office/drawing/2014/main" id="{8828E74A-08F3-4AB4-ADBB-8B6C890A914F}"/>
              </a:ext>
            </a:extLst>
          </p:cNvPr>
          <p:cNvSpPr>
            <a:spLocks noGrp="1"/>
          </p:cNvSpPr>
          <p:nvPr>
            <p:ph idx="1"/>
          </p:nvPr>
        </p:nvSpPr>
        <p:spPr/>
        <p:txBody>
          <a:bodyPr>
            <a:normAutofit lnSpcReduction="10000"/>
          </a:bodyPr>
          <a:lstStyle/>
          <a:p>
            <a:r>
              <a:rPr lang="en-US" dirty="0"/>
              <a:t>Soldering irons are hot. Do not touch your skin or others with them, or place them on a work table. They may </a:t>
            </a:r>
            <a:r>
              <a:rPr lang="en-US" u="sng" dirty="0"/>
              <a:t>only</a:t>
            </a:r>
            <a:r>
              <a:rPr lang="en-US" dirty="0"/>
              <a:t> be in your hands or in the holder.</a:t>
            </a:r>
          </a:p>
          <a:p>
            <a:r>
              <a:rPr lang="en-US" dirty="0"/>
              <a:t>The Solder we are using has Lead in it. Lead is hazardous to your health when ingested. Wash your hands after soldering and DO NOT EAT while participating in this workshop. You may wear nitrile gloves.</a:t>
            </a:r>
          </a:p>
          <a:p>
            <a:r>
              <a:rPr lang="en-US" dirty="0"/>
              <a:t>It is recommended to wear protective eyewear.</a:t>
            </a:r>
          </a:p>
          <a:p>
            <a:r>
              <a:rPr lang="en-US" dirty="0"/>
              <a:t>It is recommended to wear a mask.</a:t>
            </a:r>
          </a:p>
          <a:p>
            <a:r>
              <a:rPr lang="en-US" dirty="0"/>
              <a:t>Note the location of a fire extinguisher nearby, AED, and emergency exits.</a:t>
            </a:r>
          </a:p>
        </p:txBody>
      </p:sp>
    </p:spTree>
    <p:extLst>
      <p:ext uri="{BB962C8B-B14F-4D97-AF65-F5344CB8AC3E}">
        <p14:creationId xmlns:p14="http://schemas.microsoft.com/office/powerpoint/2010/main" val="420191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2FCF085-E52D-432F-B6A6-07D3F1638DB5}"/>
              </a:ext>
            </a:extLst>
          </p:cNvPr>
          <p:cNvSpPr>
            <a:spLocks noGrp="1"/>
          </p:cNvSpPr>
          <p:nvPr>
            <p:ph type="title"/>
          </p:nvPr>
        </p:nvSpPr>
        <p:spPr/>
        <p:txBody>
          <a:bodyPr/>
          <a:lstStyle/>
          <a:p>
            <a:r>
              <a:rPr lang="en-US" dirty="0"/>
              <a:t>Any questions before we get started?</a:t>
            </a:r>
          </a:p>
        </p:txBody>
      </p:sp>
      <p:sp>
        <p:nvSpPr>
          <p:cNvPr id="7" name="Text Placeholder 6">
            <a:extLst>
              <a:ext uri="{FF2B5EF4-FFF2-40B4-BE49-F238E27FC236}">
                <a16:creationId xmlns:a16="http://schemas.microsoft.com/office/drawing/2014/main" id="{2C192277-2302-43CD-B58D-638CF17A6A4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84090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686E8-F45D-4876-9ECE-2C72CE713442}"/>
              </a:ext>
            </a:extLst>
          </p:cNvPr>
          <p:cNvSpPr>
            <a:spLocks noGrp="1"/>
          </p:cNvSpPr>
          <p:nvPr>
            <p:ph type="title"/>
          </p:nvPr>
        </p:nvSpPr>
        <p:spPr/>
        <p:txBody>
          <a:bodyPr/>
          <a:lstStyle/>
          <a:p>
            <a:r>
              <a:rPr lang="en-US" dirty="0"/>
              <a:t>Order of Assembly</a:t>
            </a:r>
          </a:p>
        </p:txBody>
      </p:sp>
      <p:sp>
        <p:nvSpPr>
          <p:cNvPr id="3" name="Content Placeholder 2">
            <a:extLst>
              <a:ext uri="{FF2B5EF4-FFF2-40B4-BE49-F238E27FC236}">
                <a16:creationId xmlns:a16="http://schemas.microsoft.com/office/drawing/2014/main" id="{0D6BD9CD-3D98-42BB-9E7C-81A0198279A3}"/>
              </a:ext>
            </a:extLst>
          </p:cNvPr>
          <p:cNvSpPr>
            <a:spLocks noGrp="1"/>
          </p:cNvSpPr>
          <p:nvPr>
            <p:ph idx="1"/>
          </p:nvPr>
        </p:nvSpPr>
        <p:spPr/>
        <p:txBody>
          <a:bodyPr>
            <a:normAutofit fontScale="92500" lnSpcReduction="20000"/>
          </a:bodyPr>
          <a:lstStyle/>
          <a:p>
            <a:r>
              <a:rPr lang="en-US" dirty="0"/>
              <a:t>BOTTOM</a:t>
            </a:r>
          </a:p>
          <a:p>
            <a:pPr lvl="1"/>
            <a:r>
              <a:rPr lang="en-US" dirty="0"/>
              <a:t>C1 and C4</a:t>
            </a:r>
          </a:p>
          <a:p>
            <a:pPr lvl="1"/>
            <a:r>
              <a:rPr lang="en-US" dirty="0"/>
              <a:t>C2 and C3</a:t>
            </a:r>
          </a:p>
          <a:p>
            <a:pPr lvl="1"/>
            <a:r>
              <a:rPr lang="en-US" dirty="0"/>
              <a:t>Resistors</a:t>
            </a:r>
          </a:p>
          <a:p>
            <a:r>
              <a:rPr lang="en-US" dirty="0"/>
              <a:t>TOP</a:t>
            </a:r>
          </a:p>
          <a:p>
            <a:pPr lvl="1"/>
            <a:r>
              <a:rPr lang="en-US" dirty="0"/>
              <a:t>Short LEDs</a:t>
            </a:r>
          </a:p>
          <a:p>
            <a:pPr lvl="1"/>
            <a:r>
              <a:rPr lang="en-US" dirty="0"/>
              <a:t>Long LEDs</a:t>
            </a:r>
          </a:p>
          <a:p>
            <a:r>
              <a:rPr lang="en-US" dirty="0"/>
              <a:t>BOTTOM</a:t>
            </a:r>
          </a:p>
          <a:p>
            <a:pPr lvl="1"/>
            <a:r>
              <a:rPr lang="en-US" dirty="0"/>
              <a:t>U1 Diode Array</a:t>
            </a:r>
          </a:p>
          <a:p>
            <a:pPr lvl="1"/>
            <a:r>
              <a:rPr lang="en-US" dirty="0"/>
              <a:t>U2 CH32</a:t>
            </a:r>
          </a:p>
          <a:p>
            <a:r>
              <a:rPr lang="en-US" dirty="0"/>
              <a:t>TOP</a:t>
            </a:r>
          </a:p>
          <a:p>
            <a:pPr lvl="1"/>
            <a:r>
              <a:rPr lang="en-US" dirty="0"/>
              <a:t>J1 Connector</a:t>
            </a:r>
          </a:p>
        </p:txBody>
      </p:sp>
    </p:spTree>
    <p:extLst>
      <p:ext uri="{BB962C8B-B14F-4D97-AF65-F5344CB8AC3E}">
        <p14:creationId xmlns:p14="http://schemas.microsoft.com/office/powerpoint/2010/main" val="1192614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B503F-BF8C-42F1-9E12-D6113326C5DB}"/>
              </a:ext>
            </a:extLst>
          </p:cNvPr>
          <p:cNvSpPr>
            <a:spLocks noGrp="1"/>
          </p:cNvSpPr>
          <p:nvPr>
            <p:ph type="title"/>
          </p:nvPr>
        </p:nvSpPr>
        <p:spPr/>
        <p:txBody>
          <a:bodyPr/>
          <a:lstStyle/>
          <a:p>
            <a:r>
              <a:rPr lang="en-US" dirty="0"/>
              <a:t>Capacitors C1 and C4</a:t>
            </a:r>
          </a:p>
        </p:txBody>
      </p:sp>
      <p:sp>
        <p:nvSpPr>
          <p:cNvPr id="4" name="Content Placeholder 3">
            <a:extLst>
              <a:ext uri="{FF2B5EF4-FFF2-40B4-BE49-F238E27FC236}">
                <a16:creationId xmlns:a16="http://schemas.microsoft.com/office/drawing/2014/main" id="{8D4A3B59-9D12-4A5F-94E7-3258F8DE111E}"/>
              </a:ext>
            </a:extLst>
          </p:cNvPr>
          <p:cNvSpPr>
            <a:spLocks noGrp="1"/>
          </p:cNvSpPr>
          <p:nvPr>
            <p:ph sz="half" idx="1"/>
          </p:nvPr>
        </p:nvSpPr>
        <p:spPr>
          <a:xfrm>
            <a:off x="838199" y="1825625"/>
            <a:ext cx="5789023" cy="4351338"/>
          </a:xfrm>
        </p:spPr>
        <p:txBody>
          <a:bodyPr>
            <a:normAutofit fontScale="85000" lnSpcReduction="20000"/>
          </a:bodyPr>
          <a:lstStyle/>
          <a:p>
            <a:r>
              <a:rPr lang="en-US" dirty="0"/>
              <a:t>Side: Bottom</a:t>
            </a:r>
          </a:p>
          <a:p>
            <a:r>
              <a:rPr lang="en-US" dirty="0"/>
              <a:t>Orientation: doesn’t matter</a:t>
            </a:r>
          </a:p>
          <a:p>
            <a:r>
              <a:rPr lang="en-US" dirty="0"/>
              <a:t>Reference Designators C1 or C4</a:t>
            </a:r>
          </a:p>
          <a:p>
            <a:r>
              <a:rPr lang="en-US" dirty="0"/>
              <a:t>Value = 1 </a:t>
            </a:r>
            <a:r>
              <a:rPr lang="en-US" dirty="0" err="1"/>
              <a:t>uF</a:t>
            </a:r>
            <a:endParaRPr lang="en-US" dirty="0"/>
          </a:p>
          <a:p>
            <a:pPr marL="0" indent="0">
              <a:buNone/>
            </a:pPr>
            <a:endParaRPr lang="en-US" dirty="0"/>
          </a:p>
          <a:p>
            <a:pPr marL="514350" indent="-514350">
              <a:buFont typeface="+mj-lt"/>
              <a:buAutoNum type="arabicPeriod"/>
            </a:pPr>
            <a:r>
              <a:rPr lang="en-US" dirty="0"/>
              <a:t>Place Component on board </a:t>
            </a:r>
          </a:p>
          <a:p>
            <a:pPr marL="514350" indent="-514350">
              <a:buFont typeface="+mj-lt"/>
              <a:buAutoNum type="arabicPeriod"/>
            </a:pPr>
            <a:r>
              <a:rPr lang="en-US" dirty="0"/>
              <a:t>Heat the joint with the tip</a:t>
            </a:r>
          </a:p>
          <a:p>
            <a:pPr marL="971550" lvl="1" indent="-514350">
              <a:buFont typeface="+mj-lt"/>
              <a:buAutoNum type="arabicPeriod"/>
            </a:pPr>
            <a:r>
              <a:rPr lang="en-US" dirty="0"/>
              <a:t>One joint at a time, start on the left</a:t>
            </a:r>
          </a:p>
          <a:p>
            <a:pPr marL="514350" indent="-514350">
              <a:buFont typeface="+mj-lt"/>
              <a:buAutoNum type="arabicPeriod"/>
            </a:pPr>
            <a:r>
              <a:rPr lang="en-US" dirty="0"/>
              <a:t>Apply solder while tip is at joint</a:t>
            </a:r>
          </a:p>
          <a:p>
            <a:pPr marL="514350" indent="-514350">
              <a:buFont typeface="+mj-lt"/>
              <a:buAutoNum type="arabicPeriod"/>
            </a:pPr>
            <a:r>
              <a:rPr lang="en-US" dirty="0"/>
              <a:t>Remove Solder Wire</a:t>
            </a:r>
          </a:p>
          <a:p>
            <a:pPr marL="514350" indent="-514350">
              <a:buFont typeface="+mj-lt"/>
              <a:buAutoNum type="arabicPeriod"/>
            </a:pPr>
            <a:r>
              <a:rPr lang="en-US" dirty="0"/>
              <a:t>Remove Tip and Inspect</a:t>
            </a:r>
            <a:endParaRPr lang="en-US" b="1" dirty="0"/>
          </a:p>
          <a:p>
            <a:pPr lvl="1"/>
            <a:endParaRPr lang="en-US" dirty="0"/>
          </a:p>
        </p:txBody>
      </p:sp>
      <p:pic>
        <p:nvPicPr>
          <p:cNvPr id="9" name="Content Placeholder 8">
            <a:extLst>
              <a:ext uri="{FF2B5EF4-FFF2-40B4-BE49-F238E27FC236}">
                <a16:creationId xmlns:a16="http://schemas.microsoft.com/office/drawing/2014/main" id="{D65328E5-D045-4F6D-921A-6C1F466A90DF}"/>
              </a:ext>
            </a:extLst>
          </p:cNvPr>
          <p:cNvPicPr>
            <a:picLocks noGrp="1" noChangeAspect="1"/>
          </p:cNvPicPr>
          <p:nvPr>
            <p:ph sz="half" idx="2"/>
          </p:nvPr>
        </p:nvPicPr>
        <p:blipFill>
          <a:blip r:embed="rId2"/>
          <a:stretch>
            <a:fillRect/>
          </a:stretch>
        </p:blipFill>
        <p:spPr>
          <a:xfrm>
            <a:off x="7705725" y="2353469"/>
            <a:ext cx="2114550" cy="3295650"/>
          </a:xfrm>
          <a:prstGeom prst="rect">
            <a:avLst/>
          </a:prstGeom>
        </p:spPr>
      </p:pic>
    </p:spTree>
    <p:extLst>
      <p:ext uri="{BB962C8B-B14F-4D97-AF65-F5344CB8AC3E}">
        <p14:creationId xmlns:p14="http://schemas.microsoft.com/office/powerpoint/2010/main" val="1169057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B503F-BF8C-42F1-9E12-D6113326C5DB}"/>
              </a:ext>
            </a:extLst>
          </p:cNvPr>
          <p:cNvSpPr>
            <a:spLocks noGrp="1"/>
          </p:cNvSpPr>
          <p:nvPr>
            <p:ph type="title"/>
          </p:nvPr>
        </p:nvSpPr>
        <p:spPr/>
        <p:txBody>
          <a:bodyPr/>
          <a:lstStyle/>
          <a:p>
            <a:r>
              <a:rPr lang="en-US" dirty="0"/>
              <a:t>Capacitors C2 and C3</a:t>
            </a:r>
          </a:p>
        </p:txBody>
      </p:sp>
      <p:sp>
        <p:nvSpPr>
          <p:cNvPr id="4" name="Content Placeholder 3">
            <a:extLst>
              <a:ext uri="{FF2B5EF4-FFF2-40B4-BE49-F238E27FC236}">
                <a16:creationId xmlns:a16="http://schemas.microsoft.com/office/drawing/2014/main" id="{8D4A3B59-9D12-4A5F-94E7-3258F8DE111E}"/>
              </a:ext>
            </a:extLst>
          </p:cNvPr>
          <p:cNvSpPr>
            <a:spLocks noGrp="1"/>
          </p:cNvSpPr>
          <p:nvPr>
            <p:ph sz="half" idx="1"/>
          </p:nvPr>
        </p:nvSpPr>
        <p:spPr>
          <a:xfrm>
            <a:off x="838199" y="1825625"/>
            <a:ext cx="5789023" cy="4351338"/>
          </a:xfrm>
        </p:spPr>
        <p:txBody>
          <a:bodyPr>
            <a:normAutofit fontScale="85000" lnSpcReduction="20000"/>
          </a:bodyPr>
          <a:lstStyle/>
          <a:p>
            <a:r>
              <a:rPr lang="en-US" dirty="0"/>
              <a:t>Side: Bottom</a:t>
            </a:r>
          </a:p>
          <a:p>
            <a:r>
              <a:rPr lang="en-US" dirty="0"/>
              <a:t>Orientation: doesn’t matter</a:t>
            </a:r>
          </a:p>
          <a:p>
            <a:r>
              <a:rPr lang="en-US" dirty="0"/>
              <a:t>Reference Designators C2 or C3</a:t>
            </a:r>
          </a:p>
          <a:p>
            <a:r>
              <a:rPr lang="en-US" dirty="0"/>
              <a:t>Value = 0.1 </a:t>
            </a:r>
            <a:r>
              <a:rPr lang="en-US" dirty="0" err="1"/>
              <a:t>uF</a:t>
            </a:r>
            <a:endParaRPr lang="en-US" dirty="0"/>
          </a:p>
          <a:p>
            <a:pPr marL="0" indent="0">
              <a:buNone/>
            </a:pPr>
            <a:endParaRPr lang="en-US" dirty="0"/>
          </a:p>
          <a:p>
            <a:pPr marL="514350" indent="-514350">
              <a:buFont typeface="+mj-lt"/>
              <a:buAutoNum type="arabicPeriod"/>
            </a:pPr>
            <a:r>
              <a:rPr lang="en-US" dirty="0"/>
              <a:t>Place Component on board </a:t>
            </a:r>
          </a:p>
          <a:p>
            <a:pPr marL="514350" indent="-514350">
              <a:buFont typeface="+mj-lt"/>
              <a:buAutoNum type="arabicPeriod"/>
            </a:pPr>
            <a:r>
              <a:rPr lang="en-US" dirty="0"/>
              <a:t>Heat the joint with the tip</a:t>
            </a:r>
          </a:p>
          <a:p>
            <a:pPr marL="971550" lvl="1" indent="-514350">
              <a:buFont typeface="+mj-lt"/>
              <a:buAutoNum type="arabicPeriod"/>
            </a:pPr>
            <a:r>
              <a:rPr lang="en-US" dirty="0"/>
              <a:t>One joint at a time, start on the left</a:t>
            </a:r>
          </a:p>
          <a:p>
            <a:pPr marL="514350" indent="-514350">
              <a:buFont typeface="+mj-lt"/>
              <a:buAutoNum type="arabicPeriod"/>
            </a:pPr>
            <a:r>
              <a:rPr lang="en-US" dirty="0"/>
              <a:t>Apply solder while tip is at joint</a:t>
            </a:r>
          </a:p>
          <a:p>
            <a:pPr marL="514350" indent="-514350">
              <a:buFont typeface="+mj-lt"/>
              <a:buAutoNum type="arabicPeriod"/>
            </a:pPr>
            <a:r>
              <a:rPr lang="en-US" dirty="0"/>
              <a:t>Remove Solder Wire</a:t>
            </a:r>
          </a:p>
          <a:p>
            <a:pPr marL="514350" indent="-514350">
              <a:buFont typeface="+mj-lt"/>
              <a:buAutoNum type="arabicPeriod"/>
            </a:pPr>
            <a:r>
              <a:rPr lang="en-US" dirty="0"/>
              <a:t>Remove Tip and Inspect</a:t>
            </a:r>
            <a:endParaRPr lang="en-US" b="1" dirty="0"/>
          </a:p>
          <a:p>
            <a:pPr lvl="1"/>
            <a:endParaRPr lang="en-US" dirty="0"/>
          </a:p>
        </p:txBody>
      </p:sp>
      <p:pic>
        <p:nvPicPr>
          <p:cNvPr id="9" name="Content Placeholder 8">
            <a:extLst>
              <a:ext uri="{FF2B5EF4-FFF2-40B4-BE49-F238E27FC236}">
                <a16:creationId xmlns:a16="http://schemas.microsoft.com/office/drawing/2014/main" id="{D65328E5-D045-4F6D-921A-6C1F466A90DF}"/>
              </a:ext>
            </a:extLst>
          </p:cNvPr>
          <p:cNvPicPr>
            <a:picLocks noGrp="1" noChangeAspect="1"/>
          </p:cNvPicPr>
          <p:nvPr>
            <p:ph sz="half" idx="2"/>
          </p:nvPr>
        </p:nvPicPr>
        <p:blipFill>
          <a:blip r:embed="rId2"/>
          <a:stretch>
            <a:fillRect/>
          </a:stretch>
        </p:blipFill>
        <p:spPr>
          <a:xfrm>
            <a:off x="7705725" y="2353469"/>
            <a:ext cx="2114550" cy="3295650"/>
          </a:xfrm>
          <a:prstGeom prst="rect">
            <a:avLst/>
          </a:prstGeom>
        </p:spPr>
      </p:pic>
    </p:spTree>
    <p:extLst>
      <p:ext uri="{BB962C8B-B14F-4D97-AF65-F5344CB8AC3E}">
        <p14:creationId xmlns:p14="http://schemas.microsoft.com/office/powerpoint/2010/main" val="1768069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B503F-BF8C-42F1-9E12-D6113326C5DB}"/>
              </a:ext>
            </a:extLst>
          </p:cNvPr>
          <p:cNvSpPr>
            <a:spLocks noGrp="1"/>
          </p:cNvSpPr>
          <p:nvPr>
            <p:ph type="title"/>
          </p:nvPr>
        </p:nvSpPr>
        <p:spPr/>
        <p:txBody>
          <a:bodyPr/>
          <a:lstStyle/>
          <a:p>
            <a:r>
              <a:rPr lang="en-US" dirty="0"/>
              <a:t>Resistors</a:t>
            </a:r>
          </a:p>
        </p:txBody>
      </p:sp>
      <p:sp>
        <p:nvSpPr>
          <p:cNvPr id="4" name="Content Placeholder 3">
            <a:extLst>
              <a:ext uri="{FF2B5EF4-FFF2-40B4-BE49-F238E27FC236}">
                <a16:creationId xmlns:a16="http://schemas.microsoft.com/office/drawing/2014/main" id="{8D4A3B59-9D12-4A5F-94E7-3258F8DE111E}"/>
              </a:ext>
            </a:extLst>
          </p:cNvPr>
          <p:cNvSpPr>
            <a:spLocks noGrp="1"/>
          </p:cNvSpPr>
          <p:nvPr>
            <p:ph sz="half" idx="1"/>
          </p:nvPr>
        </p:nvSpPr>
        <p:spPr/>
        <p:txBody>
          <a:bodyPr>
            <a:normAutofit fontScale="92500" lnSpcReduction="10000"/>
          </a:bodyPr>
          <a:lstStyle/>
          <a:p>
            <a:r>
              <a:rPr lang="en-US" dirty="0"/>
              <a:t>Side: Bottom</a:t>
            </a:r>
          </a:p>
          <a:p>
            <a:r>
              <a:rPr lang="en-US" dirty="0"/>
              <a:t>Orientation: doesn’t matter</a:t>
            </a:r>
          </a:p>
          <a:p>
            <a:r>
              <a:rPr lang="en-US" dirty="0"/>
              <a:t>Reference Designators R1 – R6</a:t>
            </a:r>
          </a:p>
          <a:p>
            <a:endParaRPr lang="en-US" dirty="0"/>
          </a:p>
          <a:p>
            <a:pPr marL="514350" indent="-514350">
              <a:buFont typeface="+mj-lt"/>
              <a:buAutoNum type="arabicPeriod"/>
            </a:pPr>
            <a:r>
              <a:rPr lang="en-US" dirty="0"/>
              <a:t>Place 1 Component on board </a:t>
            </a:r>
          </a:p>
          <a:p>
            <a:pPr marL="514350" indent="-514350">
              <a:buFont typeface="+mj-lt"/>
              <a:buAutoNum type="arabicPeriod"/>
            </a:pPr>
            <a:r>
              <a:rPr lang="en-US" dirty="0"/>
              <a:t>Heat the joint with the tip</a:t>
            </a:r>
          </a:p>
          <a:p>
            <a:pPr marL="971550" lvl="1" indent="-514350">
              <a:buFont typeface="+mj-lt"/>
              <a:buAutoNum type="arabicPeriod"/>
            </a:pPr>
            <a:r>
              <a:rPr lang="en-US" dirty="0"/>
              <a:t>One joint at a time, start on the left</a:t>
            </a:r>
          </a:p>
          <a:p>
            <a:pPr marL="514350" indent="-514350">
              <a:buFont typeface="+mj-lt"/>
              <a:buAutoNum type="arabicPeriod"/>
            </a:pPr>
            <a:r>
              <a:rPr lang="en-US" dirty="0"/>
              <a:t>Apply solder while tip is at joint</a:t>
            </a:r>
          </a:p>
          <a:p>
            <a:pPr marL="514350" indent="-514350">
              <a:buFont typeface="+mj-lt"/>
              <a:buAutoNum type="arabicPeriod"/>
            </a:pPr>
            <a:r>
              <a:rPr lang="en-US" dirty="0"/>
              <a:t>Remove Solder Wire</a:t>
            </a:r>
          </a:p>
          <a:p>
            <a:pPr marL="514350" indent="-514350">
              <a:buFont typeface="+mj-lt"/>
              <a:buAutoNum type="arabicPeriod"/>
            </a:pPr>
            <a:r>
              <a:rPr lang="en-US" dirty="0"/>
              <a:t>Remove Tip and Inspect</a:t>
            </a:r>
            <a:endParaRPr lang="en-US" b="1" dirty="0"/>
          </a:p>
          <a:p>
            <a:pPr lvl="1"/>
            <a:endParaRPr lang="en-US" dirty="0"/>
          </a:p>
        </p:txBody>
      </p:sp>
      <p:pic>
        <p:nvPicPr>
          <p:cNvPr id="7" name="Content Placeholder 6">
            <a:extLst>
              <a:ext uri="{FF2B5EF4-FFF2-40B4-BE49-F238E27FC236}">
                <a16:creationId xmlns:a16="http://schemas.microsoft.com/office/drawing/2014/main" id="{88D6EAA8-B783-49A6-893E-506909404B79}"/>
              </a:ext>
            </a:extLst>
          </p:cNvPr>
          <p:cNvPicPr>
            <a:picLocks noGrp="1" noChangeAspect="1"/>
          </p:cNvPicPr>
          <p:nvPr>
            <p:ph sz="half" idx="2"/>
          </p:nvPr>
        </p:nvPicPr>
        <p:blipFill>
          <a:blip r:embed="rId2"/>
          <a:stretch>
            <a:fillRect/>
          </a:stretch>
        </p:blipFill>
        <p:spPr>
          <a:xfrm>
            <a:off x="7651656" y="1825625"/>
            <a:ext cx="2222687" cy="4351338"/>
          </a:xfrm>
        </p:spPr>
      </p:pic>
    </p:spTree>
    <p:extLst>
      <p:ext uri="{BB962C8B-B14F-4D97-AF65-F5344CB8AC3E}">
        <p14:creationId xmlns:p14="http://schemas.microsoft.com/office/powerpoint/2010/main" val="430353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0F5F5-30A3-46D8-BB07-B23CEF608BDB}"/>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FC1FA9B-FE2F-467C-AE6A-4D0A840F45BF}"/>
              </a:ext>
            </a:extLst>
          </p:cNvPr>
          <p:cNvSpPr>
            <a:spLocks noGrp="1"/>
          </p:cNvSpPr>
          <p:nvPr>
            <p:ph idx="1"/>
          </p:nvPr>
        </p:nvSpPr>
        <p:spPr/>
        <p:txBody>
          <a:bodyPr>
            <a:normAutofit fontScale="92500" lnSpcReduction="10000"/>
          </a:bodyPr>
          <a:lstStyle/>
          <a:p>
            <a:r>
              <a:rPr lang="en-US" dirty="0"/>
              <a:t>Classroom (30m)</a:t>
            </a:r>
          </a:p>
          <a:p>
            <a:pPr lvl="1"/>
            <a:r>
              <a:rPr lang="en-US" dirty="0"/>
              <a:t>Soldering Terminology</a:t>
            </a:r>
          </a:p>
          <a:p>
            <a:pPr lvl="1"/>
            <a:r>
              <a:rPr lang="en-US" dirty="0"/>
              <a:t>How to Solder</a:t>
            </a:r>
          </a:p>
          <a:p>
            <a:pPr lvl="1"/>
            <a:r>
              <a:rPr lang="en-US" dirty="0"/>
              <a:t>What are we building today?</a:t>
            </a:r>
          </a:p>
          <a:p>
            <a:pPr lvl="1"/>
            <a:r>
              <a:rPr lang="en-US" dirty="0"/>
              <a:t>Safety Brief</a:t>
            </a:r>
          </a:p>
          <a:p>
            <a:r>
              <a:rPr lang="en-US" dirty="0"/>
              <a:t>Lab (60m)</a:t>
            </a:r>
          </a:p>
          <a:p>
            <a:pPr lvl="1"/>
            <a:r>
              <a:rPr lang="en-US" dirty="0"/>
              <a:t>The PCB</a:t>
            </a:r>
          </a:p>
          <a:p>
            <a:pPr lvl="1"/>
            <a:r>
              <a:rPr lang="en-US" dirty="0"/>
              <a:t>Resistors</a:t>
            </a:r>
          </a:p>
          <a:p>
            <a:pPr lvl="1"/>
            <a:r>
              <a:rPr lang="en-US" dirty="0"/>
              <a:t>Capacitors</a:t>
            </a:r>
          </a:p>
          <a:p>
            <a:pPr lvl="1"/>
            <a:r>
              <a:rPr lang="en-US" dirty="0"/>
              <a:t>LEDS</a:t>
            </a:r>
          </a:p>
          <a:p>
            <a:pPr lvl="1"/>
            <a:r>
              <a:rPr lang="en-US" dirty="0"/>
              <a:t>CH32 MCU</a:t>
            </a:r>
          </a:p>
          <a:p>
            <a:pPr lvl="1"/>
            <a:r>
              <a:rPr lang="en-US" dirty="0"/>
              <a:t>Diode Array</a:t>
            </a:r>
          </a:p>
          <a:p>
            <a:pPr lvl="1"/>
            <a:endParaRPr lang="en-US" dirty="0"/>
          </a:p>
        </p:txBody>
      </p:sp>
    </p:spTree>
    <p:extLst>
      <p:ext uri="{BB962C8B-B14F-4D97-AF65-F5344CB8AC3E}">
        <p14:creationId xmlns:p14="http://schemas.microsoft.com/office/powerpoint/2010/main" val="1341551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F64C402-44E0-40F9-B0CF-D456348C411B}"/>
              </a:ext>
            </a:extLst>
          </p:cNvPr>
          <p:cNvPicPr>
            <a:picLocks noChangeAspect="1"/>
          </p:cNvPicPr>
          <p:nvPr/>
        </p:nvPicPr>
        <p:blipFill>
          <a:blip r:embed="rId2"/>
          <a:stretch>
            <a:fillRect/>
          </a:stretch>
        </p:blipFill>
        <p:spPr>
          <a:xfrm>
            <a:off x="7570877" y="2090057"/>
            <a:ext cx="4457857" cy="4170096"/>
          </a:xfrm>
          <a:prstGeom prst="rect">
            <a:avLst/>
          </a:prstGeom>
        </p:spPr>
      </p:pic>
      <p:sp>
        <p:nvSpPr>
          <p:cNvPr id="2" name="Title 1">
            <a:extLst>
              <a:ext uri="{FF2B5EF4-FFF2-40B4-BE49-F238E27FC236}">
                <a16:creationId xmlns:a16="http://schemas.microsoft.com/office/drawing/2014/main" id="{10FB503F-BF8C-42F1-9E12-D6113326C5DB}"/>
              </a:ext>
            </a:extLst>
          </p:cNvPr>
          <p:cNvSpPr>
            <a:spLocks noGrp="1"/>
          </p:cNvSpPr>
          <p:nvPr>
            <p:ph type="title"/>
          </p:nvPr>
        </p:nvSpPr>
        <p:spPr/>
        <p:txBody>
          <a:bodyPr/>
          <a:lstStyle/>
          <a:p>
            <a:r>
              <a:rPr lang="en-US" dirty="0"/>
              <a:t>Short LEDS</a:t>
            </a:r>
          </a:p>
        </p:txBody>
      </p:sp>
      <p:sp>
        <p:nvSpPr>
          <p:cNvPr id="4" name="Content Placeholder 3">
            <a:extLst>
              <a:ext uri="{FF2B5EF4-FFF2-40B4-BE49-F238E27FC236}">
                <a16:creationId xmlns:a16="http://schemas.microsoft.com/office/drawing/2014/main" id="{8D4A3B59-9D12-4A5F-94E7-3258F8DE111E}"/>
              </a:ext>
            </a:extLst>
          </p:cNvPr>
          <p:cNvSpPr>
            <a:spLocks noGrp="1"/>
          </p:cNvSpPr>
          <p:nvPr>
            <p:ph sz="half" idx="1"/>
          </p:nvPr>
        </p:nvSpPr>
        <p:spPr>
          <a:xfrm>
            <a:off x="838199" y="1825625"/>
            <a:ext cx="5789023" cy="4351338"/>
          </a:xfrm>
        </p:spPr>
        <p:txBody>
          <a:bodyPr>
            <a:normAutofit fontScale="85000" lnSpcReduction="20000"/>
          </a:bodyPr>
          <a:lstStyle/>
          <a:p>
            <a:r>
              <a:rPr lang="en-US" dirty="0"/>
              <a:t>Side: Top</a:t>
            </a:r>
          </a:p>
          <a:p>
            <a:r>
              <a:rPr lang="en-US" dirty="0"/>
              <a:t>Orientation: Matters! There is a dot/hole on the bottom side</a:t>
            </a:r>
          </a:p>
          <a:p>
            <a:r>
              <a:rPr lang="en-US" dirty="0"/>
              <a:t>Reference Designators D2, D3, D5 and D6</a:t>
            </a:r>
          </a:p>
          <a:p>
            <a:r>
              <a:rPr lang="en-US" dirty="0"/>
              <a:t>Value = 20.5mm long</a:t>
            </a:r>
          </a:p>
          <a:p>
            <a:endParaRPr lang="en-US" dirty="0"/>
          </a:p>
          <a:p>
            <a:pPr marL="514350" indent="-514350">
              <a:buFont typeface="+mj-lt"/>
              <a:buAutoNum type="arabicPeriod"/>
            </a:pPr>
            <a:r>
              <a:rPr lang="en-US" dirty="0"/>
              <a:t>Place Component on board </a:t>
            </a:r>
          </a:p>
          <a:p>
            <a:pPr marL="514350" indent="-514350">
              <a:buFont typeface="+mj-lt"/>
              <a:buAutoNum type="arabicPeriod"/>
            </a:pPr>
            <a:r>
              <a:rPr lang="en-US" dirty="0"/>
              <a:t>Heat the joint with the tip</a:t>
            </a:r>
          </a:p>
          <a:p>
            <a:pPr marL="971550" lvl="1" indent="-514350">
              <a:buFont typeface="+mj-lt"/>
              <a:buAutoNum type="arabicPeriod"/>
            </a:pPr>
            <a:r>
              <a:rPr lang="en-US" dirty="0"/>
              <a:t>One joint at a time, start on the top</a:t>
            </a:r>
          </a:p>
          <a:p>
            <a:pPr marL="514350" indent="-514350">
              <a:buFont typeface="+mj-lt"/>
              <a:buAutoNum type="arabicPeriod"/>
            </a:pPr>
            <a:r>
              <a:rPr lang="en-US" dirty="0"/>
              <a:t>Apply solder while tip is at joint</a:t>
            </a:r>
          </a:p>
          <a:p>
            <a:pPr marL="514350" indent="-514350">
              <a:buFont typeface="+mj-lt"/>
              <a:buAutoNum type="arabicPeriod"/>
            </a:pPr>
            <a:r>
              <a:rPr lang="en-US" dirty="0"/>
              <a:t>Remove Solder Wire</a:t>
            </a:r>
          </a:p>
          <a:p>
            <a:pPr marL="514350" indent="-514350">
              <a:buFont typeface="+mj-lt"/>
              <a:buAutoNum type="arabicPeriod"/>
            </a:pPr>
            <a:r>
              <a:rPr lang="en-US" dirty="0"/>
              <a:t>Remove Tip and Inspect</a:t>
            </a:r>
            <a:endParaRPr lang="en-US" b="1" dirty="0"/>
          </a:p>
          <a:p>
            <a:pPr lvl="1"/>
            <a:endParaRPr lang="en-US" dirty="0"/>
          </a:p>
        </p:txBody>
      </p:sp>
      <p:pic>
        <p:nvPicPr>
          <p:cNvPr id="7172" name="Picture 4">
            <a:extLst>
              <a:ext uri="{FF2B5EF4-FFF2-40B4-BE49-F238E27FC236}">
                <a16:creationId xmlns:a16="http://schemas.microsoft.com/office/drawing/2014/main" id="{EB78D072-3FA0-411C-81EB-EDC77A42EB78}"/>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b="91541"/>
          <a:stretch/>
        </p:blipFill>
        <p:spPr bwMode="auto">
          <a:xfrm rot="16200000">
            <a:off x="4161615" y="3412846"/>
            <a:ext cx="5181600" cy="34663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C3FD870B-0F91-4304-B624-DA116B073D46}"/>
              </a:ext>
            </a:extLst>
          </p:cNvPr>
          <p:cNvCxnSpPr>
            <a:cxnSpLocks/>
          </p:cNvCxnSpPr>
          <p:nvPr/>
        </p:nvCxnSpPr>
        <p:spPr>
          <a:xfrm>
            <a:off x="6783977" y="1280160"/>
            <a:ext cx="2420983" cy="155883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117621D-80AA-44AF-97BE-728A981D6567}"/>
              </a:ext>
            </a:extLst>
          </p:cNvPr>
          <p:cNvCxnSpPr>
            <a:cxnSpLocks/>
          </p:cNvCxnSpPr>
          <p:nvPr/>
        </p:nvCxnSpPr>
        <p:spPr>
          <a:xfrm flipV="1">
            <a:off x="6783977" y="3779520"/>
            <a:ext cx="1384663" cy="219456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5144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F64C402-44E0-40F9-B0CF-D456348C411B}"/>
              </a:ext>
            </a:extLst>
          </p:cNvPr>
          <p:cNvPicPr>
            <a:picLocks noChangeAspect="1"/>
          </p:cNvPicPr>
          <p:nvPr/>
        </p:nvPicPr>
        <p:blipFill>
          <a:blip r:embed="rId2"/>
          <a:stretch>
            <a:fillRect/>
          </a:stretch>
        </p:blipFill>
        <p:spPr>
          <a:xfrm>
            <a:off x="7570877" y="2090057"/>
            <a:ext cx="4457857" cy="4170096"/>
          </a:xfrm>
          <a:prstGeom prst="rect">
            <a:avLst/>
          </a:prstGeom>
        </p:spPr>
      </p:pic>
      <p:sp>
        <p:nvSpPr>
          <p:cNvPr id="2" name="Title 1">
            <a:extLst>
              <a:ext uri="{FF2B5EF4-FFF2-40B4-BE49-F238E27FC236}">
                <a16:creationId xmlns:a16="http://schemas.microsoft.com/office/drawing/2014/main" id="{10FB503F-BF8C-42F1-9E12-D6113326C5DB}"/>
              </a:ext>
            </a:extLst>
          </p:cNvPr>
          <p:cNvSpPr>
            <a:spLocks noGrp="1"/>
          </p:cNvSpPr>
          <p:nvPr>
            <p:ph type="title"/>
          </p:nvPr>
        </p:nvSpPr>
        <p:spPr/>
        <p:txBody>
          <a:bodyPr/>
          <a:lstStyle/>
          <a:p>
            <a:r>
              <a:rPr lang="en-US" dirty="0"/>
              <a:t>Long LEDS</a:t>
            </a:r>
          </a:p>
        </p:txBody>
      </p:sp>
      <p:sp>
        <p:nvSpPr>
          <p:cNvPr id="4" name="Content Placeholder 3">
            <a:extLst>
              <a:ext uri="{FF2B5EF4-FFF2-40B4-BE49-F238E27FC236}">
                <a16:creationId xmlns:a16="http://schemas.microsoft.com/office/drawing/2014/main" id="{8D4A3B59-9D12-4A5F-94E7-3258F8DE111E}"/>
              </a:ext>
            </a:extLst>
          </p:cNvPr>
          <p:cNvSpPr>
            <a:spLocks noGrp="1"/>
          </p:cNvSpPr>
          <p:nvPr>
            <p:ph sz="half" idx="1"/>
          </p:nvPr>
        </p:nvSpPr>
        <p:spPr>
          <a:xfrm>
            <a:off x="838199" y="1825625"/>
            <a:ext cx="5789023" cy="4351338"/>
          </a:xfrm>
        </p:spPr>
        <p:txBody>
          <a:bodyPr>
            <a:normAutofit fontScale="85000" lnSpcReduction="20000"/>
          </a:bodyPr>
          <a:lstStyle/>
          <a:p>
            <a:r>
              <a:rPr lang="en-US" dirty="0"/>
              <a:t>Side: Top</a:t>
            </a:r>
          </a:p>
          <a:p>
            <a:r>
              <a:rPr lang="en-US" dirty="0"/>
              <a:t>Orientation: Matters! There is a dot/hole on the bottom side</a:t>
            </a:r>
          </a:p>
          <a:p>
            <a:r>
              <a:rPr lang="en-US" dirty="0"/>
              <a:t>Reference Designators D1 and D4</a:t>
            </a:r>
          </a:p>
          <a:p>
            <a:r>
              <a:rPr lang="en-US" dirty="0"/>
              <a:t>Value = 28mm long</a:t>
            </a:r>
          </a:p>
          <a:p>
            <a:endParaRPr lang="en-US" dirty="0"/>
          </a:p>
          <a:p>
            <a:pPr marL="514350" indent="-514350">
              <a:buFont typeface="+mj-lt"/>
              <a:buAutoNum type="arabicPeriod"/>
            </a:pPr>
            <a:r>
              <a:rPr lang="en-US" dirty="0"/>
              <a:t>Place Component on board </a:t>
            </a:r>
          </a:p>
          <a:p>
            <a:pPr marL="514350" indent="-514350">
              <a:buFont typeface="+mj-lt"/>
              <a:buAutoNum type="arabicPeriod"/>
            </a:pPr>
            <a:r>
              <a:rPr lang="en-US" dirty="0"/>
              <a:t>Heat the joint with the tip</a:t>
            </a:r>
          </a:p>
          <a:p>
            <a:pPr marL="971550" lvl="1" indent="-514350">
              <a:buFont typeface="+mj-lt"/>
              <a:buAutoNum type="arabicPeriod"/>
            </a:pPr>
            <a:r>
              <a:rPr lang="en-US" dirty="0"/>
              <a:t>One joint at a time, start on the top</a:t>
            </a:r>
          </a:p>
          <a:p>
            <a:pPr marL="514350" indent="-514350">
              <a:buFont typeface="+mj-lt"/>
              <a:buAutoNum type="arabicPeriod"/>
            </a:pPr>
            <a:r>
              <a:rPr lang="en-US" dirty="0"/>
              <a:t>Apply solder while tip is at joint</a:t>
            </a:r>
          </a:p>
          <a:p>
            <a:pPr marL="514350" indent="-514350">
              <a:buFont typeface="+mj-lt"/>
              <a:buAutoNum type="arabicPeriod"/>
            </a:pPr>
            <a:r>
              <a:rPr lang="en-US" dirty="0"/>
              <a:t>Remove Solder Wire</a:t>
            </a:r>
          </a:p>
          <a:p>
            <a:pPr marL="514350" indent="-514350">
              <a:buFont typeface="+mj-lt"/>
              <a:buAutoNum type="arabicPeriod"/>
            </a:pPr>
            <a:r>
              <a:rPr lang="en-US" dirty="0"/>
              <a:t>Remove Tip and Inspect</a:t>
            </a:r>
            <a:endParaRPr lang="en-US" b="1" dirty="0"/>
          </a:p>
          <a:p>
            <a:pPr lvl="1"/>
            <a:endParaRPr lang="en-US" dirty="0"/>
          </a:p>
        </p:txBody>
      </p:sp>
      <p:pic>
        <p:nvPicPr>
          <p:cNvPr id="7172" name="Picture 4">
            <a:extLst>
              <a:ext uri="{FF2B5EF4-FFF2-40B4-BE49-F238E27FC236}">
                <a16:creationId xmlns:a16="http://schemas.microsoft.com/office/drawing/2014/main" id="{EB78D072-3FA0-411C-81EB-EDC77A42EB78}"/>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b="91541"/>
          <a:stretch/>
        </p:blipFill>
        <p:spPr bwMode="auto">
          <a:xfrm rot="16200000">
            <a:off x="4161615" y="3412846"/>
            <a:ext cx="5181600" cy="34663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C3FD870B-0F91-4304-B624-DA116B073D46}"/>
              </a:ext>
            </a:extLst>
          </p:cNvPr>
          <p:cNvCxnSpPr>
            <a:cxnSpLocks/>
          </p:cNvCxnSpPr>
          <p:nvPr/>
        </p:nvCxnSpPr>
        <p:spPr>
          <a:xfrm>
            <a:off x="6783977" y="1280160"/>
            <a:ext cx="1541417" cy="277803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117621D-80AA-44AF-97BE-728A981D6567}"/>
              </a:ext>
            </a:extLst>
          </p:cNvPr>
          <p:cNvCxnSpPr>
            <a:cxnSpLocks/>
          </p:cNvCxnSpPr>
          <p:nvPr/>
        </p:nvCxnSpPr>
        <p:spPr>
          <a:xfrm flipV="1">
            <a:off x="6783977" y="5862637"/>
            <a:ext cx="2133600" cy="11144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7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B503F-BF8C-42F1-9E12-D6113326C5DB}"/>
              </a:ext>
            </a:extLst>
          </p:cNvPr>
          <p:cNvSpPr>
            <a:spLocks noGrp="1"/>
          </p:cNvSpPr>
          <p:nvPr>
            <p:ph type="title"/>
          </p:nvPr>
        </p:nvSpPr>
        <p:spPr/>
        <p:txBody>
          <a:bodyPr/>
          <a:lstStyle/>
          <a:p>
            <a:r>
              <a:rPr lang="en-US" dirty="0"/>
              <a:t>U1 MCU</a:t>
            </a:r>
          </a:p>
        </p:txBody>
      </p:sp>
      <p:sp>
        <p:nvSpPr>
          <p:cNvPr id="4" name="Content Placeholder 3">
            <a:extLst>
              <a:ext uri="{FF2B5EF4-FFF2-40B4-BE49-F238E27FC236}">
                <a16:creationId xmlns:a16="http://schemas.microsoft.com/office/drawing/2014/main" id="{8D4A3B59-9D12-4A5F-94E7-3258F8DE111E}"/>
              </a:ext>
            </a:extLst>
          </p:cNvPr>
          <p:cNvSpPr>
            <a:spLocks noGrp="1"/>
          </p:cNvSpPr>
          <p:nvPr>
            <p:ph sz="half" idx="1"/>
          </p:nvPr>
        </p:nvSpPr>
        <p:spPr>
          <a:xfrm>
            <a:off x="838199" y="1825625"/>
            <a:ext cx="5789023" cy="4351338"/>
          </a:xfrm>
        </p:spPr>
        <p:txBody>
          <a:bodyPr>
            <a:normAutofit fontScale="85000" lnSpcReduction="20000"/>
          </a:bodyPr>
          <a:lstStyle/>
          <a:p>
            <a:r>
              <a:rPr lang="en-US" dirty="0"/>
              <a:t>Side: Bottom</a:t>
            </a:r>
          </a:p>
          <a:p>
            <a:r>
              <a:rPr lang="en-US" dirty="0"/>
              <a:t>Orientation: Matters! Pay attention to the dot and place it in the orientation shown</a:t>
            </a:r>
          </a:p>
          <a:p>
            <a:r>
              <a:rPr lang="en-US" dirty="0"/>
              <a:t>Reference Designator U1</a:t>
            </a:r>
          </a:p>
          <a:p>
            <a:r>
              <a:rPr lang="en-US" dirty="0"/>
              <a:t>Value = CH32V003</a:t>
            </a:r>
            <a:br>
              <a:rPr lang="en-US" dirty="0"/>
            </a:br>
            <a:endParaRPr lang="en-US" dirty="0"/>
          </a:p>
          <a:p>
            <a:pPr marL="514350" indent="-514350">
              <a:buFont typeface="+mj-lt"/>
              <a:buAutoNum type="arabicPeriod"/>
            </a:pPr>
            <a:r>
              <a:rPr lang="en-US" dirty="0"/>
              <a:t>Place Component on board </a:t>
            </a:r>
          </a:p>
          <a:p>
            <a:pPr marL="514350" indent="-514350">
              <a:buFont typeface="+mj-lt"/>
              <a:buAutoNum type="arabicPeriod"/>
            </a:pPr>
            <a:r>
              <a:rPr lang="en-US" dirty="0"/>
              <a:t>Heat the joint with the tip</a:t>
            </a:r>
          </a:p>
          <a:p>
            <a:pPr marL="971550" lvl="1" indent="-514350">
              <a:buFont typeface="+mj-lt"/>
              <a:buAutoNum type="arabicPeriod"/>
            </a:pPr>
            <a:r>
              <a:rPr lang="en-US" dirty="0"/>
              <a:t>One joint at a time, start on the top</a:t>
            </a:r>
          </a:p>
          <a:p>
            <a:pPr marL="514350" indent="-514350">
              <a:buFont typeface="+mj-lt"/>
              <a:buAutoNum type="arabicPeriod"/>
            </a:pPr>
            <a:r>
              <a:rPr lang="en-US" dirty="0"/>
              <a:t>Apply solder while tip is at joint</a:t>
            </a:r>
          </a:p>
          <a:p>
            <a:pPr marL="514350" indent="-514350">
              <a:buFont typeface="+mj-lt"/>
              <a:buAutoNum type="arabicPeriod"/>
            </a:pPr>
            <a:r>
              <a:rPr lang="en-US" dirty="0"/>
              <a:t>Remove Solder Wire</a:t>
            </a:r>
          </a:p>
          <a:p>
            <a:pPr marL="514350" indent="-514350">
              <a:buFont typeface="+mj-lt"/>
              <a:buAutoNum type="arabicPeriod"/>
            </a:pPr>
            <a:r>
              <a:rPr lang="en-US" dirty="0"/>
              <a:t>Remove Tip and Inspect</a:t>
            </a:r>
            <a:endParaRPr lang="en-US" b="1" dirty="0"/>
          </a:p>
          <a:p>
            <a:pPr lvl="1"/>
            <a:endParaRPr lang="en-US" dirty="0"/>
          </a:p>
        </p:txBody>
      </p:sp>
      <p:cxnSp>
        <p:nvCxnSpPr>
          <p:cNvPr id="10" name="Straight Arrow Connector 9">
            <a:extLst>
              <a:ext uri="{FF2B5EF4-FFF2-40B4-BE49-F238E27FC236}">
                <a16:creationId xmlns:a16="http://schemas.microsoft.com/office/drawing/2014/main" id="{96E58DCA-D125-4F8E-94C4-5856C09E9E48}"/>
              </a:ext>
            </a:extLst>
          </p:cNvPr>
          <p:cNvCxnSpPr>
            <a:cxnSpLocks/>
          </p:cNvCxnSpPr>
          <p:nvPr/>
        </p:nvCxnSpPr>
        <p:spPr>
          <a:xfrm flipH="1" flipV="1">
            <a:off x="9596846" y="4876800"/>
            <a:ext cx="478971" cy="12192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194" name="Picture 2" descr="Ch32v003a4m6 Chip Industrial-grade Mcu Risc-v2a, Single-wire Serial  Debugging Interface, 10pcs/lot - Integrated Circuits - AliExpress">
            <a:extLst>
              <a:ext uri="{FF2B5EF4-FFF2-40B4-BE49-F238E27FC236}">
                <a16:creationId xmlns:a16="http://schemas.microsoft.com/office/drawing/2014/main" id="{78BA7851-EAC5-4F3A-B168-48308C5D2F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452" t="22805" r="11327" b="20287"/>
          <a:stretch/>
        </p:blipFill>
        <p:spPr bwMode="auto">
          <a:xfrm>
            <a:off x="6365966" y="365125"/>
            <a:ext cx="3230880" cy="24122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FFB69F6E-ED97-4F91-BA71-5E52E6FAFCD7}"/>
              </a:ext>
            </a:extLst>
          </p:cNvPr>
          <p:cNvCxnSpPr/>
          <p:nvPr/>
        </p:nvCxnSpPr>
        <p:spPr>
          <a:xfrm flipV="1">
            <a:off x="6305006" y="1825625"/>
            <a:ext cx="658492" cy="4787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Content Placeholder 18">
            <a:extLst>
              <a:ext uri="{FF2B5EF4-FFF2-40B4-BE49-F238E27FC236}">
                <a16:creationId xmlns:a16="http://schemas.microsoft.com/office/drawing/2014/main" id="{7DDB9EBE-F035-4E4A-8967-38A46B565D7C}"/>
              </a:ext>
            </a:extLst>
          </p:cNvPr>
          <p:cNvPicPr>
            <a:picLocks noGrp="1" noChangeAspect="1"/>
          </p:cNvPicPr>
          <p:nvPr>
            <p:ph sz="half" idx="2"/>
          </p:nvPr>
        </p:nvPicPr>
        <p:blipFill>
          <a:blip r:embed="rId3"/>
          <a:stretch>
            <a:fillRect/>
          </a:stretch>
        </p:blipFill>
        <p:spPr>
          <a:xfrm>
            <a:off x="7038488" y="2368731"/>
            <a:ext cx="4022718" cy="3808232"/>
          </a:xfrm>
        </p:spPr>
      </p:pic>
    </p:spTree>
    <p:extLst>
      <p:ext uri="{BB962C8B-B14F-4D97-AF65-F5344CB8AC3E}">
        <p14:creationId xmlns:p14="http://schemas.microsoft.com/office/powerpoint/2010/main" val="1993402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17">
            <a:extLst>
              <a:ext uri="{FF2B5EF4-FFF2-40B4-BE49-F238E27FC236}">
                <a16:creationId xmlns:a16="http://schemas.microsoft.com/office/drawing/2014/main" id="{5293B546-34D2-46E4-9D3E-8CBCA7F0ADE6}"/>
              </a:ext>
            </a:extLst>
          </p:cNvPr>
          <p:cNvPicPr>
            <a:picLocks noGrp="1" noChangeAspect="1"/>
          </p:cNvPicPr>
          <p:nvPr>
            <p:ph sz="half" idx="2"/>
          </p:nvPr>
        </p:nvPicPr>
        <p:blipFill>
          <a:blip r:embed="rId2"/>
          <a:stretch>
            <a:fillRect/>
          </a:stretch>
        </p:blipFill>
        <p:spPr>
          <a:xfrm>
            <a:off x="6464793" y="1825625"/>
            <a:ext cx="4596413" cy="4351338"/>
          </a:xfrm>
        </p:spPr>
      </p:pic>
      <p:sp>
        <p:nvSpPr>
          <p:cNvPr id="2" name="Title 1">
            <a:extLst>
              <a:ext uri="{FF2B5EF4-FFF2-40B4-BE49-F238E27FC236}">
                <a16:creationId xmlns:a16="http://schemas.microsoft.com/office/drawing/2014/main" id="{10FB503F-BF8C-42F1-9E12-D6113326C5DB}"/>
              </a:ext>
            </a:extLst>
          </p:cNvPr>
          <p:cNvSpPr>
            <a:spLocks noGrp="1"/>
          </p:cNvSpPr>
          <p:nvPr>
            <p:ph type="title"/>
          </p:nvPr>
        </p:nvSpPr>
        <p:spPr/>
        <p:txBody>
          <a:bodyPr/>
          <a:lstStyle/>
          <a:p>
            <a:r>
              <a:rPr lang="en-US" dirty="0"/>
              <a:t>U2 Diode Array</a:t>
            </a:r>
          </a:p>
        </p:txBody>
      </p:sp>
      <p:sp>
        <p:nvSpPr>
          <p:cNvPr id="4" name="Content Placeholder 3">
            <a:extLst>
              <a:ext uri="{FF2B5EF4-FFF2-40B4-BE49-F238E27FC236}">
                <a16:creationId xmlns:a16="http://schemas.microsoft.com/office/drawing/2014/main" id="{8D4A3B59-9D12-4A5F-94E7-3258F8DE111E}"/>
              </a:ext>
            </a:extLst>
          </p:cNvPr>
          <p:cNvSpPr>
            <a:spLocks noGrp="1"/>
          </p:cNvSpPr>
          <p:nvPr>
            <p:ph sz="half" idx="1"/>
          </p:nvPr>
        </p:nvSpPr>
        <p:spPr>
          <a:xfrm>
            <a:off x="838199" y="1825625"/>
            <a:ext cx="5789023" cy="4351338"/>
          </a:xfrm>
        </p:spPr>
        <p:txBody>
          <a:bodyPr>
            <a:normAutofit fontScale="85000" lnSpcReduction="20000"/>
          </a:bodyPr>
          <a:lstStyle/>
          <a:p>
            <a:r>
              <a:rPr lang="en-US" dirty="0"/>
              <a:t>Side: Bottom</a:t>
            </a:r>
          </a:p>
          <a:p>
            <a:r>
              <a:rPr lang="en-US" dirty="0"/>
              <a:t>Orientation: Matters! Pay attention to the dot and place it in the orientation shown</a:t>
            </a:r>
          </a:p>
          <a:p>
            <a:r>
              <a:rPr lang="en-US" dirty="0"/>
              <a:t>Reference Designator U2</a:t>
            </a:r>
          </a:p>
          <a:p>
            <a:r>
              <a:rPr lang="en-US" dirty="0"/>
              <a:t>Value = ULN2002</a:t>
            </a:r>
            <a:br>
              <a:rPr lang="en-US" dirty="0"/>
            </a:br>
            <a:endParaRPr lang="en-US" dirty="0"/>
          </a:p>
          <a:p>
            <a:pPr marL="514350" indent="-514350">
              <a:buFont typeface="+mj-lt"/>
              <a:buAutoNum type="arabicPeriod"/>
            </a:pPr>
            <a:r>
              <a:rPr lang="en-US" dirty="0"/>
              <a:t>Place Component on board </a:t>
            </a:r>
          </a:p>
          <a:p>
            <a:pPr marL="514350" indent="-514350">
              <a:buFont typeface="+mj-lt"/>
              <a:buAutoNum type="arabicPeriod"/>
            </a:pPr>
            <a:r>
              <a:rPr lang="en-US" dirty="0"/>
              <a:t>Heat the joint with the tip</a:t>
            </a:r>
          </a:p>
          <a:p>
            <a:pPr marL="971550" lvl="1" indent="-514350">
              <a:buFont typeface="+mj-lt"/>
              <a:buAutoNum type="arabicPeriod"/>
            </a:pPr>
            <a:r>
              <a:rPr lang="en-US" dirty="0"/>
              <a:t>One joint at a time, start on the top</a:t>
            </a:r>
          </a:p>
          <a:p>
            <a:pPr marL="514350" indent="-514350">
              <a:buFont typeface="+mj-lt"/>
              <a:buAutoNum type="arabicPeriod"/>
            </a:pPr>
            <a:r>
              <a:rPr lang="en-US" dirty="0"/>
              <a:t>Apply solder while tip is at joint</a:t>
            </a:r>
          </a:p>
          <a:p>
            <a:pPr marL="514350" indent="-514350">
              <a:buFont typeface="+mj-lt"/>
              <a:buAutoNum type="arabicPeriod"/>
            </a:pPr>
            <a:r>
              <a:rPr lang="en-US" dirty="0"/>
              <a:t>Remove Solder Wire</a:t>
            </a:r>
          </a:p>
          <a:p>
            <a:pPr marL="514350" indent="-514350">
              <a:buFont typeface="+mj-lt"/>
              <a:buAutoNum type="arabicPeriod"/>
            </a:pPr>
            <a:r>
              <a:rPr lang="en-US" dirty="0"/>
              <a:t>Remove Tip and Inspect</a:t>
            </a:r>
            <a:endParaRPr lang="en-US" b="1" dirty="0"/>
          </a:p>
          <a:p>
            <a:pPr lvl="1"/>
            <a:endParaRPr lang="en-US" dirty="0"/>
          </a:p>
        </p:txBody>
      </p:sp>
      <p:cxnSp>
        <p:nvCxnSpPr>
          <p:cNvPr id="14" name="Straight Arrow Connector 13">
            <a:extLst>
              <a:ext uri="{FF2B5EF4-FFF2-40B4-BE49-F238E27FC236}">
                <a16:creationId xmlns:a16="http://schemas.microsoft.com/office/drawing/2014/main" id="{7117621D-80AA-44AF-97BE-728A981D6567}"/>
              </a:ext>
            </a:extLst>
          </p:cNvPr>
          <p:cNvCxnSpPr>
            <a:cxnSpLocks/>
          </p:cNvCxnSpPr>
          <p:nvPr/>
        </p:nvCxnSpPr>
        <p:spPr>
          <a:xfrm flipV="1">
            <a:off x="6783977" y="4772297"/>
            <a:ext cx="1341120" cy="120178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240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A280403-07D1-465B-9930-941D009AEB15}"/>
              </a:ext>
            </a:extLst>
          </p:cNvPr>
          <p:cNvPicPr>
            <a:picLocks noGrp="1" noChangeAspect="1"/>
          </p:cNvPicPr>
          <p:nvPr>
            <p:ph sz="half" idx="2"/>
          </p:nvPr>
        </p:nvPicPr>
        <p:blipFill>
          <a:blip r:embed="rId2"/>
          <a:stretch>
            <a:fillRect/>
          </a:stretch>
        </p:blipFill>
        <p:spPr>
          <a:xfrm>
            <a:off x="6627222" y="1825625"/>
            <a:ext cx="5067467" cy="4351338"/>
          </a:xfrm>
        </p:spPr>
      </p:pic>
      <p:sp>
        <p:nvSpPr>
          <p:cNvPr id="2" name="Title 1">
            <a:extLst>
              <a:ext uri="{FF2B5EF4-FFF2-40B4-BE49-F238E27FC236}">
                <a16:creationId xmlns:a16="http://schemas.microsoft.com/office/drawing/2014/main" id="{10FB503F-BF8C-42F1-9E12-D6113326C5DB}"/>
              </a:ext>
            </a:extLst>
          </p:cNvPr>
          <p:cNvSpPr>
            <a:spLocks noGrp="1"/>
          </p:cNvSpPr>
          <p:nvPr>
            <p:ph type="title"/>
          </p:nvPr>
        </p:nvSpPr>
        <p:spPr/>
        <p:txBody>
          <a:bodyPr/>
          <a:lstStyle/>
          <a:p>
            <a:r>
              <a:rPr lang="en-US" dirty="0"/>
              <a:t>J1 Connector</a:t>
            </a:r>
          </a:p>
        </p:txBody>
      </p:sp>
      <p:sp>
        <p:nvSpPr>
          <p:cNvPr id="4" name="Content Placeholder 3">
            <a:extLst>
              <a:ext uri="{FF2B5EF4-FFF2-40B4-BE49-F238E27FC236}">
                <a16:creationId xmlns:a16="http://schemas.microsoft.com/office/drawing/2014/main" id="{8D4A3B59-9D12-4A5F-94E7-3258F8DE111E}"/>
              </a:ext>
            </a:extLst>
          </p:cNvPr>
          <p:cNvSpPr>
            <a:spLocks noGrp="1"/>
          </p:cNvSpPr>
          <p:nvPr>
            <p:ph sz="half" idx="1"/>
          </p:nvPr>
        </p:nvSpPr>
        <p:spPr>
          <a:xfrm>
            <a:off x="838199" y="1825625"/>
            <a:ext cx="5789023" cy="4351338"/>
          </a:xfrm>
        </p:spPr>
        <p:txBody>
          <a:bodyPr>
            <a:normAutofit fontScale="92500" lnSpcReduction="20000"/>
          </a:bodyPr>
          <a:lstStyle/>
          <a:p>
            <a:r>
              <a:rPr lang="en-US" dirty="0"/>
              <a:t>Side: pins on top, solder on bottom</a:t>
            </a:r>
          </a:p>
          <a:p>
            <a:r>
              <a:rPr lang="en-US" dirty="0"/>
              <a:t>Orientation: doesn’t matter</a:t>
            </a:r>
          </a:p>
          <a:p>
            <a:r>
              <a:rPr lang="en-US" dirty="0"/>
              <a:t>Reference Designator J1</a:t>
            </a:r>
            <a:br>
              <a:rPr lang="en-US" dirty="0"/>
            </a:br>
            <a:endParaRPr lang="en-US" dirty="0"/>
          </a:p>
          <a:p>
            <a:pPr marL="514350" indent="-514350">
              <a:buFont typeface="+mj-lt"/>
              <a:buAutoNum type="arabicPeriod"/>
            </a:pPr>
            <a:r>
              <a:rPr lang="en-US" dirty="0"/>
              <a:t>Place Component on board </a:t>
            </a:r>
          </a:p>
          <a:p>
            <a:pPr marL="514350" indent="-514350">
              <a:buFont typeface="+mj-lt"/>
              <a:buAutoNum type="arabicPeriod"/>
            </a:pPr>
            <a:r>
              <a:rPr lang="en-US" dirty="0"/>
              <a:t>Heat the joint with the tip</a:t>
            </a:r>
          </a:p>
          <a:p>
            <a:pPr marL="971550" lvl="1" indent="-514350">
              <a:buFont typeface="+mj-lt"/>
              <a:buAutoNum type="arabicPeriod"/>
            </a:pPr>
            <a:r>
              <a:rPr lang="en-US" dirty="0"/>
              <a:t>Recommend doing one corner, then the opposite</a:t>
            </a:r>
          </a:p>
          <a:p>
            <a:pPr marL="514350" indent="-514350">
              <a:buFont typeface="+mj-lt"/>
              <a:buAutoNum type="arabicPeriod"/>
            </a:pPr>
            <a:r>
              <a:rPr lang="en-US" dirty="0"/>
              <a:t>Apply solder while tip is at joint</a:t>
            </a:r>
          </a:p>
          <a:p>
            <a:pPr marL="514350" indent="-514350">
              <a:buFont typeface="+mj-lt"/>
              <a:buAutoNum type="arabicPeriod"/>
            </a:pPr>
            <a:r>
              <a:rPr lang="en-US" dirty="0"/>
              <a:t>Remove Solder Wire</a:t>
            </a:r>
          </a:p>
          <a:p>
            <a:pPr marL="514350" indent="-514350">
              <a:buFont typeface="+mj-lt"/>
              <a:buAutoNum type="arabicPeriod"/>
            </a:pPr>
            <a:r>
              <a:rPr lang="en-US" dirty="0"/>
              <a:t>Remove Tip and Inspect</a:t>
            </a:r>
            <a:endParaRPr lang="en-US" b="1" dirty="0"/>
          </a:p>
          <a:p>
            <a:pPr lvl="1"/>
            <a:endParaRPr lang="en-US" dirty="0"/>
          </a:p>
        </p:txBody>
      </p:sp>
    </p:spTree>
    <p:extLst>
      <p:ext uri="{BB962C8B-B14F-4D97-AF65-F5344CB8AC3E}">
        <p14:creationId xmlns:p14="http://schemas.microsoft.com/office/powerpoint/2010/main" val="3307392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83110-B6F5-464F-BF58-FCCCD8B994D0}"/>
              </a:ext>
            </a:extLst>
          </p:cNvPr>
          <p:cNvSpPr>
            <a:spLocks noGrp="1"/>
          </p:cNvSpPr>
          <p:nvPr>
            <p:ph type="title"/>
          </p:nvPr>
        </p:nvSpPr>
        <p:spPr/>
        <p:txBody>
          <a:bodyPr/>
          <a:lstStyle/>
          <a:p>
            <a:r>
              <a:rPr lang="en-US" dirty="0"/>
              <a:t>Soldering Terminology and Tools</a:t>
            </a:r>
          </a:p>
        </p:txBody>
      </p:sp>
      <p:sp>
        <p:nvSpPr>
          <p:cNvPr id="4" name="Content Placeholder 3">
            <a:extLst>
              <a:ext uri="{FF2B5EF4-FFF2-40B4-BE49-F238E27FC236}">
                <a16:creationId xmlns:a16="http://schemas.microsoft.com/office/drawing/2014/main" id="{029C8D1D-F8A4-4407-8744-DB6727C8C13C}"/>
              </a:ext>
            </a:extLst>
          </p:cNvPr>
          <p:cNvSpPr>
            <a:spLocks noGrp="1"/>
          </p:cNvSpPr>
          <p:nvPr>
            <p:ph sz="half" idx="1"/>
          </p:nvPr>
        </p:nvSpPr>
        <p:spPr/>
        <p:txBody>
          <a:bodyPr>
            <a:normAutofit lnSpcReduction="10000"/>
          </a:bodyPr>
          <a:lstStyle/>
          <a:p>
            <a:r>
              <a:rPr lang="en-US" dirty="0"/>
              <a:t>“</a:t>
            </a:r>
            <a:r>
              <a:rPr lang="en-US" b="1" dirty="0"/>
              <a:t>Soldering iron</a:t>
            </a:r>
            <a:r>
              <a:rPr lang="en-US" dirty="0"/>
              <a:t>”</a:t>
            </a:r>
            <a:r>
              <a:rPr lang="en-US" b="1" dirty="0"/>
              <a:t> </a:t>
            </a:r>
            <a:r>
              <a:rPr lang="en-US" dirty="0"/>
              <a:t>is a hot iron with a pen end to meld solder around electrical connections</a:t>
            </a:r>
          </a:p>
          <a:p>
            <a:r>
              <a:rPr lang="en-US" dirty="0"/>
              <a:t>“</a:t>
            </a:r>
            <a:r>
              <a:rPr lang="en-US" b="1" dirty="0"/>
              <a:t>Solder</a:t>
            </a:r>
            <a:r>
              <a:rPr lang="en-US" dirty="0"/>
              <a:t>” is a metal alloy that is melted to create a bond between electrical parts</a:t>
            </a:r>
          </a:p>
          <a:p>
            <a:r>
              <a:rPr lang="en-US" dirty="0"/>
              <a:t>“</a:t>
            </a:r>
            <a:r>
              <a:rPr lang="en-US" b="1" dirty="0"/>
              <a:t>Flux</a:t>
            </a:r>
            <a:r>
              <a:rPr lang="en-US" dirty="0"/>
              <a:t>” is a wax or synthetic material that is used to improve mechanical properties and bond of the solder to electrical contacts</a:t>
            </a:r>
          </a:p>
        </p:txBody>
      </p:sp>
      <p:pic>
        <p:nvPicPr>
          <p:cNvPr id="1026" name="Picture 2" descr="how to solder soldering infographic">
            <a:extLst>
              <a:ext uri="{FF2B5EF4-FFF2-40B4-BE49-F238E27FC236}">
                <a16:creationId xmlns:a16="http://schemas.microsoft.com/office/drawing/2014/main" id="{690B3F03-7EC7-4BC6-BAC6-EC9BFB3F740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172200" y="2232830"/>
            <a:ext cx="5181600" cy="3536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717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CF2E8-49B3-4AE0-AE86-50D278FBCA68}"/>
              </a:ext>
            </a:extLst>
          </p:cNvPr>
          <p:cNvSpPr>
            <a:spLocks noGrp="1"/>
          </p:cNvSpPr>
          <p:nvPr>
            <p:ph type="title"/>
          </p:nvPr>
        </p:nvSpPr>
        <p:spPr/>
        <p:txBody>
          <a:bodyPr/>
          <a:lstStyle/>
          <a:p>
            <a:r>
              <a:rPr lang="en-US" dirty="0"/>
              <a:t>Soldering Terminology and Tools</a:t>
            </a:r>
          </a:p>
        </p:txBody>
      </p:sp>
      <p:sp>
        <p:nvSpPr>
          <p:cNvPr id="3" name="Content Placeholder 2">
            <a:extLst>
              <a:ext uri="{FF2B5EF4-FFF2-40B4-BE49-F238E27FC236}">
                <a16:creationId xmlns:a16="http://schemas.microsoft.com/office/drawing/2014/main" id="{E94C512B-DB73-4B34-B783-CC92448840E0}"/>
              </a:ext>
            </a:extLst>
          </p:cNvPr>
          <p:cNvSpPr>
            <a:spLocks noGrp="1"/>
          </p:cNvSpPr>
          <p:nvPr>
            <p:ph sz="half" idx="1"/>
          </p:nvPr>
        </p:nvSpPr>
        <p:spPr/>
        <p:txBody>
          <a:bodyPr/>
          <a:lstStyle/>
          <a:p>
            <a:r>
              <a:rPr lang="en-US" dirty="0"/>
              <a:t>Solder tips are cleaned when hot by rolling them over a wet </a:t>
            </a:r>
            <a:r>
              <a:rPr lang="en-US" b="1" dirty="0"/>
              <a:t>sponge</a:t>
            </a:r>
          </a:p>
          <a:p>
            <a:r>
              <a:rPr lang="en-US" dirty="0"/>
              <a:t>“</a:t>
            </a:r>
            <a:r>
              <a:rPr lang="en-US" b="1" dirty="0"/>
              <a:t>Tin the tip</a:t>
            </a:r>
            <a:r>
              <a:rPr lang="en-US" dirty="0"/>
              <a:t>” is a process to cover a newly cleaned iron tip with a small layer of solder</a:t>
            </a:r>
          </a:p>
          <a:p>
            <a:r>
              <a:rPr lang="en-US" dirty="0"/>
              <a:t>It is recommended to clean and tin the tip of your iron a couple of times during this workshop</a:t>
            </a:r>
          </a:p>
        </p:txBody>
      </p:sp>
      <p:pic>
        <p:nvPicPr>
          <p:cNvPr id="6146" name="Picture 2">
            <a:extLst>
              <a:ext uri="{FF2B5EF4-FFF2-40B4-BE49-F238E27FC236}">
                <a16:creationId xmlns:a16="http://schemas.microsoft.com/office/drawing/2014/main" id="{8AAA5E71-866B-4EFD-B72E-8A7D74318FD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625046" y="3035777"/>
            <a:ext cx="5181600" cy="345709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1EC423D2-3EA3-4A14-86B7-ED094923E3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2" y="1436914"/>
            <a:ext cx="2784245" cy="2775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07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BDE9A-5A72-46B8-9B04-B98D683BF98C}"/>
              </a:ext>
            </a:extLst>
          </p:cNvPr>
          <p:cNvSpPr>
            <a:spLocks noGrp="1"/>
          </p:cNvSpPr>
          <p:nvPr>
            <p:ph type="title"/>
          </p:nvPr>
        </p:nvSpPr>
        <p:spPr/>
        <p:txBody>
          <a:bodyPr/>
          <a:lstStyle/>
          <a:p>
            <a:r>
              <a:rPr lang="en-US" dirty="0"/>
              <a:t>Soldering Terminology and Tools</a:t>
            </a:r>
          </a:p>
        </p:txBody>
      </p:sp>
      <p:graphicFrame>
        <p:nvGraphicFramePr>
          <p:cNvPr id="6" name="Content Placeholder 5">
            <a:extLst>
              <a:ext uri="{FF2B5EF4-FFF2-40B4-BE49-F238E27FC236}">
                <a16:creationId xmlns:a16="http://schemas.microsoft.com/office/drawing/2014/main" id="{FE01D00E-764B-4B0F-8FF8-52610C603CAE}"/>
              </a:ext>
            </a:extLst>
          </p:cNvPr>
          <p:cNvGraphicFramePr>
            <a:graphicFrameLocks noGrp="1"/>
          </p:cNvGraphicFramePr>
          <p:nvPr>
            <p:ph idx="1"/>
            <p:extLst>
              <p:ext uri="{D42A27DB-BD31-4B8C-83A1-F6EECF244321}">
                <p14:modId xmlns:p14="http://schemas.microsoft.com/office/powerpoint/2010/main" val="195526630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5176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39C87-2FFA-4130-AC59-410BDCFBCFE8}"/>
              </a:ext>
            </a:extLst>
          </p:cNvPr>
          <p:cNvSpPr>
            <a:spLocks noGrp="1"/>
          </p:cNvSpPr>
          <p:nvPr>
            <p:ph type="title"/>
          </p:nvPr>
        </p:nvSpPr>
        <p:spPr/>
        <p:txBody>
          <a:bodyPr/>
          <a:lstStyle/>
          <a:p>
            <a:r>
              <a:rPr lang="en-US" dirty="0"/>
              <a:t>Board Terminology</a:t>
            </a:r>
          </a:p>
        </p:txBody>
      </p:sp>
      <p:sp>
        <p:nvSpPr>
          <p:cNvPr id="3" name="Content Placeholder 2">
            <a:extLst>
              <a:ext uri="{FF2B5EF4-FFF2-40B4-BE49-F238E27FC236}">
                <a16:creationId xmlns:a16="http://schemas.microsoft.com/office/drawing/2014/main" id="{D0B98DC3-C4CF-4A30-A9D8-9C7FBD6BF6F8}"/>
              </a:ext>
            </a:extLst>
          </p:cNvPr>
          <p:cNvSpPr>
            <a:spLocks noGrp="1"/>
          </p:cNvSpPr>
          <p:nvPr>
            <p:ph sz="half" idx="1"/>
          </p:nvPr>
        </p:nvSpPr>
        <p:spPr/>
        <p:txBody>
          <a:bodyPr>
            <a:normAutofit fontScale="85000" lnSpcReduction="20000"/>
          </a:bodyPr>
          <a:lstStyle/>
          <a:p>
            <a:r>
              <a:rPr lang="en-US" dirty="0"/>
              <a:t>“</a:t>
            </a:r>
            <a:r>
              <a:rPr lang="en-US" b="1" dirty="0"/>
              <a:t>PCB</a:t>
            </a:r>
            <a:r>
              <a:rPr lang="en-US" dirty="0"/>
              <a:t>” or a “</a:t>
            </a:r>
            <a:r>
              <a:rPr lang="en-US" b="1" dirty="0"/>
              <a:t>Printed Circuit Board</a:t>
            </a:r>
            <a:r>
              <a:rPr lang="en-US" dirty="0"/>
              <a:t>” is a multi-layer board made of fiberglass, resin, and copper (mostly)</a:t>
            </a:r>
          </a:p>
          <a:p>
            <a:r>
              <a:rPr lang="en-US" dirty="0"/>
              <a:t>“</a:t>
            </a:r>
            <a:r>
              <a:rPr lang="en-US" b="1" dirty="0"/>
              <a:t>Component</a:t>
            </a:r>
            <a:r>
              <a:rPr lang="en-US" dirty="0"/>
              <a:t>” is any item attached to the board</a:t>
            </a:r>
          </a:p>
          <a:p>
            <a:r>
              <a:rPr lang="en-US" dirty="0"/>
              <a:t>“</a:t>
            </a:r>
            <a:r>
              <a:rPr lang="en-US" b="1" dirty="0"/>
              <a:t>Copper Pad</a:t>
            </a:r>
            <a:r>
              <a:rPr lang="en-US" dirty="0"/>
              <a:t>” is the exposed area on a board that is ready for soldering</a:t>
            </a:r>
          </a:p>
          <a:p>
            <a:r>
              <a:rPr lang="en-US" dirty="0"/>
              <a:t>“</a:t>
            </a:r>
            <a:r>
              <a:rPr lang="en-US" b="1" dirty="0"/>
              <a:t>Reference</a:t>
            </a:r>
            <a:r>
              <a:rPr lang="en-US" dirty="0"/>
              <a:t> </a:t>
            </a:r>
            <a:r>
              <a:rPr lang="en-US" b="1" dirty="0"/>
              <a:t>Designator</a:t>
            </a:r>
            <a:r>
              <a:rPr lang="en-US" dirty="0"/>
              <a:t>” is the shorthand note on the board for the component</a:t>
            </a:r>
          </a:p>
          <a:p>
            <a:r>
              <a:rPr lang="en-US" dirty="0"/>
              <a:t>“</a:t>
            </a:r>
            <a:r>
              <a:rPr lang="en-US" b="1" dirty="0"/>
              <a:t>Thru</a:t>
            </a:r>
            <a:r>
              <a:rPr lang="en-US" dirty="0"/>
              <a:t> </a:t>
            </a:r>
            <a:r>
              <a:rPr lang="en-US" b="1" dirty="0"/>
              <a:t>Hole</a:t>
            </a:r>
            <a:r>
              <a:rPr lang="en-US" dirty="0"/>
              <a:t>” is a component that has holes through the board for mounting</a:t>
            </a:r>
          </a:p>
          <a:p>
            <a:r>
              <a:rPr lang="en-US" dirty="0"/>
              <a:t>“</a:t>
            </a:r>
            <a:r>
              <a:rPr lang="en-US" b="1" dirty="0"/>
              <a:t>Surface</a:t>
            </a:r>
            <a:r>
              <a:rPr lang="en-US" dirty="0"/>
              <a:t> </a:t>
            </a:r>
            <a:r>
              <a:rPr lang="en-US" b="1" dirty="0"/>
              <a:t>Mount</a:t>
            </a:r>
            <a:r>
              <a:rPr lang="en-US" dirty="0"/>
              <a:t>” is a component that mounts on one side of the board only</a:t>
            </a:r>
          </a:p>
        </p:txBody>
      </p:sp>
      <p:pic>
        <p:nvPicPr>
          <p:cNvPr id="6" name="Content Placeholder 5">
            <a:extLst>
              <a:ext uri="{FF2B5EF4-FFF2-40B4-BE49-F238E27FC236}">
                <a16:creationId xmlns:a16="http://schemas.microsoft.com/office/drawing/2014/main" id="{E31F8632-F942-4E5D-A1F1-BFFF7C937126}"/>
              </a:ext>
            </a:extLst>
          </p:cNvPr>
          <p:cNvPicPr>
            <a:picLocks noGrp="1" noChangeAspect="1"/>
          </p:cNvPicPr>
          <p:nvPr>
            <p:ph sz="half" idx="2"/>
          </p:nvPr>
        </p:nvPicPr>
        <p:blipFill>
          <a:blip r:embed="rId2"/>
          <a:stretch>
            <a:fillRect/>
          </a:stretch>
        </p:blipFill>
        <p:spPr>
          <a:xfrm>
            <a:off x="6533537" y="1825625"/>
            <a:ext cx="4458926" cy="4351338"/>
          </a:xfrm>
        </p:spPr>
      </p:pic>
      <p:cxnSp>
        <p:nvCxnSpPr>
          <p:cNvPr id="8" name="Straight Arrow Connector 7">
            <a:extLst>
              <a:ext uri="{FF2B5EF4-FFF2-40B4-BE49-F238E27FC236}">
                <a16:creationId xmlns:a16="http://schemas.microsoft.com/office/drawing/2014/main" id="{5427B39F-EB14-4D7C-A8D2-E226C6544394}"/>
              </a:ext>
            </a:extLst>
          </p:cNvPr>
          <p:cNvCxnSpPr/>
          <p:nvPr/>
        </p:nvCxnSpPr>
        <p:spPr>
          <a:xfrm>
            <a:off x="5791200" y="2246811"/>
            <a:ext cx="2002971" cy="4789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117B7EC-66B3-4570-AB1B-BA9BE34F8939}"/>
              </a:ext>
            </a:extLst>
          </p:cNvPr>
          <p:cNvCxnSpPr/>
          <p:nvPr/>
        </p:nvCxnSpPr>
        <p:spPr>
          <a:xfrm>
            <a:off x="5886994" y="2917371"/>
            <a:ext cx="1924595" cy="1741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361AEBB-BD1C-46DF-B526-C799C1D37AB4}"/>
              </a:ext>
            </a:extLst>
          </p:cNvPr>
          <p:cNvCxnSpPr/>
          <p:nvPr/>
        </p:nvCxnSpPr>
        <p:spPr>
          <a:xfrm flipV="1">
            <a:off x="5939246" y="3429000"/>
            <a:ext cx="1402080" cy="11538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446B64E-C158-4838-9BC5-7F97E20466E7}"/>
              </a:ext>
            </a:extLst>
          </p:cNvPr>
          <p:cNvCxnSpPr/>
          <p:nvPr/>
        </p:nvCxnSpPr>
        <p:spPr>
          <a:xfrm>
            <a:off x="5658464" y="4415246"/>
            <a:ext cx="2301170" cy="31350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8D51336-F45D-41C2-90D8-3AA6E8AEB28D}"/>
              </a:ext>
            </a:extLst>
          </p:cNvPr>
          <p:cNvCxnSpPr>
            <a:cxnSpLocks/>
          </p:cNvCxnSpPr>
          <p:nvPr/>
        </p:nvCxnSpPr>
        <p:spPr>
          <a:xfrm flipV="1">
            <a:off x="5791200" y="4963886"/>
            <a:ext cx="2682240" cy="783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181BBC-34FC-4BFD-914B-B69DFD12D57B}"/>
              </a:ext>
            </a:extLst>
          </p:cNvPr>
          <p:cNvCxnSpPr>
            <a:cxnSpLocks/>
          </p:cNvCxnSpPr>
          <p:nvPr/>
        </p:nvCxnSpPr>
        <p:spPr>
          <a:xfrm flipV="1">
            <a:off x="5886994" y="4354286"/>
            <a:ext cx="3579223" cy="130628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0809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83295-5781-4D26-9ABB-4A9C089B7608}"/>
              </a:ext>
            </a:extLst>
          </p:cNvPr>
          <p:cNvSpPr>
            <a:spLocks noGrp="1"/>
          </p:cNvSpPr>
          <p:nvPr>
            <p:ph type="title"/>
          </p:nvPr>
        </p:nvSpPr>
        <p:spPr/>
        <p:txBody>
          <a:bodyPr/>
          <a:lstStyle/>
          <a:p>
            <a:r>
              <a:rPr lang="en-US" dirty="0"/>
              <a:t>How to Solder: summary of steps</a:t>
            </a:r>
          </a:p>
        </p:txBody>
      </p:sp>
      <p:sp>
        <p:nvSpPr>
          <p:cNvPr id="3" name="Content Placeholder 2">
            <a:extLst>
              <a:ext uri="{FF2B5EF4-FFF2-40B4-BE49-F238E27FC236}">
                <a16:creationId xmlns:a16="http://schemas.microsoft.com/office/drawing/2014/main" id="{D30CDA3A-F5F9-4ACD-B681-6D7471A6F75E}"/>
              </a:ext>
            </a:extLst>
          </p:cNvPr>
          <p:cNvSpPr>
            <a:spLocks noGrp="1"/>
          </p:cNvSpPr>
          <p:nvPr>
            <p:ph idx="1"/>
          </p:nvPr>
        </p:nvSpPr>
        <p:spPr/>
        <p:txBody>
          <a:bodyPr>
            <a:normAutofit lnSpcReduction="10000"/>
          </a:bodyPr>
          <a:lstStyle/>
          <a:p>
            <a:pPr marL="514350" indent="-514350">
              <a:buFont typeface="+mj-lt"/>
              <a:buAutoNum type="arabicPeriod"/>
            </a:pPr>
            <a:r>
              <a:rPr lang="en-US" i="1" dirty="0">
                <a:solidFill>
                  <a:schemeClr val="tx1">
                    <a:lumMod val="50000"/>
                  </a:schemeClr>
                </a:solidFill>
              </a:rPr>
              <a:t>Turn on Soldering Iron and get it up to temperature</a:t>
            </a:r>
          </a:p>
          <a:p>
            <a:pPr marL="514350" indent="-514350">
              <a:buFont typeface="+mj-lt"/>
              <a:buAutoNum type="arabicPeriod"/>
            </a:pPr>
            <a:r>
              <a:rPr lang="en-US" i="1" dirty="0">
                <a:solidFill>
                  <a:schemeClr val="tx1">
                    <a:lumMod val="50000"/>
                  </a:schemeClr>
                </a:solidFill>
              </a:rPr>
              <a:t>Clean soldering tip on a wet sponge</a:t>
            </a:r>
          </a:p>
          <a:p>
            <a:pPr marL="514350" indent="-514350">
              <a:buFont typeface="+mj-lt"/>
              <a:buAutoNum type="arabicPeriod"/>
            </a:pPr>
            <a:r>
              <a:rPr lang="en-US" i="1" dirty="0">
                <a:solidFill>
                  <a:schemeClr val="tx1">
                    <a:lumMod val="50000"/>
                  </a:schemeClr>
                </a:solidFill>
              </a:rPr>
              <a:t>“Tin” the tip</a:t>
            </a:r>
          </a:p>
          <a:p>
            <a:pPr marL="0" indent="0">
              <a:buNone/>
            </a:pPr>
            <a:r>
              <a:rPr lang="en-US" sz="2000" i="1" dirty="0">
                <a:solidFill>
                  <a:schemeClr val="tx1">
                    <a:lumMod val="50000"/>
                  </a:schemeClr>
                </a:solidFill>
              </a:rPr>
              <a:t>(the above steps have been done for you)</a:t>
            </a:r>
          </a:p>
          <a:p>
            <a:pPr marL="514350" indent="-514350">
              <a:buFont typeface="+mj-lt"/>
              <a:buAutoNum type="arabicPeriod"/>
            </a:pPr>
            <a:r>
              <a:rPr lang="en-US" dirty="0"/>
              <a:t>Place Component on board in the correct orientation</a:t>
            </a:r>
          </a:p>
          <a:p>
            <a:pPr marL="514350" indent="-514350">
              <a:buFont typeface="+mj-lt"/>
              <a:buAutoNum type="arabicPeriod"/>
            </a:pPr>
            <a:r>
              <a:rPr lang="en-US" dirty="0"/>
              <a:t>Heat the joint with the tip</a:t>
            </a:r>
          </a:p>
          <a:p>
            <a:pPr marL="514350" indent="-514350">
              <a:buFont typeface="+mj-lt"/>
              <a:buAutoNum type="arabicPeriod"/>
            </a:pPr>
            <a:r>
              <a:rPr lang="en-US" dirty="0"/>
              <a:t>Apply solder while tip is at joint</a:t>
            </a:r>
          </a:p>
          <a:p>
            <a:pPr marL="514350" indent="-514350">
              <a:buFont typeface="+mj-lt"/>
              <a:buAutoNum type="arabicPeriod"/>
            </a:pPr>
            <a:r>
              <a:rPr lang="en-US" dirty="0"/>
              <a:t>Remove Solder Wire</a:t>
            </a:r>
          </a:p>
          <a:p>
            <a:pPr marL="514350" indent="-514350">
              <a:buFont typeface="+mj-lt"/>
              <a:buAutoNum type="arabicPeriod"/>
            </a:pPr>
            <a:r>
              <a:rPr lang="en-US" dirty="0"/>
              <a:t>Remove Tip and Inspect</a:t>
            </a:r>
          </a:p>
        </p:txBody>
      </p:sp>
    </p:spTree>
    <p:extLst>
      <p:ext uri="{BB962C8B-B14F-4D97-AF65-F5344CB8AC3E}">
        <p14:creationId xmlns:p14="http://schemas.microsoft.com/office/powerpoint/2010/main" val="339755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C0A77-67F5-4AA8-BF4F-38DA00EFDE4F}"/>
              </a:ext>
            </a:extLst>
          </p:cNvPr>
          <p:cNvSpPr>
            <a:spLocks noGrp="1"/>
          </p:cNvSpPr>
          <p:nvPr>
            <p:ph type="title"/>
          </p:nvPr>
        </p:nvSpPr>
        <p:spPr/>
        <p:txBody>
          <a:bodyPr/>
          <a:lstStyle/>
          <a:p>
            <a:r>
              <a:rPr lang="en-US" dirty="0"/>
              <a:t>Step 1: place the component in the correct location and orientation</a:t>
            </a:r>
          </a:p>
        </p:txBody>
      </p:sp>
      <p:sp>
        <p:nvSpPr>
          <p:cNvPr id="3" name="Content Placeholder 2">
            <a:extLst>
              <a:ext uri="{FF2B5EF4-FFF2-40B4-BE49-F238E27FC236}">
                <a16:creationId xmlns:a16="http://schemas.microsoft.com/office/drawing/2014/main" id="{954E1102-8ADB-40DE-A195-C392A3BA89AE}"/>
              </a:ext>
            </a:extLst>
          </p:cNvPr>
          <p:cNvSpPr>
            <a:spLocks noGrp="1"/>
          </p:cNvSpPr>
          <p:nvPr>
            <p:ph sz="half" idx="1"/>
          </p:nvPr>
        </p:nvSpPr>
        <p:spPr>
          <a:xfrm>
            <a:off x="838200" y="1825625"/>
            <a:ext cx="5597434" cy="4351338"/>
          </a:xfrm>
        </p:spPr>
        <p:txBody>
          <a:bodyPr>
            <a:normAutofit fontScale="92500" lnSpcReduction="20000"/>
          </a:bodyPr>
          <a:lstStyle/>
          <a:p>
            <a:r>
              <a:rPr lang="en-US" dirty="0"/>
              <a:t>Component orientation and positioning is critical. For each component on the board, we will tell you how to place it</a:t>
            </a:r>
          </a:p>
          <a:p>
            <a:r>
              <a:rPr lang="en-US" dirty="0"/>
              <a:t>On some components, such as our </a:t>
            </a:r>
            <a:r>
              <a:rPr lang="en-US" b="1" dirty="0"/>
              <a:t>capacitors</a:t>
            </a:r>
            <a:r>
              <a:rPr lang="en-US" dirty="0"/>
              <a:t> and </a:t>
            </a:r>
            <a:r>
              <a:rPr lang="en-US" b="1" dirty="0"/>
              <a:t>resistors</a:t>
            </a:r>
            <a:r>
              <a:rPr lang="en-US" dirty="0"/>
              <a:t>, orientation doesn’t matter</a:t>
            </a:r>
          </a:p>
          <a:p>
            <a:r>
              <a:rPr lang="en-US" dirty="0"/>
              <a:t>Some components, like our Diodes and MCU, have a </a:t>
            </a:r>
            <a:r>
              <a:rPr lang="en-US" b="1" dirty="0"/>
              <a:t>dot</a:t>
            </a:r>
            <a:r>
              <a:rPr lang="en-US" dirty="0"/>
              <a:t> to indicate orientation </a:t>
            </a:r>
          </a:p>
          <a:p>
            <a:r>
              <a:rPr lang="en-US" dirty="0"/>
              <a:t>Every component has an alphanumeric </a:t>
            </a:r>
            <a:r>
              <a:rPr lang="en-US" b="1" dirty="0"/>
              <a:t>Reference Designator</a:t>
            </a:r>
            <a:r>
              <a:rPr lang="en-US" dirty="0"/>
              <a:t> to tell you where to put it</a:t>
            </a:r>
          </a:p>
        </p:txBody>
      </p:sp>
      <p:pic>
        <p:nvPicPr>
          <p:cNvPr id="5" name="Content Placeholder 5">
            <a:extLst>
              <a:ext uri="{FF2B5EF4-FFF2-40B4-BE49-F238E27FC236}">
                <a16:creationId xmlns:a16="http://schemas.microsoft.com/office/drawing/2014/main" id="{92CB4B46-5C3B-47C9-BC77-9F5B960EE8A1}"/>
              </a:ext>
            </a:extLst>
          </p:cNvPr>
          <p:cNvPicPr>
            <a:picLocks noGrp="1" noChangeAspect="1"/>
          </p:cNvPicPr>
          <p:nvPr>
            <p:ph sz="half" idx="2"/>
          </p:nvPr>
        </p:nvPicPr>
        <p:blipFill rotWithShape="1">
          <a:blip r:embed="rId2"/>
          <a:stretch/>
        </p:blipFill>
        <p:spPr>
          <a:xfrm>
            <a:off x="6533537" y="1825625"/>
            <a:ext cx="4458926" cy="4351338"/>
          </a:xfrm>
        </p:spPr>
      </p:pic>
      <p:cxnSp>
        <p:nvCxnSpPr>
          <p:cNvPr id="6" name="Straight Arrow Connector 5">
            <a:extLst>
              <a:ext uri="{FF2B5EF4-FFF2-40B4-BE49-F238E27FC236}">
                <a16:creationId xmlns:a16="http://schemas.microsoft.com/office/drawing/2014/main" id="{536A8B3B-11B0-417C-8B20-1F204D7E363C}"/>
              </a:ext>
            </a:extLst>
          </p:cNvPr>
          <p:cNvCxnSpPr>
            <a:cxnSpLocks/>
          </p:cNvCxnSpPr>
          <p:nvPr/>
        </p:nvCxnSpPr>
        <p:spPr>
          <a:xfrm>
            <a:off x="5564777" y="4441371"/>
            <a:ext cx="2481943" cy="1654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E4E00E4-88D3-4E28-9C34-1978197FBBF5}"/>
              </a:ext>
            </a:extLst>
          </p:cNvPr>
          <p:cNvCxnSpPr>
            <a:cxnSpLocks/>
          </p:cNvCxnSpPr>
          <p:nvPr/>
        </p:nvCxnSpPr>
        <p:spPr>
          <a:xfrm flipV="1">
            <a:off x="5900058" y="5251269"/>
            <a:ext cx="2721428" cy="30609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59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CD30C-0A3A-4635-A92A-6C9687C41397}"/>
              </a:ext>
            </a:extLst>
          </p:cNvPr>
          <p:cNvSpPr>
            <a:spLocks noGrp="1"/>
          </p:cNvSpPr>
          <p:nvPr>
            <p:ph type="title"/>
          </p:nvPr>
        </p:nvSpPr>
        <p:spPr/>
        <p:txBody>
          <a:bodyPr/>
          <a:lstStyle/>
          <a:p>
            <a:r>
              <a:rPr lang="en-US" dirty="0"/>
              <a:t>Step 2: Heat the Joint with the Tip</a:t>
            </a:r>
          </a:p>
        </p:txBody>
      </p:sp>
      <p:sp>
        <p:nvSpPr>
          <p:cNvPr id="3" name="Content Placeholder 2">
            <a:extLst>
              <a:ext uri="{FF2B5EF4-FFF2-40B4-BE49-F238E27FC236}">
                <a16:creationId xmlns:a16="http://schemas.microsoft.com/office/drawing/2014/main" id="{31CF9D0A-2D97-4DE7-AFCA-C2D566F0AFDC}"/>
              </a:ext>
            </a:extLst>
          </p:cNvPr>
          <p:cNvSpPr>
            <a:spLocks noGrp="1"/>
          </p:cNvSpPr>
          <p:nvPr>
            <p:ph sz="half" idx="1"/>
          </p:nvPr>
        </p:nvSpPr>
        <p:spPr/>
        <p:txBody>
          <a:bodyPr/>
          <a:lstStyle/>
          <a:p>
            <a:r>
              <a:rPr lang="en-US" dirty="0"/>
              <a:t>Place the hot iron on the pad to preheat it</a:t>
            </a:r>
          </a:p>
          <a:p>
            <a:r>
              <a:rPr lang="en-US" sz="2800" dirty="0"/>
              <a:t>Make sure the iron is touching the pad on the PCB and not the component. This is to make sure there is enough heat in the solder pad and to avoid damaging the component</a:t>
            </a:r>
          </a:p>
          <a:p>
            <a:endParaRPr lang="en-US" dirty="0"/>
          </a:p>
        </p:txBody>
      </p:sp>
      <p:pic>
        <p:nvPicPr>
          <p:cNvPr id="2052" name="Picture 4">
            <a:extLst>
              <a:ext uri="{FF2B5EF4-FFF2-40B4-BE49-F238E27FC236}">
                <a16:creationId xmlns:a16="http://schemas.microsoft.com/office/drawing/2014/main" id="{784E5178-07DF-4962-8F80-E0C140A1F4B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172200" y="2114868"/>
            <a:ext cx="5181600" cy="3772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882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TM03457444[[fn=Basis]]</Template>
  <TotalTime>8336</TotalTime>
  <Words>1247</Words>
  <Application>Microsoft Office PowerPoint</Application>
  <PresentationFormat>Widescreen</PresentationFormat>
  <Paragraphs>180</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MAGFest 2024 Soldering Workshop</vt:lpstr>
      <vt:lpstr>Agenda</vt:lpstr>
      <vt:lpstr>Soldering Terminology and Tools</vt:lpstr>
      <vt:lpstr>Soldering Terminology and Tools</vt:lpstr>
      <vt:lpstr>Soldering Terminology and Tools</vt:lpstr>
      <vt:lpstr>Board Terminology</vt:lpstr>
      <vt:lpstr>How to Solder: summary of steps</vt:lpstr>
      <vt:lpstr>Step 1: place the component in the correct location and orientation</vt:lpstr>
      <vt:lpstr>Step 2: Heat the Joint with the Tip</vt:lpstr>
      <vt:lpstr>Step 3: Apply solder to the joint</vt:lpstr>
      <vt:lpstr>Step 4: Remove the solder wire</vt:lpstr>
      <vt:lpstr>Step 5: Remove the tip and inspect</vt:lpstr>
      <vt:lpstr>Okay… so what are we building?</vt:lpstr>
      <vt:lpstr>Safety Brief</vt:lpstr>
      <vt:lpstr>Any questions before we get started?</vt:lpstr>
      <vt:lpstr>Order of Assembly</vt:lpstr>
      <vt:lpstr>Capacitors C1 and C4</vt:lpstr>
      <vt:lpstr>Capacitors C2 and C3</vt:lpstr>
      <vt:lpstr>Resistors</vt:lpstr>
      <vt:lpstr>Short LEDS</vt:lpstr>
      <vt:lpstr>Long LEDS</vt:lpstr>
      <vt:lpstr>U1 MCU</vt:lpstr>
      <vt:lpstr>U2 Diode Array</vt:lpstr>
      <vt:lpstr>J1 Connector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MAGFest 2024 Soldering Workshop</dc:title>
  <dc:creator>Emily Anthony</dc:creator>
  <cp:lastModifiedBy>Emily Anthony</cp:lastModifiedBy>
  <cp:revision>3</cp:revision>
  <dcterms:created xsi:type="dcterms:W3CDTF">2024-01-10T23:08:51Z</dcterms:created>
  <dcterms:modified xsi:type="dcterms:W3CDTF">2024-01-16T18:14:33Z</dcterms:modified>
</cp:coreProperties>
</file>