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11" r:id="rId3"/>
    <p:sldId id="313" r:id="rId4"/>
    <p:sldId id="314" r:id="rId5"/>
    <p:sldId id="312" r:id="rId6"/>
    <p:sldId id="315" r:id="rId7"/>
    <p:sldId id="316" r:id="rId8"/>
    <p:sldId id="317" r:id="rId9"/>
    <p:sldId id="318" r:id="rId10"/>
    <p:sldId id="328" r:id="rId11"/>
    <p:sldId id="333" r:id="rId12"/>
    <p:sldId id="329" r:id="rId13"/>
    <p:sldId id="330" r:id="rId14"/>
    <p:sldId id="320" r:id="rId15"/>
    <p:sldId id="321" r:id="rId16"/>
    <p:sldId id="322" r:id="rId17"/>
    <p:sldId id="332" r:id="rId18"/>
    <p:sldId id="331" r:id="rId19"/>
    <p:sldId id="33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C043F-97B0-4424-B6F4-8B79E8C1EE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76CAB-EDEF-4392-84AE-43A64E9E94DD}">
      <dgm:prSet custT="1"/>
      <dgm:spPr/>
      <dgm:t>
        <a:bodyPr/>
        <a:lstStyle/>
        <a:p>
          <a:r>
            <a:rPr lang="ru-RU" sz="2200" b="1" dirty="0"/>
            <a:t>Даны флаги стран (всех)</a:t>
          </a:r>
          <a:endParaRPr lang="en-US" sz="2200" b="1" dirty="0"/>
        </a:p>
      </dgm:t>
    </dgm:pt>
    <dgm:pt modelId="{581D5ADC-48CA-47A5-A5E9-279DBC25557B}" type="parTrans" cxnId="{14FE31AD-BBC4-4AAD-98C2-AF4410264691}">
      <dgm:prSet/>
      <dgm:spPr/>
      <dgm:t>
        <a:bodyPr/>
        <a:lstStyle/>
        <a:p>
          <a:endParaRPr lang="en-US"/>
        </a:p>
      </dgm:t>
    </dgm:pt>
    <dgm:pt modelId="{51AF195E-14BA-440E-9273-14975CF93C48}" type="sibTrans" cxnId="{14FE31AD-BBC4-4AAD-98C2-AF4410264691}">
      <dgm:prSet/>
      <dgm:spPr/>
      <dgm:t>
        <a:bodyPr/>
        <a:lstStyle/>
        <a:p>
          <a:endParaRPr lang="en-US"/>
        </a:p>
      </dgm:t>
    </dgm:pt>
    <dgm:pt modelId="{30268F19-2822-4861-A789-41E28A64A684}">
      <dgm:prSet/>
      <dgm:spPr/>
      <dgm:t>
        <a:bodyPr/>
        <a:lstStyle/>
        <a:p>
          <a:r>
            <a:rPr lang="ru-RU" dirty="0"/>
            <a:t>1. Нарисовать их на плоскости, предварительно понизив размерность до 2х.</a:t>
          </a:r>
        </a:p>
        <a:p>
          <a:r>
            <a:rPr lang="ru-RU" dirty="0"/>
            <a:t>2. Сгруппировать с помощью методов кластеризации в группы</a:t>
          </a:r>
          <a:endParaRPr lang="en-US" dirty="0"/>
        </a:p>
      </dgm:t>
    </dgm:pt>
    <dgm:pt modelId="{4F0307B1-4F44-4F46-88E9-F1761327C273}" type="parTrans" cxnId="{151A9932-B3A8-43C8-89C6-79B7E404D06F}">
      <dgm:prSet/>
      <dgm:spPr/>
      <dgm:t>
        <a:bodyPr/>
        <a:lstStyle/>
        <a:p>
          <a:endParaRPr lang="en-US"/>
        </a:p>
      </dgm:t>
    </dgm:pt>
    <dgm:pt modelId="{5F816E70-7D81-4BCA-B655-B1A8EF1B4C63}" type="sibTrans" cxnId="{151A9932-B3A8-43C8-89C6-79B7E404D06F}">
      <dgm:prSet/>
      <dgm:spPr/>
      <dgm:t>
        <a:bodyPr/>
        <a:lstStyle/>
        <a:p>
          <a:endParaRPr lang="en-US"/>
        </a:p>
      </dgm:t>
    </dgm:pt>
    <dgm:pt modelId="{BD6BAB2E-1E09-4EF6-B3B2-4D08B3B0DA20}">
      <dgm:prSet/>
      <dgm:spPr/>
      <dgm:t>
        <a:bodyPr/>
        <a:lstStyle/>
        <a:p>
          <a:r>
            <a:rPr lang="ru-RU" dirty="0"/>
            <a:t>Визуально оценить какие группы получились, сделать выводы</a:t>
          </a:r>
          <a:endParaRPr lang="en-US" dirty="0"/>
        </a:p>
      </dgm:t>
    </dgm:pt>
    <dgm:pt modelId="{BB13C1BB-68FA-46F4-B12C-A8452E9477A9}" type="parTrans" cxnId="{236661C3-9B5F-46FA-A4C9-3BC8A5E8B10D}">
      <dgm:prSet/>
      <dgm:spPr/>
      <dgm:t>
        <a:bodyPr/>
        <a:lstStyle/>
        <a:p>
          <a:endParaRPr lang="en-US"/>
        </a:p>
      </dgm:t>
    </dgm:pt>
    <dgm:pt modelId="{4FB3280B-98E6-427F-89A3-3605606964A4}" type="sibTrans" cxnId="{236661C3-9B5F-46FA-A4C9-3BC8A5E8B10D}">
      <dgm:prSet/>
      <dgm:spPr/>
      <dgm:t>
        <a:bodyPr/>
        <a:lstStyle/>
        <a:p>
          <a:endParaRPr lang="en-US"/>
        </a:p>
      </dgm:t>
    </dgm:pt>
    <dgm:pt modelId="{44C750C4-D415-4323-996F-F3CB88638907}" type="pres">
      <dgm:prSet presAssocID="{B3AC043F-97B0-4424-B6F4-8B79E8C1EE4D}" presName="vert0" presStyleCnt="0">
        <dgm:presLayoutVars>
          <dgm:dir/>
          <dgm:animOne val="branch"/>
          <dgm:animLvl val="lvl"/>
        </dgm:presLayoutVars>
      </dgm:prSet>
      <dgm:spPr/>
    </dgm:pt>
    <dgm:pt modelId="{79243055-97CD-465A-8DE9-F054DB764DCD}" type="pres">
      <dgm:prSet presAssocID="{82776CAB-EDEF-4392-84AE-43A64E9E94DD}" presName="thickLine" presStyleLbl="alignNode1" presStyleIdx="0" presStyleCnt="3"/>
      <dgm:spPr/>
    </dgm:pt>
    <dgm:pt modelId="{07A31B02-A4A8-424A-8469-30312E4416A4}" type="pres">
      <dgm:prSet presAssocID="{82776CAB-EDEF-4392-84AE-43A64E9E94DD}" presName="horz1" presStyleCnt="0"/>
      <dgm:spPr/>
    </dgm:pt>
    <dgm:pt modelId="{B7A9A347-BA77-4371-9E04-9A015EED1F95}" type="pres">
      <dgm:prSet presAssocID="{82776CAB-EDEF-4392-84AE-43A64E9E94DD}" presName="tx1" presStyleLbl="revTx" presStyleIdx="0" presStyleCnt="3"/>
      <dgm:spPr/>
    </dgm:pt>
    <dgm:pt modelId="{A5FB93BD-7809-45C6-A0A2-4B3C2FF4873E}" type="pres">
      <dgm:prSet presAssocID="{82776CAB-EDEF-4392-84AE-43A64E9E94DD}" presName="vert1" presStyleCnt="0"/>
      <dgm:spPr/>
    </dgm:pt>
    <dgm:pt modelId="{3FD3FA0B-C8CE-43DF-B24A-6AA1AB48AD71}" type="pres">
      <dgm:prSet presAssocID="{30268F19-2822-4861-A789-41E28A64A684}" presName="thickLine" presStyleLbl="alignNode1" presStyleIdx="1" presStyleCnt="3"/>
      <dgm:spPr/>
    </dgm:pt>
    <dgm:pt modelId="{F04182D0-C394-4238-85CC-F6395EF59691}" type="pres">
      <dgm:prSet presAssocID="{30268F19-2822-4861-A789-41E28A64A684}" presName="horz1" presStyleCnt="0"/>
      <dgm:spPr/>
    </dgm:pt>
    <dgm:pt modelId="{59AEE7C6-5990-4A52-B5F8-D22997E7C26B}" type="pres">
      <dgm:prSet presAssocID="{30268F19-2822-4861-A789-41E28A64A684}" presName="tx1" presStyleLbl="revTx" presStyleIdx="1" presStyleCnt="3"/>
      <dgm:spPr/>
    </dgm:pt>
    <dgm:pt modelId="{17F25718-958C-4B74-908A-39B37352F1B6}" type="pres">
      <dgm:prSet presAssocID="{30268F19-2822-4861-A789-41E28A64A684}" presName="vert1" presStyleCnt="0"/>
      <dgm:spPr/>
    </dgm:pt>
    <dgm:pt modelId="{85F6B241-6EF9-465C-9053-C74768F3408D}" type="pres">
      <dgm:prSet presAssocID="{BD6BAB2E-1E09-4EF6-B3B2-4D08B3B0DA20}" presName="thickLine" presStyleLbl="alignNode1" presStyleIdx="2" presStyleCnt="3"/>
      <dgm:spPr/>
    </dgm:pt>
    <dgm:pt modelId="{AF7014E8-D697-4CF3-9EA9-7E12F4DDF038}" type="pres">
      <dgm:prSet presAssocID="{BD6BAB2E-1E09-4EF6-B3B2-4D08B3B0DA20}" presName="horz1" presStyleCnt="0"/>
      <dgm:spPr/>
    </dgm:pt>
    <dgm:pt modelId="{94E4C4F0-2691-46C2-AACC-B86D4364D9D4}" type="pres">
      <dgm:prSet presAssocID="{BD6BAB2E-1E09-4EF6-B3B2-4D08B3B0DA20}" presName="tx1" presStyleLbl="revTx" presStyleIdx="2" presStyleCnt="3"/>
      <dgm:spPr/>
    </dgm:pt>
    <dgm:pt modelId="{ECA48D34-A213-4ECE-86AA-2F537D59CAE6}" type="pres">
      <dgm:prSet presAssocID="{BD6BAB2E-1E09-4EF6-B3B2-4D08B3B0DA20}" presName="vert1" presStyleCnt="0"/>
      <dgm:spPr/>
    </dgm:pt>
  </dgm:ptLst>
  <dgm:cxnLst>
    <dgm:cxn modelId="{151A9932-B3A8-43C8-89C6-79B7E404D06F}" srcId="{B3AC043F-97B0-4424-B6F4-8B79E8C1EE4D}" destId="{30268F19-2822-4861-A789-41E28A64A684}" srcOrd="1" destOrd="0" parTransId="{4F0307B1-4F44-4F46-88E9-F1761327C273}" sibTransId="{5F816E70-7D81-4BCA-B655-B1A8EF1B4C63}"/>
    <dgm:cxn modelId="{FA6DAD3F-7D47-4867-AD13-433830417430}" type="presOf" srcId="{30268F19-2822-4861-A789-41E28A64A684}" destId="{59AEE7C6-5990-4A52-B5F8-D22997E7C26B}" srcOrd="0" destOrd="0" presId="urn:microsoft.com/office/officeart/2008/layout/LinedList"/>
    <dgm:cxn modelId="{32B0EE73-757F-4C32-BFBB-7144F382DF7F}" type="presOf" srcId="{B3AC043F-97B0-4424-B6F4-8B79E8C1EE4D}" destId="{44C750C4-D415-4323-996F-F3CB88638907}" srcOrd="0" destOrd="0" presId="urn:microsoft.com/office/officeart/2008/layout/LinedList"/>
    <dgm:cxn modelId="{14FE31AD-BBC4-4AAD-98C2-AF4410264691}" srcId="{B3AC043F-97B0-4424-B6F4-8B79E8C1EE4D}" destId="{82776CAB-EDEF-4392-84AE-43A64E9E94DD}" srcOrd="0" destOrd="0" parTransId="{581D5ADC-48CA-47A5-A5E9-279DBC25557B}" sibTransId="{51AF195E-14BA-440E-9273-14975CF93C48}"/>
    <dgm:cxn modelId="{236661C3-9B5F-46FA-A4C9-3BC8A5E8B10D}" srcId="{B3AC043F-97B0-4424-B6F4-8B79E8C1EE4D}" destId="{BD6BAB2E-1E09-4EF6-B3B2-4D08B3B0DA20}" srcOrd="2" destOrd="0" parTransId="{BB13C1BB-68FA-46F4-B12C-A8452E9477A9}" sibTransId="{4FB3280B-98E6-427F-89A3-3605606964A4}"/>
    <dgm:cxn modelId="{FCA6B0C4-0329-4B65-945F-5BC90094FBBF}" type="presOf" srcId="{BD6BAB2E-1E09-4EF6-B3B2-4D08B3B0DA20}" destId="{94E4C4F0-2691-46C2-AACC-B86D4364D9D4}" srcOrd="0" destOrd="0" presId="urn:microsoft.com/office/officeart/2008/layout/LinedList"/>
    <dgm:cxn modelId="{BFD81FF7-D623-445B-BB37-591732E49387}" type="presOf" srcId="{82776CAB-EDEF-4392-84AE-43A64E9E94DD}" destId="{B7A9A347-BA77-4371-9E04-9A015EED1F95}" srcOrd="0" destOrd="0" presId="urn:microsoft.com/office/officeart/2008/layout/LinedList"/>
    <dgm:cxn modelId="{00965168-A72A-4AAC-93FC-B506B7E8670F}" type="presParOf" srcId="{44C750C4-D415-4323-996F-F3CB88638907}" destId="{79243055-97CD-465A-8DE9-F054DB764DCD}" srcOrd="0" destOrd="0" presId="urn:microsoft.com/office/officeart/2008/layout/LinedList"/>
    <dgm:cxn modelId="{CEBEF7F0-7420-4894-BF33-C3276967A96A}" type="presParOf" srcId="{44C750C4-D415-4323-996F-F3CB88638907}" destId="{07A31B02-A4A8-424A-8469-30312E4416A4}" srcOrd="1" destOrd="0" presId="urn:microsoft.com/office/officeart/2008/layout/LinedList"/>
    <dgm:cxn modelId="{9B07DB81-7FB2-4A1D-9DB0-B4B85C703707}" type="presParOf" srcId="{07A31B02-A4A8-424A-8469-30312E4416A4}" destId="{B7A9A347-BA77-4371-9E04-9A015EED1F95}" srcOrd="0" destOrd="0" presId="urn:microsoft.com/office/officeart/2008/layout/LinedList"/>
    <dgm:cxn modelId="{50BE1E6A-3194-4C21-9DE3-69B0429A5905}" type="presParOf" srcId="{07A31B02-A4A8-424A-8469-30312E4416A4}" destId="{A5FB93BD-7809-45C6-A0A2-4B3C2FF4873E}" srcOrd="1" destOrd="0" presId="urn:microsoft.com/office/officeart/2008/layout/LinedList"/>
    <dgm:cxn modelId="{2816019C-3D70-4F76-94DA-8029421163E0}" type="presParOf" srcId="{44C750C4-D415-4323-996F-F3CB88638907}" destId="{3FD3FA0B-C8CE-43DF-B24A-6AA1AB48AD71}" srcOrd="2" destOrd="0" presId="urn:microsoft.com/office/officeart/2008/layout/LinedList"/>
    <dgm:cxn modelId="{36FF7299-87D1-4AD7-B346-30701F4A7809}" type="presParOf" srcId="{44C750C4-D415-4323-996F-F3CB88638907}" destId="{F04182D0-C394-4238-85CC-F6395EF59691}" srcOrd="3" destOrd="0" presId="urn:microsoft.com/office/officeart/2008/layout/LinedList"/>
    <dgm:cxn modelId="{9DD6787D-AE32-4CCC-B71A-DE27E6DFF835}" type="presParOf" srcId="{F04182D0-C394-4238-85CC-F6395EF59691}" destId="{59AEE7C6-5990-4A52-B5F8-D22997E7C26B}" srcOrd="0" destOrd="0" presId="urn:microsoft.com/office/officeart/2008/layout/LinedList"/>
    <dgm:cxn modelId="{D32B8F85-7013-4B68-A464-6A3886AA9457}" type="presParOf" srcId="{F04182D0-C394-4238-85CC-F6395EF59691}" destId="{17F25718-958C-4B74-908A-39B37352F1B6}" srcOrd="1" destOrd="0" presId="urn:microsoft.com/office/officeart/2008/layout/LinedList"/>
    <dgm:cxn modelId="{56704225-11C0-4C32-B8E7-B64726B53384}" type="presParOf" srcId="{44C750C4-D415-4323-996F-F3CB88638907}" destId="{85F6B241-6EF9-465C-9053-C74768F3408D}" srcOrd="4" destOrd="0" presId="urn:microsoft.com/office/officeart/2008/layout/LinedList"/>
    <dgm:cxn modelId="{65235B8A-3807-455A-A322-E0F74F17496D}" type="presParOf" srcId="{44C750C4-D415-4323-996F-F3CB88638907}" destId="{AF7014E8-D697-4CF3-9EA9-7E12F4DDF038}" srcOrd="5" destOrd="0" presId="urn:microsoft.com/office/officeart/2008/layout/LinedList"/>
    <dgm:cxn modelId="{F4F58FEB-590A-4008-BAED-D5314A329B34}" type="presParOf" srcId="{AF7014E8-D697-4CF3-9EA9-7E12F4DDF038}" destId="{94E4C4F0-2691-46C2-AACC-B86D4364D9D4}" srcOrd="0" destOrd="0" presId="urn:microsoft.com/office/officeart/2008/layout/LinedList"/>
    <dgm:cxn modelId="{5B1633C5-D5EB-4F26-BB8F-DFB61A4F8EC7}" type="presParOf" srcId="{AF7014E8-D697-4CF3-9EA9-7E12F4DDF038}" destId="{ECA48D34-A213-4ECE-86AA-2F537D59CA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C043F-97B0-4424-B6F4-8B79E8C1EE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76CAB-EDEF-4392-84AE-43A64E9E94DD}">
      <dgm:prSet/>
      <dgm:spPr/>
      <dgm:t>
        <a:bodyPr/>
        <a:lstStyle/>
        <a:p>
          <a:r>
            <a:rPr lang="ru-RU"/>
            <a:t>Размеры картинок: </a:t>
          </a:r>
          <a:endParaRPr lang="en-US" dirty="0"/>
        </a:p>
      </dgm:t>
    </dgm:pt>
    <dgm:pt modelId="{581D5ADC-48CA-47A5-A5E9-279DBC25557B}" type="parTrans" cxnId="{14FE31AD-BBC4-4AAD-98C2-AF4410264691}">
      <dgm:prSet/>
      <dgm:spPr/>
      <dgm:t>
        <a:bodyPr/>
        <a:lstStyle/>
        <a:p>
          <a:endParaRPr lang="en-US"/>
        </a:p>
      </dgm:t>
    </dgm:pt>
    <dgm:pt modelId="{51AF195E-14BA-440E-9273-14975CF93C48}" type="sibTrans" cxnId="{14FE31AD-BBC4-4AAD-98C2-AF4410264691}">
      <dgm:prSet/>
      <dgm:spPr/>
      <dgm:t>
        <a:bodyPr/>
        <a:lstStyle/>
        <a:p>
          <a:endParaRPr lang="en-US"/>
        </a:p>
      </dgm:t>
    </dgm:pt>
    <dgm:pt modelId="{30268F19-2822-4861-A789-41E28A64A684}">
      <dgm:prSet/>
      <dgm:spPr/>
      <dgm:t>
        <a:bodyPr/>
        <a:lstStyle/>
        <a:p>
          <a:r>
            <a:rPr lang="ru-RU" dirty="0"/>
            <a:t>Различных цветов: 42661</a:t>
          </a:r>
          <a:endParaRPr lang="en-US" dirty="0"/>
        </a:p>
      </dgm:t>
    </dgm:pt>
    <dgm:pt modelId="{4F0307B1-4F44-4F46-88E9-F1761327C273}" type="parTrans" cxnId="{151A9932-B3A8-43C8-89C6-79B7E404D06F}">
      <dgm:prSet/>
      <dgm:spPr/>
      <dgm:t>
        <a:bodyPr/>
        <a:lstStyle/>
        <a:p>
          <a:endParaRPr lang="en-US"/>
        </a:p>
      </dgm:t>
    </dgm:pt>
    <dgm:pt modelId="{5F816E70-7D81-4BCA-B655-B1A8EF1B4C63}" type="sibTrans" cxnId="{151A9932-B3A8-43C8-89C6-79B7E404D06F}">
      <dgm:prSet/>
      <dgm:spPr/>
      <dgm:t>
        <a:bodyPr/>
        <a:lstStyle/>
        <a:p>
          <a:endParaRPr lang="en-US"/>
        </a:p>
      </dgm:t>
    </dgm:pt>
    <dgm:pt modelId="{BD6BAB2E-1E09-4EF6-B3B2-4D08B3B0DA20}">
      <dgm:prSet/>
      <dgm:spPr/>
      <dgm:t>
        <a:bodyPr/>
        <a:lstStyle/>
        <a:p>
          <a:r>
            <a:rPr lang="ru-RU" dirty="0"/>
            <a:t>Каким образом сделать описания так, чтобы</a:t>
          </a:r>
        </a:p>
        <a:p>
          <a:r>
            <a:rPr lang="ru-RU" dirty="0"/>
            <a:t>выровнять количество признаков?</a:t>
          </a:r>
          <a:endParaRPr lang="en-US" dirty="0"/>
        </a:p>
      </dgm:t>
    </dgm:pt>
    <dgm:pt modelId="{BB13C1BB-68FA-46F4-B12C-A8452E9477A9}" type="parTrans" cxnId="{236661C3-9B5F-46FA-A4C9-3BC8A5E8B10D}">
      <dgm:prSet/>
      <dgm:spPr/>
      <dgm:t>
        <a:bodyPr/>
        <a:lstStyle/>
        <a:p>
          <a:endParaRPr lang="en-US"/>
        </a:p>
      </dgm:t>
    </dgm:pt>
    <dgm:pt modelId="{4FB3280B-98E6-427F-89A3-3605606964A4}" type="sibTrans" cxnId="{236661C3-9B5F-46FA-A4C9-3BC8A5E8B10D}">
      <dgm:prSet/>
      <dgm:spPr/>
      <dgm:t>
        <a:bodyPr/>
        <a:lstStyle/>
        <a:p>
          <a:endParaRPr lang="en-US"/>
        </a:p>
      </dgm:t>
    </dgm:pt>
    <dgm:pt modelId="{44C750C4-D415-4323-996F-F3CB88638907}" type="pres">
      <dgm:prSet presAssocID="{B3AC043F-97B0-4424-B6F4-8B79E8C1EE4D}" presName="vert0" presStyleCnt="0">
        <dgm:presLayoutVars>
          <dgm:dir/>
          <dgm:animOne val="branch"/>
          <dgm:animLvl val="lvl"/>
        </dgm:presLayoutVars>
      </dgm:prSet>
      <dgm:spPr/>
    </dgm:pt>
    <dgm:pt modelId="{79243055-97CD-465A-8DE9-F054DB764DCD}" type="pres">
      <dgm:prSet presAssocID="{82776CAB-EDEF-4392-84AE-43A64E9E94DD}" presName="thickLine" presStyleLbl="alignNode1" presStyleIdx="0" presStyleCnt="3"/>
      <dgm:spPr/>
    </dgm:pt>
    <dgm:pt modelId="{07A31B02-A4A8-424A-8469-30312E4416A4}" type="pres">
      <dgm:prSet presAssocID="{82776CAB-EDEF-4392-84AE-43A64E9E94DD}" presName="horz1" presStyleCnt="0"/>
      <dgm:spPr/>
    </dgm:pt>
    <dgm:pt modelId="{B7A9A347-BA77-4371-9E04-9A015EED1F95}" type="pres">
      <dgm:prSet presAssocID="{82776CAB-EDEF-4392-84AE-43A64E9E94DD}" presName="tx1" presStyleLbl="revTx" presStyleIdx="0" presStyleCnt="3"/>
      <dgm:spPr/>
    </dgm:pt>
    <dgm:pt modelId="{A5FB93BD-7809-45C6-A0A2-4B3C2FF4873E}" type="pres">
      <dgm:prSet presAssocID="{82776CAB-EDEF-4392-84AE-43A64E9E94DD}" presName="vert1" presStyleCnt="0"/>
      <dgm:spPr/>
    </dgm:pt>
    <dgm:pt modelId="{3FD3FA0B-C8CE-43DF-B24A-6AA1AB48AD71}" type="pres">
      <dgm:prSet presAssocID="{30268F19-2822-4861-A789-41E28A64A684}" presName="thickLine" presStyleLbl="alignNode1" presStyleIdx="1" presStyleCnt="3"/>
      <dgm:spPr/>
    </dgm:pt>
    <dgm:pt modelId="{F04182D0-C394-4238-85CC-F6395EF59691}" type="pres">
      <dgm:prSet presAssocID="{30268F19-2822-4861-A789-41E28A64A684}" presName="horz1" presStyleCnt="0"/>
      <dgm:spPr/>
    </dgm:pt>
    <dgm:pt modelId="{59AEE7C6-5990-4A52-B5F8-D22997E7C26B}" type="pres">
      <dgm:prSet presAssocID="{30268F19-2822-4861-A789-41E28A64A684}" presName="tx1" presStyleLbl="revTx" presStyleIdx="1" presStyleCnt="3"/>
      <dgm:spPr/>
    </dgm:pt>
    <dgm:pt modelId="{17F25718-958C-4B74-908A-39B37352F1B6}" type="pres">
      <dgm:prSet presAssocID="{30268F19-2822-4861-A789-41E28A64A684}" presName="vert1" presStyleCnt="0"/>
      <dgm:spPr/>
    </dgm:pt>
    <dgm:pt modelId="{85F6B241-6EF9-465C-9053-C74768F3408D}" type="pres">
      <dgm:prSet presAssocID="{BD6BAB2E-1E09-4EF6-B3B2-4D08B3B0DA20}" presName="thickLine" presStyleLbl="alignNode1" presStyleIdx="2" presStyleCnt="3"/>
      <dgm:spPr/>
    </dgm:pt>
    <dgm:pt modelId="{AF7014E8-D697-4CF3-9EA9-7E12F4DDF038}" type="pres">
      <dgm:prSet presAssocID="{BD6BAB2E-1E09-4EF6-B3B2-4D08B3B0DA20}" presName="horz1" presStyleCnt="0"/>
      <dgm:spPr/>
    </dgm:pt>
    <dgm:pt modelId="{94E4C4F0-2691-46C2-AACC-B86D4364D9D4}" type="pres">
      <dgm:prSet presAssocID="{BD6BAB2E-1E09-4EF6-B3B2-4D08B3B0DA20}" presName="tx1" presStyleLbl="revTx" presStyleIdx="2" presStyleCnt="3"/>
      <dgm:spPr/>
    </dgm:pt>
    <dgm:pt modelId="{ECA48D34-A213-4ECE-86AA-2F537D59CAE6}" type="pres">
      <dgm:prSet presAssocID="{BD6BAB2E-1E09-4EF6-B3B2-4D08B3B0DA20}" presName="vert1" presStyleCnt="0"/>
      <dgm:spPr/>
    </dgm:pt>
  </dgm:ptLst>
  <dgm:cxnLst>
    <dgm:cxn modelId="{151A9932-B3A8-43C8-89C6-79B7E404D06F}" srcId="{B3AC043F-97B0-4424-B6F4-8B79E8C1EE4D}" destId="{30268F19-2822-4861-A789-41E28A64A684}" srcOrd="1" destOrd="0" parTransId="{4F0307B1-4F44-4F46-88E9-F1761327C273}" sibTransId="{5F816E70-7D81-4BCA-B655-B1A8EF1B4C63}"/>
    <dgm:cxn modelId="{A607763F-13AD-4008-B476-615B9D98D0BA}" type="presOf" srcId="{30268F19-2822-4861-A789-41E28A64A684}" destId="{59AEE7C6-5990-4A52-B5F8-D22997E7C26B}" srcOrd="0" destOrd="0" presId="urn:microsoft.com/office/officeart/2008/layout/LinedList"/>
    <dgm:cxn modelId="{677D6E79-1896-4067-8B1B-5B0FE2DEE98E}" type="presOf" srcId="{B3AC043F-97B0-4424-B6F4-8B79E8C1EE4D}" destId="{44C750C4-D415-4323-996F-F3CB88638907}" srcOrd="0" destOrd="0" presId="urn:microsoft.com/office/officeart/2008/layout/LinedList"/>
    <dgm:cxn modelId="{14FE31AD-BBC4-4AAD-98C2-AF4410264691}" srcId="{B3AC043F-97B0-4424-B6F4-8B79E8C1EE4D}" destId="{82776CAB-EDEF-4392-84AE-43A64E9E94DD}" srcOrd="0" destOrd="0" parTransId="{581D5ADC-48CA-47A5-A5E9-279DBC25557B}" sibTransId="{51AF195E-14BA-440E-9273-14975CF93C48}"/>
    <dgm:cxn modelId="{236661C3-9B5F-46FA-A4C9-3BC8A5E8B10D}" srcId="{B3AC043F-97B0-4424-B6F4-8B79E8C1EE4D}" destId="{BD6BAB2E-1E09-4EF6-B3B2-4D08B3B0DA20}" srcOrd="2" destOrd="0" parTransId="{BB13C1BB-68FA-46F4-B12C-A8452E9477A9}" sibTransId="{4FB3280B-98E6-427F-89A3-3605606964A4}"/>
    <dgm:cxn modelId="{D30AEDF5-18F1-41BB-966E-0EE46476F652}" type="presOf" srcId="{82776CAB-EDEF-4392-84AE-43A64E9E94DD}" destId="{B7A9A347-BA77-4371-9E04-9A015EED1F95}" srcOrd="0" destOrd="0" presId="urn:microsoft.com/office/officeart/2008/layout/LinedList"/>
    <dgm:cxn modelId="{4553A0F6-A4FD-48A8-9FCE-274686215862}" type="presOf" srcId="{BD6BAB2E-1E09-4EF6-B3B2-4D08B3B0DA20}" destId="{94E4C4F0-2691-46C2-AACC-B86D4364D9D4}" srcOrd="0" destOrd="0" presId="urn:microsoft.com/office/officeart/2008/layout/LinedList"/>
    <dgm:cxn modelId="{432FD74F-2FD1-4B6C-869B-7D3643C85623}" type="presParOf" srcId="{44C750C4-D415-4323-996F-F3CB88638907}" destId="{79243055-97CD-465A-8DE9-F054DB764DCD}" srcOrd="0" destOrd="0" presId="urn:microsoft.com/office/officeart/2008/layout/LinedList"/>
    <dgm:cxn modelId="{04313BAF-1CDB-4F1B-8822-36F9F3D88E38}" type="presParOf" srcId="{44C750C4-D415-4323-996F-F3CB88638907}" destId="{07A31B02-A4A8-424A-8469-30312E4416A4}" srcOrd="1" destOrd="0" presId="urn:microsoft.com/office/officeart/2008/layout/LinedList"/>
    <dgm:cxn modelId="{1DA089F3-DAB3-4DE6-8BDE-D5D86233193D}" type="presParOf" srcId="{07A31B02-A4A8-424A-8469-30312E4416A4}" destId="{B7A9A347-BA77-4371-9E04-9A015EED1F95}" srcOrd="0" destOrd="0" presId="urn:microsoft.com/office/officeart/2008/layout/LinedList"/>
    <dgm:cxn modelId="{852E21FE-C69C-4D02-B811-1938489B90BC}" type="presParOf" srcId="{07A31B02-A4A8-424A-8469-30312E4416A4}" destId="{A5FB93BD-7809-45C6-A0A2-4B3C2FF4873E}" srcOrd="1" destOrd="0" presId="urn:microsoft.com/office/officeart/2008/layout/LinedList"/>
    <dgm:cxn modelId="{5C45D991-E8E4-46FD-8E78-437EFEAC90AA}" type="presParOf" srcId="{44C750C4-D415-4323-996F-F3CB88638907}" destId="{3FD3FA0B-C8CE-43DF-B24A-6AA1AB48AD71}" srcOrd="2" destOrd="0" presId="urn:microsoft.com/office/officeart/2008/layout/LinedList"/>
    <dgm:cxn modelId="{9D6D619A-0F43-4124-AA70-7DBABB5B78CE}" type="presParOf" srcId="{44C750C4-D415-4323-996F-F3CB88638907}" destId="{F04182D0-C394-4238-85CC-F6395EF59691}" srcOrd="3" destOrd="0" presId="urn:microsoft.com/office/officeart/2008/layout/LinedList"/>
    <dgm:cxn modelId="{7DB76379-3964-4CA6-8CA8-5DE80CA00AAB}" type="presParOf" srcId="{F04182D0-C394-4238-85CC-F6395EF59691}" destId="{59AEE7C6-5990-4A52-B5F8-D22997E7C26B}" srcOrd="0" destOrd="0" presId="urn:microsoft.com/office/officeart/2008/layout/LinedList"/>
    <dgm:cxn modelId="{20C72FDB-02FB-42DF-95D4-122C184D1428}" type="presParOf" srcId="{F04182D0-C394-4238-85CC-F6395EF59691}" destId="{17F25718-958C-4B74-908A-39B37352F1B6}" srcOrd="1" destOrd="0" presId="urn:microsoft.com/office/officeart/2008/layout/LinedList"/>
    <dgm:cxn modelId="{3403C7BD-6FD5-4132-B4C9-27BECFF7B4B3}" type="presParOf" srcId="{44C750C4-D415-4323-996F-F3CB88638907}" destId="{85F6B241-6EF9-465C-9053-C74768F3408D}" srcOrd="4" destOrd="0" presId="urn:microsoft.com/office/officeart/2008/layout/LinedList"/>
    <dgm:cxn modelId="{F885A0BC-5FCB-4A51-9E6F-56132A9CF6D7}" type="presParOf" srcId="{44C750C4-D415-4323-996F-F3CB88638907}" destId="{AF7014E8-D697-4CF3-9EA9-7E12F4DDF038}" srcOrd="5" destOrd="0" presId="urn:microsoft.com/office/officeart/2008/layout/LinedList"/>
    <dgm:cxn modelId="{3E5D7B73-49F2-4382-A77E-091AB151D3C3}" type="presParOf" srcId="{AF7014E8-D697-4CF3-9EA9-7E12F4DDF038}" destId="{94E4C4F0-2691-46C2-AACC-B86D4364D9D4}" srcOrd="0" destOrd="0" presId="urn:microsoft.com/office/officeart/2008/layout/LinedList"/>
    <dgm:cxn modelId="{3629FCE8-23D8-4505-98EF-E702BE5F7723}" type="presParOf" srcId="{AF7014E8-D697-4CF3-9EA9-7E12F4DDF038}" destId="{ECA48D34-A213-4ECE-86AA-2F537D59CA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43055-97CD-465A-8DE9-F054DB764DCD}">
      <dsp:nvSpPr>
        <dsp:cNvPr id="0" name=""/>
        <dsp:cNvSpPr/>
      </dsp:nvSpPr>
      <dsp:spPr>
        <a:xfrm>
          <a:off x="0" y="1604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A347-BA77-4371-9E04-9A015EED1F95}">
      <dsp:nvSpPr>
        <dsp:cNvPr id="0" name=""/>
        <dsp:cNvSpPr/>
      </dsp:nvSpPr>
      <dsp:spPr>
        <a:xfrm>
          <a:off x="0" y="1604"/>
          <a:ext cx="10906125" cy="109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Даны флаги стран (всех)</a:t>
          </a:r>
          <a:endParaRPr lang="en-US" sz="2200" b="1" kern="1200" dirty="0"/>
        </a:p>
      </dsp:txBody>
      <dsp:txXfrm>
        <a:off x="0" y="1604"/>
        <a:ext cx="10906125" cy="1094305"/>
      </dsp:txXfrm>
    </dsp:sp>
    <dsp:sp modelId="{3FD3FA0B-C8CE-43DF-B24A-6AA1AB48AD71}">
      <dsp:nvSpPr>
        <dsp:cNvPr id="0" name=""/>
        <dsp:cNvSpPr/>
      </dsp:nvSpPr>
      <dsp:spPr>
        <a:xfrm>
          <a:off x="0" y="1095909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EE7C6-5990-4A52-B5F8-D22997E7C26B}">
      <dsp:nvSpPr>
        <dsp:cNvPr id="0" name=""/>
        <dsp:cNvSpPr/>
      </dsp:nvSpPr>
      <dsp:spPr>
        <a:xfrm>
          <a:off x="0" y="1095909"/>
          <a:ext cx="10906125" cy="109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1. Нарисовать их на плоскости, предварительно понизив размерность до 2х.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2. Сгруппировать с помощью методов кластеризации в группы</a:t>
          </a:r>
          <a:endParaRPr lang="en-US" sz="2300" kern="1200" dirty="0"/>
        </a:p>
      </dsp:txBody>
      <dsp:txXfrm>
        <a:off x="0" y="1095909"/>
        <a:ext cx="10906125" cy="1094305"/>
      </dsp:txXfrm>
    </dsp:sp>
    <dsp:sp modelId="{85F6B241-6EF9-465C-9053-C74768F3408D}">
      <dsp:nvSpPr>
        <dsp:cNvPr id="0" name=""/>
        <dsp:cNvSpPr/>
      </dsp:nvSpPr>
      <dsp:spPr>
        <a:xfrm>
          <a:off x="0" y="2190215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4C4F0-2691-46C2-AACC-B86D4364D9D4}">
      <dsp:nvSpPr>
        <dsp:cNvPr id="0" name=""/>
        <dsp:cNvSpPr/>
      </dsp:nvSpPr>
      <dsp:spPr>
        <a:xfrm>
          <a:off x="0" y="2190215"/>
          <a:ext cx="10906125" cy="109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Визуально оценить какие группы получились, сделать выводы</a:t>
          </a:r>
          <a:endParaRPr lang="en-US" sz="2300" kern="1200" dirty="0"/>
        </a:p>
      </dsp:txBody>
      <dsp:txXfrm>
        <a:off x="0" y="2190215"/>
        <a:ext cx="10906125" cy="1094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43055-97CD-465A-8DE9-F054DB764DCD}">
      <dsp:nvSpPr>
        <dsp:cNvPr id="0" name=""/>
        <dsp:cNvSpPr/>
      </dsp:nvSpPr>
      <dsp:spPr>
        <a:xfrm>
          <a:off x="0" y="2040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A347-BA77-4371-9E04-9A015EED1F95}">
      <dsp:nvSpPr>
        <dsp:cNvPr id="0" name=""/>
        <dsp:cNvSpPr/>
      </dsp:nvSpPr>
      <dsp:spPr>
        <a:xfrm>
          <a:off x="0" y="2040"/>
          <a:ext cx="10906125" cy="139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Размеры картинок: </a:t>
          </a:r>
          <a:endParaRPr lang="en-US" sz="3500" kern="1200" dirty="0"/>
        </a:p>
      </dsp:txBody>
      <dsp:txXfrm>
        <a:off x="0" y="2040"/>
        <a:ext cx="10906125" cy="1391307"/>
      </dsp:txXfrm>
    </dsp:sp>
    <dsp:sp modelId="{3FD3FA0B-C8CE-43DF-B24A-6AA1AB48AD71}">
      <dsp:nvSpPr>
        <dsp:cNvPr id="0" name=""/>
        <dsp:cNvSpPr/>
      </dsp:nvSpPr>
      <dsp:spPr>
        <a:xfrm>
          <a:off x="0" y="1393348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EE7C6-5990-4A52-B5F8-D22997E7C26B}">
      <dsp:nvSpPr>
        <dsp:cNvPr id="0" name=""/>
        <dsp:cNvSpPr/>
      </dsp:nvSpPr>
      <dsp:spPr>
        <a:xfrm>
          <a:off x="0" y="1393348"/>
          <a:ext cx="10906125" cy="139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Различных цветов: 42661</a:t>
          </a:r>
          <a:endParaRPr lang="en-US" sz="3500" kern="1200" dirty="0"/>
        </a:p>
      </dsp:txBody>
      <dsp:txXfrm>
        <a:off x="0" y="1393348"/>
        <a:ext cx="10906125" cy="1391307"/>
      </dsp:txXfrm>
    </dsp:sp>
    <dsp:sp modelId="{85F6B241-6EF9-465C-9053-C74768F3408D}">
      <dsp:nvSpPr>
        <dsp:cNvPr id="0" name=""/>
        <dsp:cNvSpPr/>
      </dsp:nvSpPr>
      <dsp:spPr>
        <a:xfrm>
          <a:off x="0" y="2784655"/>
          <a:ext cx="10906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4C4F0-2691-46C2-AACC-B86D4364D9D4}">
      <dsp:nvSpPr>
        <dsp:cNvPr id="0" name=""/>
        <dsp:cNvSpPr/>
      </dsp:nvSpPr>
      <dsp:spPr>
        <a:xfrm>
          <a:off x="0" y="2784655"/>
          <a:ext cx="10906125" cy="139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Каким образом сделать описания так, чтобы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выровнять количество признаков?</a:t>
          </a:r>
          <a:endParaRPr lang="en-US" sz="3500" kern="1200" dirty="0"/>
        </a:p>
      </dsp:txBody>
      <dsp:txXfrm>
        <a:off x="0" y="2784655"/>
        <a:ext cx="10906125" cy="1391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8099337_Clustering_valida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cluster_compariso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FB847-A354-4DFD-8BF3-9F39C5B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148" y="894080"/>
            <a:ext cx="4935052" cy="1320800"/>
          </a:xfrm>
        </p:spPr>
        <p:txBody>
          <a:bodyPr>
            <a:normAutofit/>
          </a:bodyPr>
          <a:lstStyle/>
          <a:p>
            <a:r>
              <a:rPr lang="ru-RU" sz="5400" dirty="0"/>
              <a:t>Кластеризация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86D53-93A8-4D43-81DD-C6F016FB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6" y="3281681"/>
            <a:ext cx="9002443" cy="307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Найти в данных группирование, при котором элементы в одном кластере (группе) будут похожи друг на друга больше, чем на элементы из других кластеров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24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180DA-8FB9-4A55-BF13-4D6D079E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520"/>
            <a:ext cx="8596668" cy="1320800"/>
          </a:xfrm>
        </p:spPr>
        <p:txBody>
          <a:bodyPr/>
          <a:lstStyle/>
          <a:p>
            <a:r>
              <a:rPr lang="ru-RU" dirty="0"/>
              <a:t>Алгоритм,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D40A1-FA36-4E15-AFCD-F8F25DAC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54" y="1223967"/>
            <a:ext cx="8596668" cy="2848291"/>
          </a:xfrm>
        </p:spPr>
        <p:txBody>
          <a:bodyPr>
            <a:normAutofit/>
          </a:bodyPr>
          <a:lstStyle/>
          <a:p>
            <a:r>
              <a:rPr lang="ru-RU" sz="2400" dirty="0"/>
              <a:t>Сформировать отдельный кластер для каждой ядерной точки или связной группы ядерных точек (Ядерные точки считаются связными, если расположены не дальше чем </a:t>
            </a:r>
            <a:r>
              <a:rPr lang="el-GR" sz="2400" dirty="0"/>
              <a:t>ε</a:t>
            </a:r>
            <a:r>
              <a:rPr lang="ru-RU" sz="2400" dirty="0"/>
              <a:t>).</a:t>
            </a:r>
          </a:p>
          <a:p>
            <a:r>
              <a:rPr lang="ru-RU" sz="2400" dirty="0"/>
              <a:t>Назначить каждую граничную точку кластеру, к которому принадлежит соответствующая ей ядерная точка.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6620F4C-AA31-481D-91E5-390C6271646E}"/>
              </a:ext>
            </a:extLst>
          </p:cNvPr>
          <p:cNvSpPr txBox="1">
            <a:spLocks/>
          </p:cNvSpPr>
          <p:nvPr/>
        </p:nvSpPr>
        <p:spPr>
          <a:xfrm>
            <a:off x="494454" y="4690429"/>
            <a:ext cx="8779548" cy="2035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Не выдвигает допущения относительно сферической формы кластеров.</a:t>
            </a:r>
          </a:p>
          <a:p>
            <a:r>
              <a:rPr lang="ru-RU" sz="2400" dirty="0"/>
              <a:t>Необязательно назначает каждую точку кластеру (могут остаться точки не входящие ни в один кластер)</a:t>
            </a:r>
            <a:endParaRPr lang="en-US" sz="2400" dirty="0"/>
          </a:p>
          <a:p>
            <a:r>
              <a:rPr lang="ru-RU" sz="2400" dirty="0"/>
              <a:t>Нет такого понятия как </a:t>
            </a:r>
            <a:r>
              <a:rPr lang="ru-RU" sz="2400" dirty="0" err="1"/>
              <a:t>центроид</a:t>
            </a:r>
            <a:r>
              <a:rPr lang="ru-RU" sz="2400" dirty="0"/>
              <a:t> – можем сами посчитать среднее</a:t>
            </a:r>
          </a:p>
        </p:txBody>
      </p:sp>
    </p:spTree>
    <p:extLst>
      <p:ext uri="{BB962C8B-B14F-4D97-AF65-F5344CB8AC3E}">
        <p14:creationId xmlns:p14="http://schemas.microsoft.com/office/powerpoint/2010/main" val="40019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8726D-DF85-4585-93D8-B0EF0AE8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9" y="161925"/>
            <a:ext cx="8596668" cy="1320800"/>
          </a:xfrm>
        </p:spPr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727FE-779C-40D0-922D-7B83F7633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4" r="1270"/>
          <a:stretch/>
        </p:blipFill>
        <p:spPr>
          <a:xfrm>
            <a:off x="383976" y="1175447"/>
            <a:ext cx="8859532" cy="466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13CB6A-B5C3-40B1-A6EA-3FE1BD7E6E09}"/>
              </a:ext>
            </a:extLst>
          </p:cNvPr>
          <p:cNvSpPr txBox="1"/>
          <p:nvPr/>
        </p:nvSpPr>
        <p:spPr>
          <a:xfrm>
            <a:off x="609588" y="6240185"/>
            <a:ext cx="840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https://www.researchgate.net/publication/318099337_Clustering_validation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F845-34D5-44E5-9DED-2ADCA4E0969D}"/>
              </a:ext>
            </a:extLst>
          </p:cNvPr>
          <p:cNvSpPr txBox="1"/>
          <p:nvPr/>
        </p:nvSpPr>
        <p:spPr>
          <a:xfrm>
            <a:off x="4683760" y="248483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MinPts</a:t>
            </a:r>
            <a:r>
              <a:rPr lang="en-US" sz="2800" dirty="0"/>
              <a:t>=5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46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EE17C-75C2-4086-8160-14CB1B8D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6560"/>
            <a:ext cx="8596668" cy="1320800"/>
          </a:xfrm>
        </p:spPr>
        <p:txBody>
          <a:bodyPr/>
          <a:lstStyle/>
          <a:p>
            <a:r>
              <a:rPr lang="ru-RU" dirty="0"/>
              <a:t>Идентификация кластеров </a:t>
            </a:r>
            <a:r>
              <a:rPr lang="en-US" dirty="0"/>
              <a:t>DBSCAN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258C40-0C0B-4006-AC77-2590025B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4" y="1390650"/>
            <a:ext cx="7575914" cy="48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260DF-CBB7-4E0E-8D9B-9EDAC2491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132" y="489038"/>
            <a:ext cx="9470092" cy="58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677B78-EFA0-4518-A1B2-9319F9A086B5}"/>
              </a:ext>
            </a:extLst>
          </p:cNvPr>
          <p:cNvSpPr txBox="1"/>
          <p:nvPr/>
        </p:nvSpPr>
        <p:spPr>
          <a:xfrm>
            <a:off x="1120120" y="6433304"/>
            <a:ext cx="947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https://scikit-learn.org/stable/auto_examples/cluster/plot_cluster_comparison.html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C04-A92B-4EAF-A651-2A2C48D1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chemeClr val="bg1"/>
                </a:solidFill>
              </a:rPr>
              <a:t>Домашнее задание</a:t>
            </a:r>
          </a:p>
        </p:txBody>
      </p: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Объект 2">
            <a:extLst>
              <a:ext uri="{FF2B5EF4-FFF2-40B4-BE49-F238E27FC236}">
                <a16:creationId xmlns:a16="http://schemas.microsoft.com/office/drawing/2014/main" id="{08C5F5B3-F613-4214-9477-42D5526D7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67765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23303EF-A02C-41E6-945E-436403C0DAEF}"/>
              </a:ext>
            </a:extLst>
          </p:cNvPr>
          <p:cNvGrpSpPr/>
          <p:nvPr/>
        </p:nvGrpSpPr>
        <p:grpSpPr>
          <a:xfrm>
            <a:off x="168375" y="753123"/>
            <a:ext cx="11967181" cy="913999"/>
            <a:chOff x="159497" y="762001"/>
            <a:chExt cx="11967181" cy="913999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EB5AB6B2-89A3-4989-B2C5-92C3153F0190}"/>
                </a:ext>
              </a:extLst>
            </p:cNvPr>
            <p:cNvGrpSpPr/>
            <p:nvPr/>
          </p:nvGrpSpPr>
          <p:grpSpPr>
            <a:xfrm>
              <a:off x="4172150" y="762001"/>
              <a:ext cx="7954528" cy="913999"/>
              <a:chOff x="4379051" y="696206"/>
              <a:chExt cx="8251391" cy="1008767"/>
            </a:xfrm>
          </p:grpSpPr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63F0A7BB-86A7-4D12-ADDB-C15E2BB12560}"/>
                  </a:ext>
                </a:extLst>
              </p:cNvPr>
              <p:cNvGrpSpPr/>
              <p:nvPr/>
            </p:nvGrpSpPr>
            <p:grpSpPr>
              <a:xfrm>
                <a:off x="4379051" y="696206"/>
                <a:ext cx="3786035" cy="1000569"/>
                <a:chOff x="7801162" y="681038"/>
                <a:chExt cx="3786035" cy="1000569"/>
              </a:xfrm>
            </p:grpSpPr>
            <p:pic>
              <p:nvPicPr>
                <p:cNvPr id="6" name="Рисунок 5">
                  <a:extLst>
                    <a:ext uri="{FF2B5EF4-FFF2-40B4-BE49-F238E27FC236}">
                      <a16:creationId xmlns:a16="http://schemas.microsoft.com/office/drawing/2014/main" id="{434CA3DB-C378-496B-9D1D-881AC39B2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1162" y="689236"/>
                  <a:ext cx="1643473" cy="992371"/>
                </a:xfrm>
                <a:prstGeom prst="rect">
                  <a:avLst/>
                </a:prstGeom>
              </p:spPr>
            </p:pic>
            <p:pic>
              <p:nvPicPr>
                <p:cNvPr id="8" name="Рисунок 7">
                  <a:extLst>
                    <a:ext uri="{FF2B5EF4-FFF2-40B4-BE49-F238E27FC236}">
                      <a16:creationId xmlns:a16="http://schemas.microsoft.com/office/drawing/2014/main" id="{D1FD5E7E-96D9-4F30-B316-C1F03481B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74884" y="681038"/>
                  <a:ext cx="2112313" cy="1000569"/>
                </a:xfrm>
                <a:prstGeom prst="rect">
                  <a:avLst/>
                </a:prstGeom>
              </p:spPr>
            </p:pic>
          </p:grpSp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F0ED9221-9429-4420-80EC-9C6BDF479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5335" y="704404"/>
                <a:ext cx="2112313" cy="1000569"/>
              </a:xfrm>
              <a:prstGeom prst="rect">
                <a:avLst/>
              </a:prstGeom>
            </p:spPr>
          </p:pic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A6CB2C8F-CF9E-4E52-AC42-B463DFA4A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37897" y="704404"/>
                <a:ext cx="2292545" cy="992371"/>
              </a:xfrm>
              <a:prstGeom prst="rect">
                <a:avLst/>
              </a:prstGeom>
            </p:spPr>
          </p:pic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8F8CBD84-E774-4EA4-9B8C-395145B64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3795" y="1215286"/>
              <a:ext cx="2089194" cy="453286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ABD35FBF-FFD3-45F9-B9A0-B91E5E4F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9497" y="1222714"/>
              <a:ext cx="2294409" cy="440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194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C04-A92B-4EAF-A651-2A2C48D1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Данные</a:t>
            </a:r>
          </a:p>
        </p:txBody>
      </p: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Объект 2">
            <a:extLst>
              <a:ext uri="{FF2B5EF4-FFF2-40B4-BE49-F238E27FC236}">
                <a16:creationId xmlns:a16="http://schemas.microsoft.com/office/drawing/2014/main" id="{08C5F5B3-F613-4214-9477-42D5526D7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862482"/>
              </p:ext>
            </p:extLst>
          </p:nvPr>
        </p:nvGraphicFramePr>
        <p:xfrm>
          <a:off x="642938" y="200026"/>
          <a:ext cx="10906125" cy="417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F81874-1ED4-4C72-850E-CB0695A2E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031" y="280423"/>
            <a:ext cx="781050" cy="915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09932-B4E1-455D-AECB-41F6532821F7}"/>
              </a:ext>
            </a:extLst>
          </p:cNvPr>
          <p:cNvSpPr txBox="1"/>
          <p:nvPr/>
        </p:nvSpPr>
        <p:spPr>
          <a:xfrm>
            <a:off x="5281172" y="121219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82*100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E4EDF4-ED22-4C40-9E93-694A7A72C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105" y="315540"/>
            <a:ext cx="1281144" cy="8803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4860B5-7198-42EE-B585-7F1C0C11EC28}"/>
              </a:ext>
            </a:extLst>
          </p:cNvPr>
          <p:cNvSpPr txBox="1"/>
          <p:nvPr/>
        </p:nvSpPr>
        <p:spPr>
          <a:xfrm>
            <a:off x="6302579" y="12091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</a:t>
            </a:r>
            <a:r>
              <a:rPr lang="ru-RU" dirty="0"/>
              <a:t>*1</a:t>
            </a:r>
            <a:r>
              <a:rPr lang="en-US" dirty="0"/>
              <a:t>00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3D7421-6827-48CF-A3F3-AFDE1A551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503" y="333238"/>
            <a:ext cx="1495425" cy="7793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C68210-CAB8-49BE-90CA-2D1E43C1098C}"/>
              </a:ext>
            </a:extLst>
          </p:cNvPr>
          <p:cNvSpPr txBox="1"/>
          <p:nvPr/>
        </p:nvSpPr>
        <p:spPr>
          <a:xfrm>
            <a:off x="7939492" y="11959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  <a:r>
              <a:rPr lang="ru-RU" dirty="0"/>
              <a:t>*</a:t>
            </a:r>
            <a:r>
              <a:rPr lang="en-US" dirty="0"/>
              <a:t>90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FA2A2-168F-4E7A-BDB1-16E24A7DB39E}"/>
              </a:ext>
            </a:extLst>
          </p:cNvPr>
          <p:cNvSpPr txBox="1"/>
          <p:nvPr/>
        </p:nvSpPr>
        <p:spPr>
          <a:xfrm>
            <a:off x="9761933" y="51903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x3 RGB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047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A0464-F51C-4D2C-B7A4-F413A14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72" y="224665"/>
            <a:ext cx="8596668" cy="1320800"/>
          </a:xfrm>
        </p:spPr>
        <p:txBody>
          <a:bodyPr/>
          <a:lstStyle/>
          <a:p>
            <a:r>
              <a:rPr lang="ru-RU" dirty="0"/>
              <a:t>Преобразование 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EE37E-8BB9-4616-86E6-DAB9955B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7622"/>
            <a:ext cx="10014012" cy="3880773"/>
          </a:xfrm>
        </p:spPr>
        <p:txBody>
          <a:bodyPr/>
          <a:lstStyle/>
          <a:p>
            <a:r>
              <a:rPr lang="ru-RU" sz="2400" dirty="0"/>
              <a:t>Всего комбинаций 256*256*256=</a:t>
            </a:r>
            <a:r>
              <a:rPr lang="ru-RU" sz="2400" b="1" dirty="0"/>
              <a:t>16 777 216</a:t>
            </a:r>
          </a:p>
          <a:p>
            <a:r>
              <a:rPr lang="ru-RU" sz="2400" dirty="0"/>
              <a:t>Вариант</a:t>
            </a:r>
            <a:r>
              <a:rPr lang="en-US" sz="2400" dirty="0"/>
              <a:t>: </a:t>
            </a:r>
            <a:r>
              <a:rPr lang="ru-RU" sz="2400" dirty="0"/>
              <a:t>каждый компонент делить на какую-то величину, например на 85 (очень грубое округление, считаем эти цвета за один). Всего цветов 4*4*4=</a:t>
            </a:r>
            <a:r>
              <a:rPr lang="ru-RU" sz="2400" b="1" dirty="0"/>
              <a:t>64</a:t>
            </a:r>
            <a:endParaRPr lang="en-US" sz="2400" b="1" dirty="0"/>
          </a:p>
          <a:p>
            <a:r>
              <a:rPr lang="ru-RU" sz="2400" dirty="0"/>
              <a:t>Переводим в одно число. </a:t>
            </a:r>
            <a:r>
              <a:rPr lang="en-US" sz="2400" b="1" dirty="0" err="1"/>
              <a:t>RGBint</a:t>
            </a:r>
            <a:r>
              <a:rPr lang="en-US" sz="2400" b="1" dirty="0"/>
              <a:t> = (red&lt;&lt;16) + (green&lt;&lt;8) + blue</a:t>
            </a:r>
            <a:r>
              <a:rPr lang="ru-RU" sz="2400" b="1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20FBC3-8138-429E-BD3E-1BF045AA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970" y="1798791"/>
            <a:ext cx="1933575" cy="2124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96614C-5768-4E7D-B601-A9EC8C23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5" y="3429000"/>
            <a:ext cx="4371975" cy="1360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170C2-A859-4FD8-96B2-80BF8B92912B}"/>
              </a:ext>
            </a:extLst>
          </p:cNvPr>
          <p:cNvSpPr txBox="1"/>
          <p:nvPr/>
        </p:nvSpPr>
        <p:spPr>
          <a:xfrm>
            <a:off x="2213710" y="47963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A680-B439-4125-A55C-BF1BE14207FF}"/>
              </a:ext>
            </a:extLst>
          </p:cNvPr>
          <p:cNvSpPr txBox="1"/>
          <p:nvPr/>
        </p:nvSpPr>
        <p:spPr>
          <a:xfrm>
            <a:off x="7582195" y="4965183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170 &lt;&lt; 16 = 11 141 120</a:t>
            </a:r>
            <a:endParaRPr lang="ru-RU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20B89B85-FD3C-4EAE-8AE7-C7DBCC9E82D8}"/>
              </a:ext>
            </a:extLst>
          </p:cNvPr>
          <p:cNvGrpSpPr/>
          <p:nvPr/>
        </p:nvGrpSpPr>
        <p:grpSpPr>
          <a:xfrm>
            <a:off x="5637924" y="3414549"/>
            <a:ext cx="4238625" cy="1381849"/>
            <a:chOff x="5637924" y="3414549"/>
            <a:chExt cx="4238625" cy="1381849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F2126FB-FF95-41E7-8DE3-CE9DD57E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7924" y="3414549"/>
              <a:ext cx="4238625" cy="1381849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668FBD6-3482-46CD-BB4E-814AD71E1D0A}"/>
                </a:ext>
              </a:extLst>
            </p:cNvPr>
            <p:cNvSpPr/>
            <p:nvPr/>
          </p:nvSpPr>
          <p:spPr>
            <a:xfrm>
              <a:off x="7835333" y="3504390"/>
              <a:ext cx="2041216" cy="532660"/>
            </a:xfrm>
            <a:prstGeom prst="rect">
              <a:avLst/>
            </a:prstGeom>
            <a:solidFill>
              <a:srgbClr val="F25C5C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299463-3EC7-4E7E-B0AE-99B3D1F9A54E}"/>
              </a:ext>
            </a:extLst>
          </p:cNvPr>
          <p:cNvSpPr txBox="1"/>
          <p:nvPr/>
        </p:nvSpPr>
        <p:spPr>
          <a:xfrm>
            <a:off x="8095081" y="55321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 &lt;&lt; 8 = 21504</a:t>
            </a:r>
            <a:endParaRPr lang="ru-RU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D41CA1E-2B62-48AC-9EDF-FBB9621C68CD}"/>
              </a:ext>
            </a:extLst>
          </p:cNvPr>
          <p:cNvGrpSpPr/>
          <p:nvPr/>
        </p:nvGrpSpPr>
        <p:grpSpPr>
          <a:xfrm>
            <a:off x="2606267" y="5312101"/>
            <a:ext cx="4801478" cy="1499438"/>
            <a:chOff x="2606267" y="5312101"/>
            <a:chExt cx="4801478" cy="1499438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B965D980-CE0F-4E57-968E-2394542C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6267" y="5312101"/>
              <a:ext cx="4801478" cy="1499438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B0EA828-9758-4BD7-B673-598E84A51027}"/>
                </a:ext>
              </a:extLst>
            </p:cNvPr>
            <p:cNvSpPr/>
            <p:nvPr/>
          </p:nvSpPr>
          <p:spPr>
            <a:xfrm>
              <a:off x="5054676" y="5394048"/>
              <a:ext cx="2231073" cy="532660"/>
            </a:xfrm>
            <a:prstGeom prst="rect">
              <a:avLst/>
            </a:prstGeom>
            <a:solidFill>
              <a:srgbClr val="F25C5C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ADF7E7D-310F-4093-95BB-5A384F45D2D9}"/>
                </a:ext>
              </a:extLst>
            </p:cNvPr>
            <p:cNvSpPr/>
            <p:nvPr/>
          </p:nvSpPr>
          <p:spPr>
            <a:xfrm>
              <a:off x="5075391" y="6208897"/>
              <a:ext cx="2210357" cy="5326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4E0153F-255E-4653-A4EC-DEFA8EC8FB62}"/>
                </a:ext>
              </a:extLst>
            </p:cNvPr>
            <p:cNvSpPr/>
            <p:nvPr/>
          </p:nvSpPr>
          <p:spPr>
            <a:xfrm>
              <a:off x="2720130" y="6159574"/>
              <a:ext cx="2233264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BB128D-843E-46CC-AAC9-FB5FEC52D6E3}"/>
              </a:ext>
            </a:extLst>
          </p:cNvPr>
          <p:cNvSpPr txBox="1"/>
          <p:nvPr/>
        </p:nvSpPr>
        <p:spPr>
          <a:xfrm>
            <a:off x="8113994" y="60730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FDF8D6B-9B70-44FB-9AA9-E779425F68E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250348" y="6257745"/>
            <a:ext cx="863646" cy="2287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8F79B61-56EF-4EF7-8FCC-C2CADC3765F5}"/>
              </a:ext>
            </a:extLst>
          </p:cNvPr>
          <p:cNvCxnSpPr>
            <a:stCxn id="14" idx="1"/>
            <a:endCxn id="20" idx="3"/>
          </p:cNvCxnSpPr>
          <p:nvPr/>
        </p:nvCxnSpPr>
        <p:spPr>
          <a:xfrm flipH="1">
            <a:off x="4953394" y="5716858"/>
            <a:ext cx="3141687" cy="709046"/>
          </a:xfrm>
          <a:prstGeom prst="straightConnector1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3E82781-3108-482B-ABD3-FCD14A9DA977}"/>
              </a:ext>
            </a:extLst>
          </p:cNvPr>
          <p:cNvCxnSpPr>
            <a:stCxn id="10" idx="2"/>
            <a:endCxn id="18" idx="3"/>
          </p:cNvCxnSpPr>
          <p:nvPr/>
        </p:nvCxnSpPr>
        <p:spPr>
          <a:xfrm flipH="1">
            <a:off x="7285749" y="5334515"/>
            <a:ext cx="1570192" cy="325863"/>
          </a:xfrm>
          <a:prstGeom prst="straightConnector1">
            <a:avLst/>
          </a:prstGeom>
          <a:ln w="34925">
            <a:solidFill>
              <a:srgbClr val="F2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5093BD77-E4D6-4290-934E-9061D51A05E2}"/>
              </a:ext>
            </a:extLst>
          </p:cNvPr>
          <p:cNvSpPr/>
          <p:nvPr/>
        </p:nvSpPr>
        <p:spPr>
          <a:xfrm rot="17685958">
            <a:off x="9753735" y="4567907"/>
            <a:ext cx="1658350" cy="297935"/>
          </a:xfrm>
          <a:prstGeom prst="leftArrow">
            <a:avLst/>
          </a:prstGeom>
          <a:solidFill>
            <a:srgbClr val="F2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>
            <a:extLst>
              <a:ext uri="{FF2B5EF4-FFF2-40B4-BE49-F238E27FC236}">
                <a16:creationId xmlns:a16="http://schemas.microsoft.com/office/drawing/2014/main" id="{4720F82B-0755-4309-A9C5-93BA272AFBF5}"/>
              </a:ext>
            </a:extLst>
          </p:cNvPr>
          <p:cNvSpPr/>
          <p:nvPr/>
        </p:nvSpPr>
        <p:spPr>
          <a:xfrm>
            <a:off x="9949970" y="4965183"/>
            <a:ext cx="238492" cy="1521304"/>
          </a:xfrm>
          <a:prstGeom prst="rightBrace">
            <a:avLst/>
          </a:prstGeom>
          <a:ln w="25400">
            <a:solidFill>
              <a:srgbClr val="F2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7B1691-6806-4BAD-A6B6-9B5E5F1D06D6}"/>
              </a:ext>
            </a:extLst>
          </p:cNvPr>
          <p:cNvSpPr txBox="1"/>
          <p:nvPr/>
        </p:nvSpPr>
        <p:spPr>
          <a:xfrm>
            <a:off x="517020" y="5800210"/>
            <a:ext cx="2003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11 162 708</a:t>
            </a:r>
          </a:p>
        </p:txBody>
      </p:sp>
    </p:spTree>
    <p:extLst>
      <p:ext uri="{BB962C8B-B14F-4D97-AF65-F5344CB8AC3E}">
        <p14:creationId xmlns:p14="http://schemas.microsoft.com/office/powerpoint/2010/main" val="15629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23" grpId="0"/>
      <p:bldP spid="37" grpId="0" animBg="1"/>
      <p:bldP spid="38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9CD6F-9CE6-436B-B972-307E0711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67" y="153215"/>
            <a:ext cx="8596668" cy="784194"/>
          </a:xfrm>
        </p:spPr>
        <p:txBody>
          <a:bodyPr/>
          <a:lstStyle/>
          <a:p>
            <a:r>
              <a:rPr lang="ru-RU" dirty="0"/>
              <a:t>Описание цветов флага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9835B-F8C2-40CA-80D8-F4690931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67" y="893153"/>
            <a:ext cx="8596668" cy="2074692"/>
          </a:xfrm>
        </p:spPr>
        <p:txBody>
          <a:bodyPr>
            <a:normAutofit/>
          </a:bodyPr>
          <a:lstStyle/>
          <a:p>
            <a:r>
              <a:rPr lang="ru-RU" sz="2000" dirty="0"/>
              <a:t>Отбираем только те цвета, которые используются более чем  2% от общей площади флага</a:t>
            </a:r>
            <a:endParaRPr lang="en-US" sz="2000" dirty="0"/>
          </a:p>
          <a:p>
            <a:r>
              <a:rPr lang="ru-RU" sz="2000" dirty="0"/>
              <a:t>Преобразовываем цвет в словарь: </a:t>
            </a:r>
          </a:p>
          <a:p>
            <a:pPr marL="0" indent="0">
              <a:buNone/>
            </a:pPr>
            <a:r>
              <a:rPr lang="ru-RU" sz="2000" dirty="0"/>
              <a:t>ключ - цвет</a:t>
            </a:r>
            <a:r>
              <a:rPr lang="en-US" sz="2000" dirty="0"/>
              <a:t> (</a:t>
            </a:r>
            <a:r>
              <a:rPr lang="ru-RU" sz="2000" dirty="0"/>
              <a:t>как на предыдущем слайде)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значение – процент заполнения (от общей площади)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77D80B-63AF-4C16-9917-0DE848B1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13" y="1462805"/>
            <a:ext cx="1882067" cy="1057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5DDE1-09D5-4061-90B3-FA9771C0133B}"/>
              </a:ext>
            </a:extLst>
          </p:cNvPr>
          <p:cNvSpPr txBox="1"/>
          <p:nvPr/>
        </p:nvSpPr>
        <p:spPr>
          <a:xfrm>
            <a:off x="3811151" y="2890115"/>
            <a:ext cx="76201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{</a:t>
            </a:r>
            <a:r>
              <a:rPr lang="ru-RU" sz="2000" dirty="0"/>
              <a:t>170: 0.6609550561797752, </a:t>
            </a:r>
            <a:r>
              <a:rPr lang="en-US" sz="2000" dirty="0"/>
              <a:t>			</a:t>
            </a:r>
            <a:r>
              <a:rPr lang="ru-RU" sz="2000" dirty="0"/>
              <a:t>	синий</a:t>
            </a:r>
          </a:p>
          <a:p>
            <a:r>
              <a:rPr lang="ru-RU" sz="2000" dirty="0"/>
              <a:t>11184810: 0.027303370786516856, 		остальное</a:t>
            </a:r>
          </a:p>
          <a:p>
            <a:r>
              <a:rPr lang="ru-RU" sz="2000" dirty="0"/>
              <a:t>16777215: 0.28258426966292133} 		белый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E4BDE0-6A21-47D9-86F8-90E493E6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6" y="4009307"/>
            <a:ext cx="8724900" cy="27717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6AF197A-30D1-4B6C-B60F-8244F0A97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448" y="5130052"/>
            <a:ext cx="1019175" cy="7905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B62CB0-EC86-4E4E-A1DF-3BA559C0E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3" t="2353" r="1691" b="3362"/>
          <a:stretch/>
        </p:blipFill>
        <p:spPr>
          <a:xfrm>
            <a:off x="9865449" y="6017729"/>
            <a:ext cx="1019175" cy="76335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83909E3-BEA5-40E1-A2FE-AE6D0498F39A}"/>
              </a:ext>
            </a:extLst>
          </p:cNvPr>
          <p:cNvCxnSpPr>
            <a:endCxn id="16" idx="1"/>
          </p:cNvCxnSpPr>
          <p:nvPr/>
        </p:nvCxnSpPr>
        <p:spPr>
          <a:xfrm flipV="1">
            <a:off x="8930936" y="6399406"/>
            <a:ext cx="934513" cy="1878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1CE05AD-F588-4872-A944-881852A5620F}"/>
              </a:ext>
            </a:extLst>
          </p:cNvPr>
          <p:cNvCxnSpPr>
            <a:cxnSpLocks/>
          </p:cNvCxnSpPr>
          <p:nvPr/>
        </p:nvCxnSpPr>
        <p:spPr>
          <a:xfrm flipV="1">
            <a:off x="7621213" y="5495590"/>
            <a:ext cx="2251450" cy="8067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74A4CD-755F-46BF-B623-277D40030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4575" y="5940354"/>
            <a:ext cx="508270" cy="36195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B956A1-E1E9-468A-AB5C-48848360F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7140" y="6419132"/>
            <a:ext cx="50827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D3A2D-B394-48F1-9833-C82606F1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2" y="298882"/>
            <a:ext cx="8596668" cy="810719"/>
          </a:xfrm>
        </p:spPr>
        <p:txBody>
          <a:bodyPr>
            <a:normAutofit/>
          </a:bodyPr>
          <a:lstStyle/>
          <a:p>
            <a:r>
              <a:rPr lang="ru-RU" dirty="0"/>
              <a:t>Переход от цветов к признакам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7327F-CAEB-431B-AACF-B683D9E8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Получили 27 уникальных цвета</a:t>
            </a:r>
          </a:p>
          <a:p>
            <a:r>
              <a:rPr lang="ru-RU" sz="2400" dirty="0"/>
              <a:t>По аналогии с кодированием </a:t>
            </a:r>
            <a:r>
              <a:rPr lang="en-US" sz="2400" dirty="0" err="1"/>
              <a:t>OneHot</a:t>
            </a:r>
            <a:r>
              <a:rPr lang="en-US" sz="2400" dirty="0"/>
              <a:t> </a:t>
            </a:r>
            <a:r>
              <a:rPr lang="ru-RU" sz="2400" dirty="0"/>
              <a:t>для</a:t>
            </a:r>
            <a:r>
              <a:rPr lang="en-US" sz="2400" dirty="0"/>
              <a:t> </a:t>
            </a:r>
            <a:r>
              <a:rPr lang="ru-RU" sz="2400" dirty="0"/>
              <a:t>категориальных признаков необходимо выполнить кодирование цветов флагов. В соответствующее поле цвета ставить процентное использования цвета в конкретном флаге (в формате сотых долей – как в словарях)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Таблица признаков 206(кол-во флагов) * 27(цвета)</a:t>
            </a:r>
          </a:p>
        </p:txBody>
      </p:sp>
    </p:spTree>
    <p:extLst>
      <p:ext uri="{BB962C8B-B14F-4D97-AF65-F5344CB8AC3E}">
        <p14:creationId xmlns:p14="http://schemas.microsoft.com/office/powerpoint/2010/main" val="288168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368C2-2064-44F9-94E6-6637AD0E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202"/>
            <a:ext cx="8596668" cy="739698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B1E15-483B-4443-A188-0A9A4670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5310"/>
            <a:ext cx="8596668" cy="4872729"/>
          </a:xfrm>
        </p:spPr>
        <p:txBody>
          <a:bodyPr>
            <a:normAutofit/>
          </a:bodyPr>
          <a:lstStyle/>
          <a:p>
            <a:r>
              <a:rPr lang="ru-RU" sz="2400" dirty="0"/>
              <a:t>Получить таблицу описания флагов</a:t>
            </a:r>
          </a:p>
          <a:p>
            <a:r>
              <a:rPr lang="ru-RU" sz="2400" dirty="0"/>
              <a:t>Применить алгоритм понижения размерности</a:t>
            </a:r>
            <a:r>
              <a:rPr lang="en-US" sz="2400" dirty="0"/>
              <a:t> </a:t>
            </a:r>
            <a:r>
              <a:rPr lang="ru-RU" sz="2400" dirty="0"/>
              <a:t>с параметром </a:t>
            </a:r>
            <a:r>
              <a:rPr lang="en-US" sz="2400" dirty="0" err="1"/>
              <a:t>n_components</a:t>
            </a:r>
            <a:r>
              <a:rPr lang="en-US" sz="2400" dirty="0"/>
              <a:t>=2</a:t>
            </a:r>
            <a:r>
              <a:rPr lang="ru-RU" sz="2400" dirty="0"/>
              <a:t> </a:t>
            </a:r>
            <a:r>
              <a:rPr lang="en-US" sz="2400" dirty="0"/>
              <a:t>(PCA </a:t>
            </a:r>
            <a:r>
              <a:rPr lang="ru-RU" sz="2400" dirty="0"/>
              <a:t>или </a:t>
            </a:r>
            <a:r>
              <a:rPr lang="en-US" sz="2400" dirty="0" err="1"/>
              <a:t>KernelPCA</a:t>
            </a:r>
            <a:r>
              <a:rPr lang="en-US" sz="2400" dirty="0"/>
              <a:t>). </a:t>
            </a:r>
            <a:r>
              <a:rPr lang="ru-RU" sz="2400" dirty="0"/>
              <a:t>При необходимости произвести подбор </a:t>
            </a:r>
            <a:r>
              <a:rPr lang="ru-RU" sz="2400" dirty="0" err="1"/>
              <a:t>гиперпараметров</a:t>
            </a:r>
            <a:endParaRPr lang="en-US" sz="2400" dirty="0"/>
          </a:p>
          <a:p>
            <a:r>
              <a:rPr lang="ru-RU" sz="2400" dirty="0"/>
              <a:t>После преобразования</a:t>
            </a:r>
            <a:r>
              <a:rPr lang="en-US" sz="2400" dirty="0"/>
              <a:t> </a:t>
            </a:r>
            <a:r>
              <a:rPr lang="ru-RU" sz="2400" dirty="0"/>
              <a:t>получим две координаты – возьмём их за 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ru-RU" sz="2400" dirty="0"/>
              <a:t>и отобразим на плоскости</a:t>
            </a:r>
          </a:p>
          <a:p>
            <a:r>
              <a:rPr lang="ru-RU" sz="2400" dirty="0"/>
              <a:t>Описать полученные закономерности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2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40EC-3AF2-44B9-99BC-6DBAA062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4" y="-101242"/>
            <a:ext cx="8596668" cy="1320800"/>
          </a:xfrm>
        </p:spPr>
        <p:txBody>
          <a:bodyPr/>
          <a:lstStyle/>
          <a:p>
            <a:r>
              <a:rPr lang="ru-RU" dirty="0"/>
              <a:t>Группирование объектов по подобию</a:t>
            </a:r>
            <a:r>
              <a:rPr lang="en-US" dirty="0"/>
              <a:t> </a:t>
            </a:r>
            <a:r>
              <a:rPr lang="ru-RU" dirty="0"/>
              <a:t>признаков. Метод </a:t>
            </a:r>
            <a:r>
              <a:rPr lang="en-US" dirty="0"/>
              <a:t>k-</a:t>
            </a:r>
            <a:r>
              <a:rPr lang="ru-RU" dirty="0"/>
              <a:t>средних (</a:t>
            </a:r>
            <a:r>
              <a:rPr lang="en-US" dirty="0"/>
              <a:t>k-means)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0E26D9-4D45-4BE3-BB5B-F6920592E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738" y="1175168"/>
                <a:ext cx="10082402" cy="56828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000" dirty="0"/>
                  <a:t>Хотим минимизировать суммарное квадратичное отклонение точек кластера от их центра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  <a:p>
                <a:r>
                  <a:rPr lang="en-US" sz="2000" dirty="0"/>
                  <a:t>k – </a:t>
                </a:r>
                <a:r>
                  <a:rPr lang="ru-RU" sz="2000" dirty="0"/>
                  <a:t>количество кластеров, </a:t>
                </a:r>
                <a:r>
                  <a:rPr lang="en-US" sz="2000" dirty="0"/>
                  <a:t>S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– </a:t>
                </a:r>
                <a:r>
                  <a:rPr lang="ru-RU" sz="2000" dirty="0"/>
                  <a:t>кластер,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- </a:t>
                </a:r>
                <a:r>
                  <a:rPr lang="ru-RU" sz="2000" b="0" dirty="0"/>
                  <a:t>центр кластера</a:t>
                </a:r>
                <a:r>
                  <a:rPr lang="en-US" sz="2000" b="0" dirty="0"/>
                  <a:t>/</a:t>
                </a:r>
                <a:r>
                  <a:rPr lang="ru-RU" sz="2000" b="0" dirty="0" err="1"/>
                  <a:t>центроид</a:t>
                </a:r>
                <a:r>
                  <a:rPr lang="ru-RU" sz="2000" b="0" dirty="0"/>
                  <a:t> (</a:t>
                </a:r>
                <a:r>
                  <a:rPr lang="ru-RU" sz="2000" dirty="0"/>
                  <a:t>среднее координат всех точек кластера</a:t>
                </a:r>
                <a:r>
                  <a:rPr lang="ru-RU" sz="2000" b="0" dirty="0"/>
                  <a:t>)</a:t>
                </a:r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Случайным образом выбрать </a:t>
                </a:r>
                <a:r>
                  <a:rPr lang="en-US" sz="2000" dirty="0"/>
                  <a:t>k </a:t>
                </a:r>
                <a:r>
                  <a:rPr lang="ru-RU" sz="2000" dirty="0"/>
                  <a:t>центров кластера (из образцов) в качестве начальных центров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Перебрать все образцы и назначить каждый из них ближайшему </a:t>
                </a:r>
                <a:r>
                  <a:rPr lang="ru-RU" sz="2000" dirty="0" err="1"/>
                  <a:t>центроиду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На основе образцов каждого кластера получить реальный центр масс (</a:t>
                </a:r>
                <a:r>
                  <a:rPr lang="ru-RU" sz="2000" dirty="0" err="1"/>
                  <a:t>центроид</a:t>
                </a:r>
                <a:r>
                  <a:rPr lang="ru-RU" sz="2000" dirty="0"/>
                  <a:t>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Повторять шаги 2 и 3 пока изменяется состав кластеров или пока не </a:t>
                </a:r>
              </a:p>
              <a:p>
                <a:pPr marL="0" indent="0">
                  <a:buNone/>
                </a:pPr>
                <a:r>
                  <a:rPr lang="ru-RU" sz="2000" dirty="0"/>
                  <a:t>будет достигнуто максимальное число итераций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0E26D9-4D45-4BE3-BB5B-F6920592E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738" y="1175168"/>
                <a:ext cx="10082402" cy="5682832"/>
              </a:xfrm>
              <a:blipFill>
                <a:blip r:embed="rId2"/>
                <a:stretch>
                  <a:fillRect l="-665" t="-1288" r="-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ECDFD-61CB-4546-822D-914882C5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81" y="2009844"/>
            <a:ext cx="3364068" cy="9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9B5826D-E389-4E52-9F17-35E25F8C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4" y="4876641"/>
            <a:ext cx="5785396" cy="7925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D4C3B-F8D9-4494-A2F1-B8F0A640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48" y="-2409"/>
            <a:ext cx="8596668" cy="1320800"/>
          </a:xfrm>
        </p:spPr>
        <p:txBody>
          <a:bodyPr/>
          <a:lstStyle/>
          <a:p>
            <a:r>
              <a:rPr lang="ru-RU" dirty="0"/>
              <a:t>Пример на плоскости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BE69D-40DF-4F6B-BDFA-64889846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" y="569211"/>
            <a:ext cx="5381145" cy="4269450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F4FE0DF-ED74-4C5A-9477-8117AF8E73C6}"/>
              </a:ext>
            </a:extLst>
          </p:cNvPr>
          <p:cNvGrpSpPr/>
          <p:nvPr/>
        </p:nvGrpSpPr>
        <p:grpSpPr>
          <a:xfrm>
            <a:off x="5591668" y="644337"/>
            <a:ext cx="5299969" cy="4176568"/>
            <a:chOff x="5840235" y="749483"/>
            <a:chExt cx="5299969" cy="417656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6DE8F77-3087-4BBE-BFBD-5232F2131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0235" y="749483"/>
              <a:ext cx="5299969" cy="4176568"/>
            </a:xfrm>
            <a:prstGeom prst="rect">
              <a:avLst/>
            </a:prstGeom>
          </p:spPr>
        </p:pic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5288F6C0-70FE-4E49-9366-6F8CC4A0821A}"/>
                </a:ext>
              </a:extLst>
            </p:cNvPr>
            <p:cNvCxnSpPr>
              <a:cxnSpLocks/>
            </p:cNvCxnSpPr>
            <p:nvPr/>
          </p:nvCxnSpPr>
          <p:spPr>
            <a:xfrm>
              <a:off x="8149701" y="1704513"/>
              <a:ext cx="2423604" cy="674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078DDA-E3F3-4A32-B725-8B86F1BF4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30" y="5645211"/>
            <a:ext cx="5896075" cy="120391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0FC336-9635-4AED-B1ED-56767EE00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319" y="4907121"/>
            <a:ext cx="4872451" cy="908851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F0C2BF2-14C2-4087-9A6E-F9236FC88CBA}"/>
              </a:ext>
            </a:extLst>
          </p:cNvPr>
          <p:cNvCxnSpPr>
            <a:cxnSpLocks/>
          </p:cNvCxnSpPr>
          <p:nvPr/>
        </p:nvCxnSpPr>
        <p:spPr>
          <a:xfrm flipV="1">
            <a:off x="6593840" y="4616388"/>
            <a:ext cx="499418" cy="8512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783814-5E6B-481A-B86C-C886B55C3152}"/>
              </a:ext>
            </a:extLst>
          </p:cNvPr>
          <p:cNvCxnSpPr>
            <a:cxnSpLocks/>
          </p:cNvCxnSpPr>
          <p:nvPr/>
        </p:nvCxnSpPr>
        <p:spPr>
          <a:xfrm flipH="1">
            <a:off x="1706880" y="5719961"/>
            <a:ext cx="4528504" cy="731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D4C3B-F8D9-4494-A2F1-B8F0A640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48" y="425244"/>
            <a:ext cx="8596668" cy="815209"/>
          </a:xfrm>
        </p:spPr>
        <p:txBody>
          <a:bodyPr>
            <a:normAutofit/>
          </a:bodyPr>
          <a:lstStyle/>
          <a:p>
            <a:r>
              <a:rPr lang="ru-RU" dirty="0"/>
              <a:t>Пример на плоскости (</a:t>
            </a:r>
            <a:r>
              <a:rPr lang="en-US" dirty="0"/>
              <a:t>k=2, k=4)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88C94-31BC-4428-8053-96C89048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1" y="1403554"/>
            <a:ext cx="5932851" cy="47602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F3019B-75DD-41E6-BB6C-E32025B5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72" y="1403555"/>
            <a:ext cx="5936688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723F-A00E-4316-B34D-6F43730C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331945"/>
            <a:ext cx="8596668" cy="1320800"/>
          </a:xfrm>
        </p:spPr>
        <p:txBody>
          <a:bodyPr/>
          <a:lstStyle/>
          <a:p>
            <a:r>
              <a:rPr lang="en-US" dirty="0"/>
              <a:t>K-Means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17A67-DE2E-43C9-B510-29D5C7F7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1148081"/>
            <a:ext cx="9601199" cy="5431762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Легко реализовать</a:t>
            </a:r>
          </a:p>
          <a:p>
            <a:r>
              <a:rPr lang="ru-RU" sz="2800" dirty="0"/>
              <a:t>Эффективен с вычислительной точки зрения</a:t>
            </a:r>
          </a:p>
          <a:p>
            <a:endParaRPr lang="ru-RU" sz="2800" dirty="0"/>
          </a:p>
          <a:p>
            <a:r>
              <a:rPr lang="ru-RU" sz="2800" dirty="0"/>
              <a:t>Результат зависит от выбора исходных центров кластеров</a:t>
            </a:r>
            <a:endParaRPr lang="en-US" sz="2800" dirty="0"/>
          </a:p>
          <a:p>
            <a:r>
              <a:rPr lang="ru-RU" sz="2800" dirty="0"/>
              <a:t>Необходимо заранее указывать количество кластеров </a:t>
            </a:r>
            <a:r>
              <a:rPr lang="en-US" sz="2800" dirty="0"/>
              <a:t>k.</a:t>
            </a:r>
          </a:p>
          <a:p>
            <a:r>
              <a:rPr lang="ru-RU" sz="2800" dirty="0"/>
              <a:t>Идентификация кластеров со сферической формой</a:t>
            </a:r>
          </a:p>
          <a:p>
            <a:endParaRPr lang="en-US" sz="2800" dirty="0"/>
          </a:p>
          <a:p>
            <a:r>
              <a:rPr lang="ru-RU" sz="2800" dirty="0">
                <a:solidFill>
                  <a:srgbClr val="C00000"/>
                </a:solidFill>
              </a:rPr>
              <a:t>Важно! </a:t>
            </a:r>
            <a:r>
              <a:rPr lang="ru-RU" sz="2800" dirty="0"/>
              <a:t>Так как это метрический алгоритм, необходимо чтобы признаки были одинакового масштаба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4FFDC-7E38-4417-A019-7895BE03A127}"/>
              </a:ext>
            </a:extLst>
          </p:cNvPr>
          <p:cNvSpPr txBox="1"/>
          <p:nvPr/>
        </p:nvSpPr>
        <p:spPr>
          <a:xfrm>
            <a:off x="6919" y="2760956"/>
            <a:ext cx="28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далее</a:t>
            </a:r>
          </a:p>
        </p:txBody>
      </p:sp>
    </p:spTree>
    <p:extLst>
      <p:ext uri="{BB962C8B-B14F-4D97-AF65-F5344CB8AC3E}">
        <p14:creationId xmlns:p14="http://schemas.microsoft.com/office/powerpoint/2010/main" val="42854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4883E-5051-4F5F-8983-6646F517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4" y="6412"/>
            <a:ext cx="8596668" cy="1320800"/>
          </a:xfrm>
        </p:spPr>
        <p:txBody>
          <a:bodyPr/>
          <a:lstStyle/>
          <a:p>
            <a:r>
              <a:rPr lang="ru-RU" dirty="0"/>
              <a:t>Выбор исходных центров кластеров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K-Means++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674572-8F5E-4016-9608-09D4C31B1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941" y="1166829"/>
                <a:ext cx="9658905" cy="5211191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Идея – выбор начальных </a:t>
                </a:r>
                <a:r>
                  <a:rPr lang="ru-RU" sz="2400" dirty="0" err="1"/>
                  <a:t>центроидов</a:t>
                </a:r>
                <a:r>
                  <a:rPr lang="ru-RU" sz="2400" dirty="0"/>
                  <a:t> далеко друг от друга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Выбрать первый </a:t>
                </a:r>
                <a:r>
                  <a:rPr lang="ru-RU" sz="2400" dirty="0" err="1"/>
                  <a:t>центроид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случайно</a:t>
                </a:r>
              </a:p>
              <a:p>
                <a:r>
                  <a:rPr lang="ru-RU" sz="2400" dirty="0"/>
                  <a:t>Для каждого образца</a:t>
                </a:r>
                <a:r>
                  <a:rPr lang="en-US" sz="2400" dirty="0"/>
                  <a:t> x</a:t>
                </a:r>
                <a:r>
                  <a:rPr lang="en-US" sz="2400" baseline="-25000" dirty="0"/>
                  <a:t>i</a:t>
                </a:r>
                <a:r>
                  <a:rPr lang="ru-RU" sz="2400" dirty="0"/>
                  <a:t>, не являющимся </a:t>
                </a:r>
                <a:r>
                  <a:rPr lang="ru-RU" sz="2400" dirty="0" err="1"/>
                  <a:t>центроидом</a:t>
                </a:r>
                <a:r>
                  <a:rPr lang="ru-RU" sz="2400" dirty="0"/>
                  <a:t>, найти квадратичное расстояние до всех </a:t>
                </a:r>
                <a:r>
                  <a:rPr lang="ru-RU" sz="2400" dirty="0" err="1"/>
                  <a:t>центроидов</a:t>
                </a:r>
                <a:r>
                  <a:rPr lang="ru-RU" sz="2400" dirty="0"/>
                  <a:t> </a:t>
                </a:r>
                <a:r>
                  <a:rPr lang="en-US" sz="2400" dirty="0"/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r>
                  <a:rPr lang="ru-RU" sz="2400" dirty="0"/>
                  <a:t>Выбрать </a:t>
                </a:r>
                <a:r>
                  <a:rPr lang="en-US" sz="2400" dirty="0"/>
                  <a:t>x</a:t>
                </a:r>
                <a:r>
                  <a:rPr lang="en-US" sz="2400" baseline="-25000" dirty="0"/>
                  <a:t>c</a:t>
                </a:r>
                <a:r>
                  <a:rPr lang="en-US" sz="2400" dirty="0"/>
                  <a:t> </a:t>
                </a:r>
                <a:r>
                  <a:rPr lang="ru-RU" sz="2400" dirty="0"/>
                  <a:t>в качестве нового </a:t>
                </a:r>
                <a:r>
                  <a:rPr lang="ru-RU" sz="2400" dirty="0" err="1"/>
                  <a:t>центроида</a:t>
                </a:r>
                <a:r>
                  <a:rPr lang="ru-RU" sz="2400" dirty="0"/>
                  <a:t> используя вероятность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/>
                  <a:t>Повторять шаги пока не выберется </a:t>
                </a:r>
                <a:r>
                  <a:rPr lang="en-US" sz="2400" dirty="0"/>
                  <a:t>k </a:t>
                </a:r>
                <a:r>
                  <a:rPr lang="ru-RU" sz="2400" dirty="0" err="1"/>
                  <a:t>центроидов</a:t>
                </a:r>
                <a:endParaRPr lang="ru-RU" sz="2400" dirty="0"/>
              </a:p>
              <a:p>
                <a:r>
                  <a:rPr lang="ru-RU" sz="2400" dirty="0"/>
                  <a:t>Продолжить работу по классическому </a:t>
                </a:r>
                <a:r>
                  <a:rPr lang="en-US" sz="2400" dirty="0"/>
                  <a:t>k-means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674572-8F5E-4016-9608-09D4C31B1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941" y="1166829"/>
                <a:ext cx="9658905" cy="5211191"/>
              </a:xfrm>
              <a:blipFill>
                <a:blip r:embed="rId2"/>
                <a:stretch>
                  <a:fillRect l="-505" t="-936" r="-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C92DA3-A010-4E2B-BC28-BA4E22A2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75" y="3943013"/>
            <a:ext cx="2313900" cy="10462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CA9D46-EA51-444A-AB24-9928D9D6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36" y="6341229"/>
            <a:ext cx="7481800" cy="4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FDBBEC-26C9-411A-8623-C8DE1EB5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02" y="3838575"/>
            <a:ext cx="4533900" cy="3019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BB670-1CAC-4974-93A5-447DE649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Выбор количества кластеров</a:t>
            </a:r>
            <a:br>
              <a:rPr lang="ru-RU" dirty="0"/>
            </a:br>
            <a:r>
              <a:rPr lang="ru-RU" dirty="0"/>
              <a:t>Метод локтя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56274-4450-4AF7-89AB-26A61329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3" y="1320800"/>
            <a:ext cx="9141369" cy="2358144"/>
          </a:xfrm>
        </p:spPr>
        <p:txBody>
          <a:bodyPr>
            <a:normAutofit/>
          </a:bodyPr>
          <a:lstStyle/>
          <a:p>
            <a:r>
              <a:rPr lang="ru-RU" sz="2400" dirty="0"/>
              <a:t>В алгоритме </a:t>
            </a:r>
            <a:r>
              <a:rPr lang="en-US" sz="2400" dirty="0"/>
              <a:t>k-means </a:t>
            </a:r>
            <a:r>
              <a:rPr lang="ru-RU" sz="2400" dirty="0"/>
              <a:t>есть параметр</a:t>
            </a:r>
            <a:r>
              <a:rPr lang="en-US" sz="2400" dirty="0"/>
              <a:t> </a:t>
            </a:r>
            <a:r>
              <a:rPr lang="ru-RU" sz="2400" dirty="0"/>
              <a:t>инерция – сумма квадратов расстояний образцов до ближайшего </a:t>
            </a:r>
            <a:r>
              <a:rPr lang="ru-RU" sz="2400" dirty="0" err="1"/>
              <a:t>центроида</a:t>
            </a:r>
            <a:endParaRPr lang="ru-RU" sz="2400" dirty="0"/>
          </a:p>
          <a:p>
            <a:r>
              <a:rPr lang="ru-RU" sz="2400" dirty="0"/>
              <a:t>По мере увеличения </a:t>
            </a:r>
            <a:r>
              <a:rPr lang="en-US" sz="2400" dirty="0"/>
              <a:t>k </a:t>
            </a:r>
            <a:r>
              <a:rPr lang="ru-RU" sz="2400" dirty="0"/>
              <a:t>эта сумма убывает</a:t>
            </a:r>
          </a:p>
          <a:p>
            <a:r>
              <a:rPr lang="ru-RU" sz="2400" dirty="0"/>
              <a:t>Вариант - в качестве </a:t>
            </a:r>
            <a:r>
              <a:rPr lang="en-US" sz="2400" dirty="0"/>
              <a:t>k </a:t>
            </a:r>
            <a:r>
              <a:rPr lang="ru-RU" sz="2400" dirty="0"/>
              <a:t>взять ту величину, после которой инерция не уменьшается существенно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EAAF8C-309C-46AB-91F2-93AF0B28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3" y="3554709"/>
            <a:ext cx="9767888" cy="5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0A1B7-6A31-401C-AB6B-EF580DE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337213"/>
            <a:ext cx="8596668" cy="1320800"/>
          </a:xfrm>
        </p:spPr>
        <p:txBody>
          <a:bodyPr/>
          <a:lstStyle/>
          <a:p>
            <a:r>
              <a:rPr lang="ru-RU" dirty="0"/>
              <a:t>Идентификация кластеров сферической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8A188D-C37A-4E6B-94E9-2AA05B6C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9" y="2257424"/>
            <a:ext cx="6405349" cy="4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98274-5DB1-4A4C-9A64-BD05C678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2632"/>
            <a:ext cx="8596668" cy="221576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кластеризации с использованием нахождения областей высокой плотности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/>
              <a:t>DBSCAN – Density-Based Spatial Clustering of Applications with Nose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CC74-B4C2-4331-AEE4-995F9293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75" y="2587309"/>
            <a:ext cx="909658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Каждому образцу назначается метка с применением перечисленных ниже критериев:</a:t>
            </a:r>
          </a:p>
          <a:p>
            <a:r>
              <a:rPr lang="ru-RU" sz="2400" dirty="0"/>
              <a:t>Точка считается ядерной (</a:t>
            </a:r>
            <a:r>
              <a:rPr lang="en-US" sz="2400" dirty="0"/>
              <a:t>core point) </a:t>
            </a:r>
            <a:r>
              <a:rPr lang="ru-RU" sz="2400" dirty="0"/>
              <a:t>если по крайней мере указанное количество (</a:t>
            </a:r>
            <a:r>
              <a:rPr lang="en-US" sz="2400" dirty="0" err="1"/>
              <a:t>MinPts</a:t>
            </a:r>
            <a:r>
              <a:rPr lang="en-US" sz="2400" dirty="0"/>
              <a:t>) </a:t>
            </a:r>
            <a:r>
              <a:rPr lang="ru-RU" sz="2400" dirty="0"/>
              <a:t>соседних точек попадают внутрь заданного радиуса </a:t>
            </a:r>
            <a:r>
              <a:rPr lang="el-GR" sz="2400" dirty="0"/>
              <a:t>ε</a:t>
            </a:r>
            <a:r>
              <a:rPr lang="en-US" sz="2400" dirty="0"/>
              <a:t>.</a:t>
            </a:r>
          </a:p>
          <a:p>
            <a:r>
              <a:rPr lang="ru-RU" sz="2400" dirty="0"/>
              <a:t>Точка считается граничной (</a:t>
            </a:r>
            <a:r>
              <a:rPr lang="en-US" sz="2400" dirty="0"/>
              <a:t>border point) </a:t>
            </a:r>
            <a:r>
              <a:rPr lang="ru-RU" sz="2400" dirty="0"/>
              <a:t>если число соседей меньше </a:t>
            </a:r>
            <a:r>
              <a:rPr lang="en-US" sz="2400" dirty="0" err="1"/>
              <a:t>MinPts</a:t>
            </a:r>
            <a:r>
              <a:rPr lang="en-US" sz="2400" dirty="0"/>
              <a:t> </a:t>
            </a:r>
            <a:r>
              <a:rPr lang="ru-RU" sz="2400" dirty="0"/>
              <a:t>в пределах </a:t>
            </a:r>
            <a:r>
              <a:rPr lang="el-GR" sz="2400" dirty="0"/>
              <a:t>ε</a:t>
            </a:r>
            <a:r>
              <a:rPr lang="ru-RU" sz="2400" dirty="0"/>
              <a:t>, но лежащая внутри радиуса </a:t>
            </a:r>
            <a:r>
              <a:rPr lang="el-GR" sz="2400" dirty="0"/>
              <a:t>ε</a:t>
            </a:r>
            <a:r>
              <a:rPr lang="ru-RU" sz="2400" dirty="0"/>
              <a:t> ядерной точки.</a:t>
            </a:r>
          </a:p>
          <a:p>
            <a:r>
              <a:rPr lang="ru-RU" sz="2400" dirty="0"/>
              <a:t>Все остальные точки считаются шумовыми (</a:t>
            </a:r>
            <a:r>
              <a:rPr lang="en-US" sz="2400" dirty="0"/>
              <a:t>noise points).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48009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30693</TotalTime>
  <Words>803</Words>
  <Application>Microsoft Office PowerPoint</Application>
  <PresentationFormat>Широкоэкранный</PresentationFormat>
  <Paragraphs>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Trebuchet MS</vt:lpstr>
      <vt:lpstr>Wingdings 3</vt:lpstr>
      <vt:lpstr>Аспект</vt:lpstr>
      <vt:lpstr>Кластеризация</vt:lpstr>
      <vt:lpstr>Группирование объектов по подобию признаков. Метод k-средних (k-means)</vt:lpstr>
      <vt:lpstr>Пример на плоскости</vt:lpstr>
      <vt:lpstr>Пример на плоскости (k=2, k=4)</vt:lpstr>
      <vt:lpstr>K-Means</vt:lpstr>
      <vt:lpstr>Выбор исходных центров кластеров  K-Means++</vt:lpstr>
      <vt:lpstr>Выбор количества кластеров Метод локтя</vt:lpstr>
      <vt:lpstr>Идентификация кластеров сферической формы</vt:lpstr>
      <vt:lpstr>Алгоритм кластеризации с использованием нахождения областей высокой плотности. DBSCAN – Density-Based Spatial Clustering of Applications with Nose</vt:lpstr>
      <vt:lpstr>Алгоритм, особенности</vt:lpstr>
      <vt:lpstr>Пример работы</vt:lpstr>
      <vt:lpstr>Идентификация кластеров DBSCAN</vt:lpstr>
      <vt:lpstr>Презентация PowerPoint</vt:lpstr>
      <vt:lpstr>Домашнее задание</vt:lpstr>
      <vt:lpstr>Данные</vt:lpstr>
      <vt:lpstr>Преобразование цвета</vt:lpstr>
      <vt:lpstr>Описание цветов флага</vt:lpstr>
      <vt:lpstr>Переход от цветов к признакам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ML  Обучение с учителем  Простые алгоритмы классификации</dc:title>
  <dc:creator>Александр Ч</dc:creator>
  <cp:lastModifiedBy>Александр Ч</cp:lastModifiedBy>
  <cp:revision>65</cp:revision>
  <dcterms:created xsi:type="dcterms:W3CDTF">2020-11-08T13:28:22Z</dcterms:created>
  <dcterms:modified xsi:type="dcterms:W3CDTF">2021-12-13T17:26:08Z</dcterms:modified>
</cp:coreProperties>
</file>