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93" r:id="rId5"/>
    <p:sldId id="294" r:id="rId6"/>
    <p:sldId id="295" r:id="rId7"/>
    <p:sldId id="297" r:id="rId8"/>
    <p:sldId id="301" r:id="rId9"/>
    <p:sldId id="302" r:id="rId10"/>
    <p:sldId id="307" r:id="rId11"/>
    <p:sldId id="258" r:id="rId12"/>
    <p:sldId id="298" r:id="rId13"/>
    <p:sldId id="308" r:id="rId14"/>
    <p:sldId id="299" r:id="rId15"/>
    <p:sldId id="304" r:id="rId16"/>
    <p:sldId id="300" r:id="rId17"/>
    <p:sldId id="305" r:id="rId18"/>
    <p:sldId id="324" r:id="rId19"/>
    <p:sldId id="325" r:id="rId20"/>
    <p:sldId id="327" r:id="rId21"/>
    <p:sldId id="326" r:id="rId22"/>
    <p:sldId id="306" r:id="rId23"/>
    <p:sldId id="309" r:id="rId24"/>
    <p:sldId id="303" r:id="rId25"/>
    <p:sldId id="31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71FD9-ACA9-4512-AD1B-68BFC736A6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42823F2-A84E-492D-AEA7-71FC3807FF76}">
      <dgm:prSet/>
      <dgm:spPr/>
      <dgm:t>
        <a:bodyPr/>
        <a:lstStyle/>
        <a:p>
          <a:r>
            <a:rPr lang="ru-RU"/>
            <a:t>Отыскиваются главные оси координат (principal axes), которые используются для описания данных </a:t>
          </a:r>
          <a:endParaRPr lang="en-US"/>
        </a:p>
      </dgm:t>
    </dgm:pt>
    <dgm:pt modelId="{762E34A6-EC8C-486F-9E14-5E2C5021FF26}" type="parTrans" cxnId="{90BE0889-830B-4101-8F7E-47EDDE0BD6B3}">
      <dgm:prSet/>
      <dgm:spPr/>
      <dgm:t>
        <a:bodyPr/>
        <a:lstStyle/>
        <a:p>
          <a:endParaRPr lang="en-US"/>
        </a:p>
      </dgm:t>
    </dgm:pt>
    <dgm:pt modelId="{7F42EC9C-22F1-4340-8082-A627E3366786}" type="sibTrans" cxnId="{90BE0889-830B-4101-8F7E-47EDDE0BD6B3}">
      <dgm:prSet/>
      <dgm:spPr/>
      <dgm:t>
        <a:bodyPr/>
        <a:lstStyle/>
        <a:p>
          <a:endParaRPr lang="en-US"/>
        </a:p>
      </dgm:t>
    </dgm:pt>
    <dgm:pt modelId="{AEEA86D2-6988-4AD2-A12F-A45974B3771E}">
      <dgm:prSet/>
      <dgm:spPr/>
      <dgm:t>
        <a:bodyPr/>
        <a:lstStyle/>
        <a:p>
          <a:r>
            <a:rPr lang="ru-RU"/>
            <a:t>Дополнительно вычисляются относящиеся к данным величины так называемые объяснимые дисперсии – характеристика того, насколько тот или иной признак объясняет исходные данные </a:t>
          </a:r>
          <a:endParaRPr lang="en-US"/>
        </a:p>
      </dgm:t>
    </dgm:pt>
    <dgm:pt modelId="{982CF3BD-B047-4B6D-98DD-4B28E51E5CDC}" type="parTrans" cxnId="{1C0D057A-A149-48D6-946F-02BC4D6AB5DD}">
      <dgm:prSet/>
      <dgm:spPr/>
      <dgm:t>
        <a:bodyPr/>
        <a:lstStyle/>
        <a:p>
          <a:endParaRPr lang="en-US"/>
        </a:p>
      </dgm:t>
    </dgm:pt>
    <dgm:pt modelId="{7F314327-E85A-4BFD-BBFF-00E278D4F6A4}" type="sibTrans" cxnId="{1C0D057A-A149-48D6-946F-02BC4D6AB5DD}">
      <dgm:prSet/>
      <dgm:spPr/>
      <dgm:t>
        <a:bodyPr/>
        <a:lstStyle/>
        <a:p>
          <a:endParaRPr lang="en-US"/>
        </a:p>
      </dgm:t>
    </dgm:pt>
    <dgm:pt modelId="{B78248E2-8D78-496E-8CCC-7C9E0D3CF465}">
      <dgm:prSet custT="1"/>
      <dgm:spPr/>
      <dgm:t>
        <a:bodyPr/>
        <a:lstStyle/>
        <a:p>
          <a:r>
            <a:rPr lang="ru-RU" sz="2000" dirty="0"/>
            <a:t>Метод состоит в том, что обнуляется одна или несколько главных компонент (остается базис для новой гиперплоскости меньшего размера, на которую проецируются исходные данные) с попыткой сохранить как можно больше дисперсии</a:t>
          </a:r>
          <a:endParaRPr lang="en-US" sz="2000" dirty="0"/>
        </a:p>
      </dgm:t>
    </dgm:pt>
    <dgm:pt modelId="{3E6C07B5-51F6-4C66-BCCC-8D5B1F44ACFD}" type="parTrans" cxnId="{1F05E35E-A6C0-4948-9DA6-EFC3752EC6C6}">
      <dgm:prSet/>
      <dgm:spPr/>
      <dgm:t>
        <a:bodyPr/>
        <a:lstStyle/>
        <a:p>
          <a:endParaRPr lang="en-US"/>
        </a:p>
      </dgm:t>
    </dgm:pt>
    <dgm:pt modelId="{1803B656-27F1-4254-AAF0-A5014CCFD77C}" type="sibTrans" cxnId="{1F05E35E-A6C0-4948-9DA6-EFC3752EC6C6}">
      <dgm:prSet/>
      <dgm:spPr/>
      <dgm:t>
        <a:bodyPr/>
        <a:lstStyle/>
        <a:p>
          <a:endParaRPr lang="en-US"/>
        </a:p>
      </dgm:t>
    </dgm:pt>
    <dgm:pt modelId="{B0F70530-4596-421E-A8DE-9C5E5CE1E3A7}" type="pres">
      <dgm:prSet presAssocID="{B8971FD9-ACA9-4512-AD1B-68BFC736A64E}" presName="root" presStyleCnt="0">
        <dgm:presLayoutVars>
          <dgm:dir/>
          <dgm:resizeHandles val="exact"/>
        </dgm:presLayoutVars>
      </dgm:prSet>
      <dgm:spPr/>
    </dgm:pt>
    <dgm:pt modelId="{D4AA72DB-8DA0-4096-87CE-7538B7F56C42}" type="pres">
      <dgm:prSet presAssocID="{D42823F2-A84E-492D-AEA7-71FC3807FF76}" presName="compNode" presStyleCnt="0"/>
      <dgm:spPr/>
    </dgm:pt>
    <dgm:pt modelId="{420EC3F0-C3F4-4C26-AD3C-310018EE53A4}" type="pres">
      <dgm:prSet presAssocID="{D42823F2-A84E-492D-AEA7-71FC3807FF76}" presName="bgRect" presStyleLbl="bgShp" presStyleIdx="0" presStyleCnt="3"/>
      <dgm:spPr/>
    </dgm:pt>
    <dgm:pt modelId="{A978F13B-2682-447E-963D-CCD136A3454E}" type="pres">
      <dgm:prSet presAssocID="{D42823F2-A84E-492D-AEA7-71FC3807FF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лок-схема"/>
        </a:ext>
      </dgm:extLst>
    </dgm:pt>
    <dgm:pt modelId="{F2B55955-E45F-4625-AB5B-3DAC61C6BD02}" type="pres">
      <dgm:prSet presAssocID="{D42823F2-A84E-492D-AEA7-71FC3807FF76}" presName="spaceRect" presStyleCnt="0"/>
      <dgm:spPr/>
    </dgm:pt>
    <dgm:pt modelId="{999F9501-1015-466C-9C31-F4163D8FA3ED}" type="pres">
      <dgm:prSet presAssocID="{D42823F2-A84E-492D-AEA7-71FC3807FF76}" presName="parTx" presStyleLbl="revTx" presStyleIdx="0" presStyleCnt="3">
        <dgm:presLayoutVars>
          <dgm:chMax val="0"/>
          <dgm:chPref val="0"/>
        </dgm:presLayoutVars>
      </dgm:prSet>
      <dgm:spPr/>
    </dgm:pt>
    <dgm:pt modelId="{A94D1D56-5A97-42EE-86F5-0A3D9EF6EED4}" type="pres">
      <dgm:prSet presAssocID="{7F42EC9C-22F1-4340-8082-A627E3366786}" presName="sibTrans" presStyleCnt="0"/>
      <dgm:spPr/>
    </dgm:pt>
    <dgm:pt modelId="{D096402B-5FA7-43B9-A2F5-405DB183CB54}" type="pres">
      <dgm:prSet presAssocID="{AEEA86D2-6988-4AD2-A12F-A45974B3771E}" presName="compNode" presStyleCnt="0"/>
      <dgm:spPr/>
    </dgm:pt>
    <dgm:pt modelId="{679C7899-56FB-4148-8CCF-2D712E11E5B3}" type="pres">
      <dgm:prSet presAssocID="{AEEA86D2-6988-4AD2-A12F-A45974B3771E}" presName="bgRect" presStyleLbl="bgShp" presStyleIdx="1" presStyleCnt="3"/>
      <dgm:spPr/>
    </dgm:pt>
    <dgm:pt modelId="{7B3396F2-FE26-40F0-B0CD-1A34178AB9F2}" type="pres">
      <dgm:prSet presAssocID="{AEEA86D2-6988-4AD2-A12F-A45974B377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E884DADD-63F0-41CF-80FB-907F8C446E49}" type="pres">
      <dgm:prSet presAssocID="{AEEA86D2-6988-4AD2-A12F-A45974B3771E}" presName="spaceRect" presStyleCnt="0"/>
      <dgm:spPr/>
    </dgm:pt>
    <dgm:pt modelId="{BB8885A7-842A-4FBD-B955-E6073EC2C0CD}" type="pres">
      <dgm:prSet presAssocID="{AEEA86D2-6988-4AD2-A12F-A45974B3771E}" presName="parTx" presStyleLbl="revTx" presStyleIdx="1" presStyleCnt="3">
        <dgm:presLayoutVars>
          <dgm:chMax val="0"/>
          <dgm:chPref val="0"/>
        </dgm:presLayoutVars>
      </dgm:prSet>
      <dgm:spPr/>
    </dgm:pt>
    <dgm:pt modelId="{FC392D24-F60B-4DB0-A198-349D4E96F7A2}" type="pres">
      <dgm:prSet presAssocID="{7F314327-E85A-4BFD-BBFF-00E278D4F6A4}" presName="sibTrans" presStyleCnt="0"/>
      <dgm:spPr/>
    </dgm:pt>
    <dgm:pt modelId="{3BCFA869-1F89-4886-BD2E-04EF6257BAD9}" type="pres">
      <dgm:prSet presAssocID="{B78248E2-8D78-496E-8CCC-7C9E0D3CF465}" presName="compNode" presStyleCnt="0"/>
      <dgm:spPr/>
    </dgm:pt>
    <dgm:pt modelId="{0633FA1F-387A-4158-937D-08C565062C31}" type="pres">
      <dgm:prSet presAssocID="{B78248E2-8D78-496E-8CCC-7C9E0D3CF465}" presName="bgRect" presStyleLbl="bgShp" presStyleIdx="2" presStyleCnt="3"/>
      <dgm:spPr/>
    </dgm:pt>
    <dgm:pt modelId="{65F894F5-B0EB-4735-B9C6-C2E2B6280BA4}" type="pres">
      <dgm:prSet presAssocID="{B78248E2-8D78-496E-8CCC-7C9E0D3CF4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Нет подключения"/>
        </a:ext>
      </dgm:extLst>
    </dgm:pt>
    <dgm:pt modelId="{A56521F3-B4BC-4632-934E-0C608907F56C}" type="pres">
      <dgm:prSet presAssocID="{B78248E2-8D78-496E-8CCC-7C9E0D3CF465}" presName="spaceRect" presStyleCnt="0"/>
      <dgm:spPr/>
    </dgm:pt>
    <dgm:pt modelId="{7F5105C3-1C97-4EF8-90D0-DC1CC4116589}" type="pres">
      <dgm:prSet presAssocID="{B78248E2-8D78-496E-8CCC-7C9E0D3CF4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CFC914-EAFB-4FE0-8331-300440327308}" type="presOf" srcId="{B8971FD9-ACA9-4512-AD1B-68BFC736A64E}" destId="{B0F70530-4596-421E-A8DE-9C5E5CE1E3A7}" srcOrd="0" destOrd="0" presId="urn:microsoft.com/office/officeart/2018/2/layout/IconVerticalSolidList"/>
    <dgm:cxn modelId="{1F05E35E-A6C0-4948-9DA6-EFC3752EC6C6}" srcId="{B8971FD9-ACA9-4512-AD1B-68BFC736A64E}" destId="{B78248E2-8D78-496E-8CCC-7C9E0D3CF465}" srcOrd="2" destOrd="0" parTransId="{3E6C07B5-51F6-4C66-BCCC-8D5B1F44ACFD}" sibTransId="{1803B656-27F1-4254-AAF0-A5014CCFD77C}"/>
    <dgm:cxn modelId="{1C0D057A-A149-48D6-946F-02BC4D6AB5DD}" srcId="{B8971FD9-ACA9-4512-AD1B-68BFC736A64E}" destId="{AEEA86D2-6988-4AD2-A12F-A45974B3771E}" srcOrd="1" destOrd="0" parTransId="{982CF3BD-B047-4B6D-98DD-4B28E51E5CDC}" sibTransId="{7F314327-E85A-4BFD-BBFF-00E278D4F6A4}"/>
    <dgm:cxn modelId="{90BE0889-830B-4101-8F7E-47EDDE0BD6B3}" srcId="{B8971FD9-ACA9-4512-AD1B-68BFC736A64E}" destId="{D42823F2-A84E-492D-AEA7-71FC3807FF76}" srcOrd="0" destOrd="0" parTransId="{762E34A6-EC8C-486F-9E14-5E2C5021FF26}" sibTransId="{7F42EC9C-22F1-4340-8082-A627E3366786}"/>
    <dgm:cxn modelId="{7C3FC0B5-D8F8-4A34-AE2D-29904DD1ADD9}" type="presOf" srcId="{D42823F2-A84E-492D-AEA7-71FC3807FF76}" destId="{999F9501-1015-466C-9C31-F4163D8FA3ED}" srcOrd="0" destOrd="0" presId="urn:microsoft.com/office/officeart/2018/2/layout/IconVerticalSolidList"/>
    <dgm:cxn modelId="{6ADC84F5-D6BF-4807-8691-D459657115E8}" type="presOf" srcId="{B78248E2-8D78-496E-8CCC-7C9E0D3CF465}" destId="{7F5105C3-1C97-4EF8-90D0-DC1CC4116589}" srcOrd="0" destOrd="0" presId="urn:microsoft.com/office/officeart/2018/2/layout/IconVerticalSolidList"/>
    <dgm:cxn modelId="{859605FD-F884-4114-B645-339304D7311D}" type="presOf" srcId="{AEEA86D2-6988-4AD2-A12F-A45974B3771E}" destId="{BB8885A7-842A-4FBD-B955-E6073EC2C0CD}" srcOrd="0" destOrd="0" presId="urn:microsoft.com/office/officeart/2018/2/layout/IconVerticalSolidList"/>
    <dgm:cxn modelId="{24769B35-9E24-4CFC-AA1B-ABE4DAD0F0A4}" type="presParOf" srcId="{B0F70530-4596-421E-A8DE-9C5E5CE1E3A7}" destId="{D4AA72DB-8DA0-4096-87CE-7538B7F56C42}" srcOrd="0" destOrd="0" presId="urn:microsoft.com/office/officeart/2018/2/layout/IconVerticalSolidList"/>
    <dgm:cxn modelId="{046B7A26-7F0B-4770-97BA-3FDAA9F384F3}" type="presParOf" srcId="{D4AA72DB-8DA0-4096-87CE-7538B7F56C42}" destId="{420EC3F0-C3F4-4C26-AD3C-310018EE53A4}" srcOrd="0" destOrd="0" presId="urn:microsoft.com/office/officeart/2018/2/layout/IconVerticalSolidList"/>
    <dgm:cxn modelId="{C78A00F2-195A-4CC0-ABCB-7EF542686AA0}" type="presParOf" srcId="{D4AA72DB-8DA0-4096-87CE-7538B7F56C42}" destId="{A978F13B-2682-447E-963D-CCD136A3454E}" srcOrd="1" destOrd="0" presId="urn:microsoft.com/office/officeart/2018/2/layout/IconVerticalSolidList"/>
    <dgm:cxn modelId="{EA94CFD9-DBE5-4071-9212-B89AA08E9582}" type="presParOf" srcId="{D4AA72DB-8DA0-4096-87CE-7538B7F56C42}" destId="{F2B55955-E45F-4625-AB5B-3DAC61C6BD02}" srcOrd="2" destOrd="0" presId="urn:microsoft.com/office/officeart/2018/2/layout/IconVerticalSolidList"/>
    <dgm:cxn modelId="{9E6CF271-AA68-4894-82BC-DED290E12903}" type="presParOf" srcId="{D4AA72DB-8DA0-4096-87CE-7538B7F56C42}" destId="{999F9501-1015-466C-9C31-F4163D8FA3ED}" srcOrd="3" destOrd="0" presId="urn:microsoft.com/office/officeart/2018/2/layout/IconVerticalSolidList"/>
    <dgm:cxn modelId="{A102FA4B-0552-4D3C-BD50-9BCE01765468}" type="presParOf" srcId="{B0F70530-4596-421E-A8DE-9C5E5CE1E3A7}" destId="{A94D1D56-5A97-42EE-86F5-0A3D9EF6EED4}" srcOrd="1" destOrd="0" presId="urn:microsoft.com/office/officeart/2018/2/layout/IconVerticalSolidList"/>
    <dgm:cxn modelId="{0BB08365-2F44-4C1F-843B-F980B385B0F6}" type="presParOf" srcId="{B0F70530-4596-421E-A8DE-9C5E5CE1E3A7}" destId="{D096402B-5FA7-43B9-A2F5-405DB183CB54}" srcOrd="2" destOrd="0" presId="urn:microsoft.com/office/officeart/2018/2/layout/IconVerticalSolidList"/>
    <dgm:cxn modelId="{64DF747F-ED57-42C9-9E92-4378ACB40D27}" type="presParOf" srcId="{D096402B-5FA7-43B9-A2F5-405DB183CB54}" destId="{679C7899-56FB-4148-8CCF-2D712E11E5B3}" srcOrd="0" destOrd="0" presId="urn:microsoft.com/office/officeart/2018/2/layout/IconVerticalSolidList"/>
    <dgm:cxn modelId="{B75D103F-C662-4887-A5AC-DA9AB897A70B}" type="presParOf" srcId="{D096402B-5FA7-43B9-A2F5-405DB183CB54}" destId="{7B3396F2-FE26-40F0-B0CD-1A34178AB9F2}" srcOrd="1" destOrd="0" presId="urn:microsoft.com/office/officeart/2018/2/layout/IconVerticalSolidList"/>
    <dgm:cxn modelId="{F6DC5167-ABA5-444D-A2CA-D8B186C5CDD6}" type="presParOf" srcId="{D096402B-5FA7-43B9-A2F5-405DB183CB54}" destId="{E884DADD-63F0-41CF-80FB-907F8C446E49}" srcOrd="2" destOrd="0" presId="urn:microsoft.com/office/officeart/2018/2/layout/IconVerticalSolidList"/>
    <dgm:cxn modelId="{516A913B-9613-4943-B427-CBF7CAC2A580}" type="presParOf" srcId="{D096402B-5FA7-43B9-A2F5-405DB183CB54}" destId="{BB8885A7-842A-4FBD-B955-E6073EC2C0CD}" srcOrd="3" destOrd="0" presId="urn:microsoft.com/office/officeart/2018/2/layout/IconVerticalSolidList"/>
    <dgm:cxn modelId="{9397996D-89F6-4996-A94E-3BCACD39E7A5}" type="presParOf" srcId="{B0F70530-4596-421E-A8DE-9C5E5CE1E3A7}" destId="{FC392D24-F60B-4DB0-A198-349D4E96F7A2}" srcOrd="3" destOrd="0" presId="urn:microsoft.com/office/officeart/2018/2/layout/IconVerticalSolidList"/>
    <dgm:cxn modelId="{490FFC24-C5D9-4745-BAD0-7194F27633AD}" type="presParOf" srcId="{B0F70530-4596-421E-A8DE-9C5E5CE1E3A7}" destId="{3BCFA869-1F89-4886-BD2E-04EF6257BAD9}" srcOrd="4" destOrd="0" presId="urn:microsoft.com/office/officeart/2018/2/layout/IconVerticalSolidList"/>
    <dgm:cxn modelId="{F1D31F1F-FF7E-44B7-868D-8455593FAAFF}" type="presParOf" srcId="{3BCFA869-1F89-4886-BD2E-04EF6257BAD9}" destId="{0633FA1F-387A-4158-937D-08C565062C31}" srcOrd="0" destOrd="0" presId="urn:microsoft.com/office/officeart/2018/2/layout/IconVerticalSolidList"/>
    <dgm:cxn modelId="{C7AED89D-BDB3-4E47-9661-1DE1977DEFE4}" type="presParOf" srcId="{3BCFA869-1F89-4886-BD2E-04EF6257BAD9}" destId="{65F894F5-B0EB-4735-B9C6-C2E2B6280BA4}" srcOrd="1" destOrd="0" presId="urn:microsoft.com/office/officeart/2018/2/layout/IconVerticalSolidList"/>
    <dgm:cxn modelId="{5D9C25D6-0A0D-4867-AE5B-2A099C10B9F8}" type="presParOf" srcId="{3BCFA869-1F89-4886-BD2E-04EF6257BAD9}" destId="{A56521F3-B4BC-4632-934E-0C608907F56C}" srcOrd="2" destOrd="0" presId="urn:microsoft.com/office/officeart/2018/2/layout/IconVerticalSolidList"/>
    <dgm:cxn modelId="{48096FC8-EB09-4386-AD1E-71EA1302A964}" type="presParOf" srcId="{3BCFA869-1F89-4886-BD2E-04EF6257BAD9}" destId="{7F5105C3-1C97-4EF8-90D0-DC1CC41165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EC3F0-C3F4-4C26-AD3C-310018EE53A4}">
      <dsp:nvSpPr>
        <dsp:cNvPr id="0" name=""/>
        <dsp:cNvSpPr/>
      </dsp:nvSpPr>
      <dsp:spPr>
        <a:xfrm>
          <a:off x="0" y="3997"/>
          <a:ext cx="10788044" cy="12604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8F13B-2682-447E-963D-CCD136A3454E}">
      <dsp:nvSpPr>
        <dsp:cNvPr id="0" name=""/>
        <dsp:cNvSpPr/>
      </dsp:nvSpPr>
      <dsp:spPr>
        <a:xfrm>
          <a:off x="381274" y="287589"/>
          <a:ext cx="693904" cy="693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F9501-1015-466C-9C31-F4163D8FA3ED}">
      <dsp:nvSpPr>
        <dsp:cNvPr id="0" name=""/>
        <dsp:cNvSpPr/>
      </dsp:nvSpPr>
      <dsp:spPr>
        <a:xfrm>
          <a:off x="1456453" y="3997"/>
          <a:ext cx="9274527" cy="1261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4" tIns="133524" rIns="133524" bIns="1335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Отыскиваются главные оси координат (principal axes), которые используются для описания данных </a:t>
          </a:r>
          <a:endParaRPr lang="en-US" sz="2300" kern="1200"/>
        </a:p>
      </dsp:txBody>
      <dsp:txXfrm>
        <a:off x="1456453" y="3997"/>
        <a:ext cx="9274527" cy="1261643"/>
      </dsp:txXfrm>
    </dsp:sp>
    <dsp:sp modelId="{679C7899-56FB-4148-8CCF-2D712E11E5B3}">
      <dsp:nvSpPr>
        <dsp:cNvPr id="0" name=""/>
        <dsp:cNvSpPr/>
      </dsp:nvSpPr>
      <dsp:spPr>
        <a:xfrm>
          <a:off x="0" y="1571494"/>
          <a:ext cx="10788044" cy="12604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396F2-FE26-40F0-B0CD-1A34178AB9F2}">
      <dsp:nvSpPr>
        <dsp:cNvPr id="0" name=""/>
        <dsp:cNvSpPr/>
      </dsp:nvSpPr>
      <dsp:spPr>
        <a:xfrm>
          <a:off x="381274" y="1855086"/>
          <a:ext cx="693904" cy="693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885A7-842A-4FBD-B955-E6073EC2C0CD}">
      <dsp:nvSpPr>
        <dsp:cNvPr id="0" name=""/>
        <dsp:cNvSpPr/>
      </dsp:nvSpPr>
      <dsp:spPr>
        <a:xfrm>
          <a:off x="1456453" y="1571494"/>
          <a:ext cx="9274527" cy="1261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4" tIns="133524" rIns="133524" bIns="1335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Дополнительно вычисляются относящиеся к данным величины так называемые объяснимые дисперсии – характеристика того, насколько тот или иной признак объясняет исходные данные </a:t>
          </a:r>
          <a:endParaRPr lang="en-US" sz="2300" kern="1200"/>
        </a:p>
      </dsp:txBody>
      <dsp:txXfrm>
        <a:off x="1456453" y="1571494"/>
        <a:ext cx="9274527" cy="1261643"/>
      </dsp:txXfrm>
    </dsp:sp>
    <dsp:sp modelId="{0633FA1F-387A-4158-937D-08C565062C31}">
      <dsp:nvSpPr>
        <dsp:cNvPr id="0" name=""/>
        <dsp:cNvSpPr/>
      </dsp:nvSpPr>
      <dsp:spPr>
        <a:xfrm>
          <a:off x="0" y="3138990"/>
          <a:ext cx="10788044" cy="12604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894F5-B0EB-4735-B9C6-C2E2B6280BA4}">
      <dsp:nvSpPr>
        <dsp:cNvPr id="0" name=""/>
        <dsp:cNvSpPr/>
      </dsp:nvSpPr>
      <dsp:spPr>
        <a:xfrm>
          <a:off x="381647" y="3422583"/>
          <a:ext cx="693904" cy="693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105C3-1C97-4EF8-90D0-DC1CC4116589}">
      <dsp:nvSpPr>
        <dsp:cNvPr id="0" name=""/>
        <dsp:cNvSpPr/>
      </dsp:nvSpPr>
      <dsp:spPr>
        <a:xfrm>
          <a:off x="1457198" y="3138990"/>
          <a:ext cx="9274527" cy="1261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4" tIns="133524" rIns="133524" bIns="1335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Метод состоит в том, что обнуляется одна или несколько главных компонент (остается базис для новой гиперплоскости меньшего размера, на которую проецируются исходные данные) с попыткой сохранить как можно больше дисперсии</a:t>
          </a:r>
          <a:endParaRPr lang="en-US" sz="2000" kern="1200" dirty="0"/>
        </a:p>
      </dsp:txBody>
      <dsp:txXfrm>
        <a:off x="1457198" y="3138990"/>
        <a:ext cx="9274527" cy="126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cikit-learn/scikit-learn/blob/main/sklearn/decomposition/_pca.py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White bulbs with a yellow one standing out">
            <a:extLst>
              <a:ext uri="{FF2B5EF4-FFF2-40B4-BE49-F238E27FC236}">
                <a16:creationId xmlns:a16="http://schemas.microsoft.com/office/drawing/2014/main" id="{71305BD7-7B23-4E3B-AF86-448FBF79D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6" r="1473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8866" y="2783840"/>
            <a:ext cx="4421293" cy="1554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800" dirty="0"/>
              <a:t>Обучение без учителя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47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529C4-2D66-4C91-8B9F-0266E418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60" y="76939"/>
            <a:ext cx="8596668" cy="1320800"/>
          </a:xfrm>
        </p:spPr>
        <p:txBody>
          <a:bodyPr/>
          <a:lstStyle/>
          <a:p>
            <a:r>
              <a:rPr lang="ru-RU" dirty="0"/>
              <a:t>Обратное преобразование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D596C4-3DD9-4D5E-BA45-645186FE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4" y="1264066"/>
            <a:ext cx="4838984" cy="31755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E71807-0E8C-4C65-B929-2FB8002F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2" y="4773934"/>
            <a:ext cx="5586561" cy="6601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6D29B1-CD32-43BB-9C93-7C418990F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87" y="2134378"/>
            <a:ext cx="4714875" cy="9620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9175A4-2494-4AF9-9A43-1745FF0DA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063" y="1391428"/>
            <a:ext cx="2981325" cy="74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5957C5-377F-4810-BBD2-97C377E4BEC8}"/>
              </a:ext>
            </a:extLst>
          </p:cNvPr>
          <p:cNvSpPr txBox="1"/>
          <p:nvPr/>
        </p:nvSpPr>
        <p:spPr>
          <a:xfrm>
            <a:off x="6313063" y="1045515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Прямое преобразование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DD98B9-B059-4534-BEC0-7FB7818F8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329" y="3525249"/>
            <a:ext cx="30480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1F7E4C-31DF-4BA4-9A1A-FFFF249AA31C}"/>
              </a:ext>
            </a:extLst>
          </p:cNvPr>
          <p:cNvSpPr txBox="1"/>
          <p:nvPr/>
        </p:nvSpPr>
        <p:spPr>
          <a:xfrm>
            <a:off x="6223329" y="3199312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т.к. </a:t>
            </a:r>
            <a:r>
              <a:rPr lang="en-US" dirty="0"/>
              <a:t>V – </a:t>
            </a:r>
            <a:r>
              <a:rPr lang="ru-RU" dirty="0"/>
              <a:t>унитарная матрица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6A52397-0E6A-4556-9CBD-F620BF1C3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063" y="4684894"/>
            <a:ext cx="3133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3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403" y="334440"/>
            <a:ext cx="9101561" cy="812155"/>
          </a:xfrm>
        </p:spPr>
        <p:txBody>
          <a:bodyPr>
            <a:normAutofit/>
          </a:bodyPr>
          <a:lstStyle/>
          <a:p>
            <a:r>
              <a:rPr lang="ru-RU" dirty="0"/>
              <a:t>Помним ещё про цветы? Классика</a:t>
            </a:r>
            <a:r>
              <a:rPr lang="en-US" dirty="0"/>
              <a:t>…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83" y="4102804"/>
            <a:ext cx="2819400" cy="2286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37" y="1763957"/>
            <a:ext cx="2143125" cy="1771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985" y="1763957"/>
            <a:ext cx="2152650" cy="1914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458" y="1763957"/>
            <a:ext cx="2143125" cy="1800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1733" y="134933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Виргинский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8806" y="1349333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Щетинистый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8481" y="134933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Разноцветный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62A48-54F3-4916-BA45-030280DE3D15}"/>
              </a:ext>
            </a:extLst>
          </p:cNvPr>
          <p:cNvSpPr txBox="1"/>
          <p:nvPr/>
        </p:nvSpPr>
        <p:spPr>
          <a:xfrm>
            <a:off x="1493870" y="3941921"/>
            <a:ext cx="364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4 характеристики:</a:t>
            </a:r>
          </a:p>
          <a:p>
            <a:r>
              <a:rPr lang="ru-RU" dirty="0"/>
              <a:t>Длина чашелистика</a:t>
            </a:r>
          </a:p>
          <a:p>
            <a:r>
              <a:rPr lang="ru-RU" dirty="0"/>
              <a:t>Ширина чашелистика</a:t>
            </a:r>
          </a:p>
          <a:p>
            <a:r>
              <a:rPr lang="ru-RU" dirty="0"/>
              <a:t>Длина лепестка</a:t>
            </a:r>
          </a:p>
          <a:p>
            <a:r>
              <a:rPr lang="ru-RU" dirty="0"/>
              <a:t>Ширина лепестка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EB6BC-F298-490B-8B46-A059B71B6008}"/>
              </a:ext>
            </a:extLst>
          </p:cNvPr>
          <p:cNvSpPr txBox="1"/>
          <p:nvPr/>
        </p:nvSpPr>
        <p:spPr>
          <a:xfrm>
            <a:off x="515403" y="5834554"/>
            <a:ext cx="468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Хотим отобразить на плоскости</a:t>
            </a:r>
          </a:p>
        </p:txBody>
      </p:sp>
    </p:spTree>
    <p:extLst>
      <p:ext uri="{BB962C8B-B14F-4D97-AF65-F5344CB8AC3E}">
        <p14:creationId xmlns:p14="http://schemas.microsoft.com/office/powerpoint/2010/main" val="124574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48486-F3D2-4673-A760-F81F8917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4" y="254000"/>
            <a:ext cx="8596668" cy="772160"/>
          </a:xfrm>
        </p:spPr>
        <p:txBody>
          <a:bodyPr/>
          <a:lstStyle/>
          <a:p>
            <a:r>
              <a:rPr lang="ru-RU" dirty="0"/>
              <a:t>Отображение цветов на плоскости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8917EC-B9EE-4C5A-9C32-D2B3D48A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7" y="1436769"/>
            <a:ext cx="4362183" cy="8793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F1CE67-8941-4514-A71D-1968FE2F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7" y="4362178"/>
            <a:ext cx="4856528" cy="9156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3AF3FB-3030-489C-AB77-B32B5700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504" y="1026160"/>
            <a:ext cx="6468799" cy="57125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A027AB-EC69-4E04-890A-7B1F032D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67" y="2409268"/>
            <a:ext cx="4404253" cy="5489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419BF4-C443-49DC-BF6A-DE4FF5211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57" y="3216362"/>
            <a:ext cx="4383250" cy="9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8D35A-BF6C-46D5-8E15-27B86FFE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276225"/>
            <a:ext cx="8596668" cy="1320800"/>
          </a:xfrm>
        </p:spPr>
        <p:txBody>
          <a:bodyPr/>
          <a:lstStyle/>
          <a:p>
            <a:r>
              <a:rPr lang="ru-RU" dirty="0"/>
              <a:t>Отображение цветов на прямую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794858-446F-41EF-8682-5AD6578F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4" y="1061486"/>
            <a:ext cx="5488851" cy="9039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24C9DC-432F-4298-8915-43410C7D7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4" y="2021130"/>
            <a:ext cx="5107851" cy="21903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FE3BD7-FD0E-4081-8697-A00179E43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349" y="4305300"/>
            <a:ext cx="7505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2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02A326E-44D6-4E9A-BBDE-DE173641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742" y="2627790"/>
            <a:ext cx="4886325" cy="3276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3EB92-D91A-442D-AB88-45672235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0" y="113713"/>
            <a:ext cx="8596668" cy="1320800"/>
          </a:xfrm>
        </p:spPr>
        <p:txBody>
          <a:bodyPr/>
          <a:lstStyle/>
          <a:p>
            <a:r>
              <a:rPr lang="ru-RU" dirty="0"/>
              <a:t>Сколько компонент оставить?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B5CF3-39DB-4499-8270-DB5A0C5D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4" y="949912"/>
            <a:ext cx="8947766" cy="1888698"/>
          </a:xfrm>
        </p:spPr>
        <p:txBody>
          <a:bodyPr>
            <a:normAutofit/>
          </a:bodyPr>
          <a:lstStyle/>
          <a:p>
            <a:r>
              <a:rPr lang="ru-RU" sz="2400" dirty="0"/>
              <a:t>Сделать вывод по графику. Отобразить визуально количество компонент и объясняемую ими дисперсию</a:t>
            </a:r>
            <a:endParaRPr lang="en-US" sz="2400" dirty="0"/>
          </a:p>
          <a:p>
            <a:r>
              <a:rPr lang="ru-RU" sz="2400" dirty="0"/>
              <a:t>Сделаем </a:t>
            </a:r>
            <a:r>
              <a:rPr lang="en-US" sz="2400" dirty="0"/>
              <a:t>PCA(100) </a:t>
            </a:r>
            <a:r>
              <a:rPr lang="ru-RU" sz="2400" dirty="0"/>
              <a:t>и посмотрим объясняемую дисперсию накопительным итогом</a:t>
            </a:r>
          </a:p>
        </p:txBody>
      </p:sp>
      <p:pic>
        <p:nvPicPr>
          <p:cNvPr id="5" name="Рисунок 4" descr="Изображение выглядит как текст, внешний, здание, небо&#10;&#10;Автоматически созданное описание">
            <a:extLst>
              <a:ext uri="{FF2B5EF4-FFF2-40B4-BE49-F238E27FC236}">
                <a16:creationId xmlns:a16="http://schemas.microsoft.com/office/drawing/2014/main" id="{522CBA3D-963F-4429-B8E6-1EB01E56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01" y="3221649"/>
            <a:ext cx="2610214" cy="1952898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81AB5699-162F-49AE-8C76-51F93A347863}"/>
              </a:ext>
            </a:extLst>
          </p:cNvPr>
          <p:cNvSpPr txBox="1">
            <a:spLocks/>
          </p:cNvSpPr>
          <p:nvPr/>
        </p:nvSpPr>
        <p:spPr>
          <a:xfrm>
            <a:off x="787935" y="6205832"/>
            <a:ext cx="8822789" cy="593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Можно указать в конструкторе </a:t>
            </a:r>
            <a:r>
              <a:rPr lang="en-US" sz="2400" dirty="0"/>
              <a:t>PCA(</a:t>
            </a:r>
            <a:r>
              <a:rPr lang="en-US" sz="2400" dirty="0" err="1"/>
              <a:t>n_components</a:t>
            </a:r>
            <a:r>
              <a:rPr lang="en-US" sz="2400" dirty="0"/>
              <a:t>=0.9)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D5684-9BE4-4095-BF27-30D37D54B7BD}"/>
              </a:ext>
            </a:extLst>
          </p:cNvPr>
          <p:cNvSpPr txBox="1"/>
          <p:nvPr/>
        </p:nvSpPr>
        <p:spPr>
          <a:xfrm>
            <a:off x="1202924" y="5188254"/>
            <a:ext cx="1833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Размер 205*274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676B32A-CFF0-4183-A941-0FD100BE701F}"/>
              </a:ext>
            </a:extLst>
          </p:cNvPr>
          <p:cNvCxnSpPr/>
          <p:nvPr/>
        </p:nvCxnSpPr>
        <p:spPr>
          <a:xfrm>
            <a:off x="8282866" y="2627790"/>
            <a:ext cx="0" cy="334688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9522945-938F-4E95-8FDA-C3CC775E1F62}"/>
              </a:ext>
            </a:extLst>
          </p:cNvPr>
          <p:cNvCxnSpPr/>
          <p:nvPr/>
        </p:nvCxnSpPr>
        <p:spPr>
          <a:xfrm>
            <a:off x="5550486" y="2838610"/>
            <a:ext cx="0" cy="334688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8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D7A8E-E11C-4FBA-ADA7-0AD00C41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84" y="66675"/>
            <a:ext cx="8596668" cy="1320800"/>
          </a:xfrm>
        </p:spPr>
        <p:txBody>
          <a:bodyPr/>
          <a:lstStyle/>
          <a:p>
            <a:r>
              <a:rPr lang="ru-RU" dirty="0"/>
              <a:t>Разные </a:t>
            </a:r>
            <a:r>
              <a:rPr lang="en-US" dirty="0" err="1"/>
              <a:t>n_components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2D49F4-A8C7-4BC6-8422-BF55F972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6" y="727075"/>
            <a:ext cx="3407546" cy="2589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9B0584-26F7-40B0-8B85-D04BD1FC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50" y="723900"/>
            <a:ext cx="3536019" cy="26999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7205FC-0D4C-4C32-A13A-CDE333BF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34" y="3756025"/>
            <a:ext cx="3414388" cy="25894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6C2FDF6-F873-4087-A837-FE5AFA8AF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550" y="3756025"/>
            <a:ext cx="3414388" cy="2562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6745F0-FC38-4312-8D3C-7F175035D861}"/>
              </a:ext>
            </a:extLst>
          </p:cNvPr>
          <p:cNvSpPr txBox="1"/>
          <p:nvPr/>
        </p:nvSpPr>
        <p:spPr>
          <a:xfrm>
            <a:off x="1676400" y="329231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 (50%)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0E1786-DA49-44F4-A5A5-F46CEB47D37D}"/>
              </a:ext>
            </a:extLst>
          </p:cNvPr>
          <p:cNvSpPr txBox="1"/>
          <p:nvPr/>
        </p:nvSpPr>
        <p:spPr>
          <a:xfrm>
            <a:off x="6542842" y="332232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N=10 (84.4%)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396D7-CE9E-4748-BD16-5360F0AE49A0}"/>
              </a:ext>
            </a:extLst>
          </p:cNvPr>
          <p:cNvSpPr txBox="1"/>
          <p:nvPr/>
        </p:nvSpPr>
        <p:spPr>
          <a:xfrm>
            <a:off x="1676400" y="638734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N=20 (90.7%)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4A1C6D-55FF-4B22-86D1-6753E40DF6B2}"/>
              </a:ext>
            </a:extLst>
          </p:cNvPr>
          <p:cNvSpPr txBox="1"/>
          <p:nvPr/>
        </p:nvSpPr>
        <p:spPr>
          <a:xfrm>
            <a:off x="6667478" y="638734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N=79 (99%)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D97E5-8EE9-4760-8BDA-A8902895213A}"/>
              </a:ext>
            </a:extLst>
          </p:cNvPr>
          <p:cNvSpPr txBox="1"/>
          <p:nvPr/>
        </p:nvSpPr>
        <p:spPr>
          <a:xfrm>
            <a:off x="9237755" y="5934670"/>
            <a:ext cx="15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r>
              <a:rPr lang="en-US" dirty="0"/>
              <a:t>/5 </a:t>
            </a:r>
            <a:r>
              <a:rPr lang="ru-RU" dirty="0"/>
              <a:t>от начального количества</a:t>
            </a:r>
          </a:p>
        </p:txBody>
      </p:sp>
    </p:spTree>
    <p:extLst>
      <p:ext uri="{BB962C8B-B14F-4D97-AF65-F5344CB8AC3E}">
        <p14:creationId xmlns:p14="http://schemas.microsoft.com/office/powerpoint/2010/main" val="15119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  <p:bldP spid="35" grpId="0"/>
      <p:bldP spid="36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351C1-3425-4189-BA28-E809E32E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1046797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в конвейер</a:t>
            </a:r>
            <a:r>
              <a:rPr lang="en-US" dirty="0"/>
              <a:t> </a:t>
            </a:r>
            <a:r>
              <a:rPr lang="ru-RU" dirty="0"/>
              <a:t>для задач обучения с учителем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D27684-6DD1-4E07-822F-A89CB555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0" y="1290637"/>
            <a:ext cx="9096375" cy="12477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FD8849-6EFF-4522-BCCA-71EE4833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80" y="2611437"/>
            <a:ext cx="5762625" cy="15430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02B1CD-24E9-4A67-8E17-F1093F9D4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10" y="4319589"/>
            <a:ext cx="93249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3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053EC-82C1-4FE9-9882-2F495043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9" y="111388"/>
            <a:ext cx="9857316" cy="714235"/>
          </a:xfrm>
        </p:spPr>
        <p:txBody>
          <a:bodyPr>
            <a:normAutofit/>
          </a:bodyPr>
          <a:lstStyle/>
          <a:p>
            <a:r>
              <a:rPr lang="ru-RU" dirty="0"/>
              <a:t>Большие объемы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DE4C4-038C-41A5-BBCF-58979C7D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36" y="3731937"/>
            <a:ext cx="8596668" cy="2784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Если объем данных очень большой и не помещается в память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IncrementalPCA</a:t>
            </a:r>
            <a:endParaRPr lang="en-US" sz="2800" b="0" i="0" u="none" strike="noStrike" baseline="0" dirty="0">
              <a:solidFill>
                <a:srgbClr val="5C5990"/>
              </a:solidFill>
              <a:latin typeface="Fd1667282-Identity-H"/>
            </a:endParaRPr>
          </a:p>
          <a:p>
            <a:r>
              <a:rPr lang="ru-RU" sz="2000" dirty="0"/>
              <a:t>В алгоритм передаются данные </a:t>
            </a:r>
            <a:r>
              <a:rPr lang="ru-RU" sz="2000" dirty="0" err="1"/>
              <a:t>минипакетами</a:t>
            </a:r>
            <a:r>
              <a:rPr lang="en-US" sz="2000" dirty="0"/>
              <a:t> (</a:t>
            </a:r>
            <a:r>
              <a:rPr lang="ru-RU" sz="2000" dirty="0"/>
              <a:t>параметр </a:t>
            </a:r>
            <a:r>
              <a:rPr lang="en-US" sz="2000" dirty="0" err="1"/>
              <a:t>batch_size</a:t>
            </a:r>
            <a:r>
              <a:rPr lang="ru-RU" sz="2000" dirty="0"/>
              <a:t>)</a:t>
            </a:r>
          </a:p>
          <a:p>
            <a:r>
              <a:rPr lang="ru-RU" sz="2000" dirty="0"/>
              <a:t>Можно передавать новые данные по мере поступления</a:t>
            </a:r>
            <a:endParaRPr lang="en-US" sz="2000" dirty="0"/>
          </a:p>
          <a:p>
            <a:r>
              <a:rPr lang="ru-RU" sz="2000" dirty="0"/>
              <a:t>Фиксированное ограничение по памяти </a:t>
            </a:r>
            <a:r>
              <a:rPr lang="en-US" sz="2000" dirty="0" err="1"/>
              <a:t>batch_size</a:t>
            </a:r>
            <a:r>
              <a:rPr lang="en-US" sz="2000" dirty="0"/>
              <a:t> * </a:t>
            </a:r>
            <a:r>
              <a:rPr lang="en-US" sz="2000" dirty="0" err="1"/>
              <a:t>n_features</a:t>
            </a:r>
            <a:endParaRPr lang="ru-RU" sz="2000" dirty="0"/>
          </a:p>
          <a:p>
            <a:endParaRPr lang="en-US" sz="2000" dirty="0"/>
          </a:p>
          <a:p>
            <a:endParaRPr lang="ru-RU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C3FCC46-9300-4201-B67C-B264DD435B50}"/>
              </a:ext>
            </a:extLst>
          </p:cNvPr>
          <p:cNvSpPr txBox="1">
            <a:spLocks/>
          </p:cNvSpPr>
          <p:nvPr/>
        </p:nvSpPr>
        <p:spPr>
          <a:xfrm>
            <a:off x="665836" y="1164632"/>
            <a:ext cx="8596668" cy="22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Если очень много признаков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</a:t>
            </a:r>
          </a:p>
          <a:p>
            <a:pPr marL="0" indent="0" algn="ctr">
              <a:buFont typeface="Wingdings 3" charset="2"/>
              <a:buNone/>
            </a:pPr>
            <a:r>
              <a:rPr lang="en-US" sz="2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svd_solver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== ‘randomized’</a:t>
            </a:r>
          </a:p>
          <a:p>
            <a:r>
              <a:rPr lang="ru-RU" sz="2000" dirty="0"/>
              <a:t>Быстрая аппроксимация </a:t>
            </a:r>
            <a:r>
              <a:rPr lang="en-US" sz="2000" dirty="0"/>
              <a:t>d </a:t>
            </a:r>
            <a:r>
              <a:rPr lang="ru-RU" sz="2000" dirty="0"/>
              <a:t>главных компонент</a:t>
            </a:r>
          </a:p>
          <a:p>
            <a:r>
              <a:rPr lang="ru-RU" sz="2000" dirty="0"/>
              <a:t>Вычислительная сложность </a:t>
            </a:r>
            <a:r>
              <a:rPr lang="en-US" sz="2000" dirty="0"/>
              <a:t>O(m</a:t>
            </a:r>
            <a:r>
              <a:rPr lang="en-US" sz="1600" dirty="0"/>
              <a:t>x</a:t>
            </a:r>
            <a:r>
              <a:rPr lang="en-US" sz="2000" dirty="0"/>
              <a:t>d</a:t>
            </a:r>
            <a:r>
              <a:rPr lang="en-US" sz="2000" baseline="30000" dirty="0"/>
              <a:t>2</a:t>
            </a:r>
            <a:r>
              <a:rPr lang="en-US" sz="2000" dirty="0"/>
              <a:t>)+O(d</a:t>
            </a:r>
            <a:r>
              <a:rPr lang="en-US" sz="2000" baseline="30000" dirty="0"/>
              <a:t>3</a:t>
            </a:r>
            <a:r>
              <a:rPr lang="en-US" sz="2000" dirty="0"/>
              <a:t>) </a:t>
            </a:r>
            <a:r>
              <a:rPr lang="ru-RU" sz="2000" dirty="0"/>
              <a:t>вместо </a:t>
            </a:r>
            <a:r>
              <a:rPr lang="en-US" sz="2000" dirty="0"/>
              <a:t>O(m</a:t>
            </a:r>
            <a:r>
              <a:rPr lang="en-US" sz="1600" dirty="0"/>
              <a:t>x</a:t>
            </a:r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)+O(n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endParaRPr lang="ru-RU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339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9BB96DC-7257-4310-AA48-BEE9B2B2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199C6C8-798B-4D00-8C47-F1D5A886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B0BF1B-F83E-41D6-83B4-76BB733C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DD6DAC-841F-44E8-B772-3B0CC4F9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30A20FCD-ACEB-47CE-B31B-91C08ADA4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7A2B1C25-C94E-4302-99B8-C7A8AFE4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6AEEF64-15E5-4241-B44E-FD39BF12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CE4991B-2483-477C-A8EF-EA0D3A37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C57CCE68-31BF-4CB2-A1BA-20C70F17D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C67EFBD-5CEA-432B-8051-6A7B3E06D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F74FE3-9906-485E-94D7-2AA34D927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FB4E9-390D-4B5F-9EC7-54A8FA14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152" y="-275678"/>
            <a:ext cx="3742675" cy="10028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KernelPCA</a:t>
            </a:r>
            <a:endParaRPr lang="en-US" sz="4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F2F1231-6EB4-4DBA-85DE-13B72AE6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975" y="561433"/>
            <a:ext cx="3470669" cy="24909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4CA97A-8FE6-48A6-98CD-44697A7A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528" y="3755079"/>
            <a:ext cx="4322150" cy="8001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45D71A1-5986-47FA-822E-BB42C0E69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864" y="5524500"/>
            <a:ext cx="4255651" cy="552450"/>
          </a:xfrm>
          <a:prstGeom prst="rect">
            <a:avLst/>
          </a:prstGeom>
        </p:spPr>
      </p:pic>
      <p:sp>
        <p:nvSpPr>
          <p:cNvPr id="35" name="Объект 2">
            <a:extLst>
              <a:ext uri="{FF2B5EF4-FFF2-40B4-BE49-F238E27FC236}">
                <a16:creationId xmlns:a16="http://schemas.microsoft.com/office/drawing/2014/main" id="{00434CC7-D77F-4CF0-9F64-FF31792E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05" y="604600"/>
            <a:ext cx="5527166" cy="2624137"/>
          </a:xfrm>
        </p:spPr>
        <p:txBody>
          <a:bodyPr>
            <a:noAutofit/>
          </a:bodyPr>
          <a:lstStyle/>
          <a:p>
            <a:r>
              <a:rPr lang="ru-RU" sz="2400" dirty="0"/>
              <a:t>Применение ядерного трюка к </a:t>
            </a:r>
            <a:r>
              <a:rPr lang="en-US" sz="2400" dirty="0"/>
              <a:t>PCA</a:t>
            </a:r>
          </a:p>
          <a:p>
            <a:r>
              <a:rPr lang="ru-RU" sz="2400" dirty="0"/>
              <a:t>Пример: ядро </a:t>
            </a:r>
            <a:r>
              <a:rPr lang="en-US" sz="2400" dirty="0"/>
              <a:t>RBF</a:t>
            </a:r>
          </a:p>
          <a:p>
            <a:r>
              <a:rPr lang="ru-RU" sz="2400" dirty="0"/>
              <a:t>По умолчанию обратное преобразование недоступно (можно задать настройки чтобы с использованием дополнительных техник попытаться восстановить)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951B34-D84D-4E42-9DF2-05CAE33EC777}"/>
              </a:ext>
            </a:extLst>
          </p:cNvPr>
          <p:cNvSpPr txBox="1"/>
          <p:nvPr/>
        </p:nvSpPr>
        <p:spPr>
          <a:xfrm>
            <a:off x="570198" y="3877182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PCA(</a:t>
            </a:r>
            <a:r>
              <a:rPr lang="en-US" sz="2800" dirty="0" err="1"/>
              <a:t>n_components</a:t>
            </a:r>
            <a:r>
              <a:rPr lang="en-US" sz="2800" dirty="0"/>
              <a:t>=1)</a:t>
            </a:r>
            <a:endParaRPr lang="ru-RU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B6CE2-8695-4559-A7DC-8DDE860A50AD}"/>
              </a:ext>
            </a:extLst>
          </p:cNvPr>
          <p:cNvSpPr txBox="1"/>
          <p:nvPr/>
        </p:nvSpPr>
        <p:spPr>
          <a:xfrm>
            <a:off x="252015" y="5213151"/>
            <a:ext cx="49039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KernelPCA</a:t>
            </a:r>
            <a:r>
              <a:rPr lang="en-US" sz="2800" dirty="0"/>
              <a:t>(</a:t>
            </a:r>
            <a:r>
              <a:rPr lang="en-US" sz="2800" dirty="0" err="1"/>
              <a:t>n_components</a:t>
            </a:r>
            <a:r>
              <a:rPr lang="en-US" sz="2800" dirty="0"/>
              <a:t>=1, </a:t>
            </a:r>
          </a:p>
          <a:p>
            <a:r>
              <a:rPr lang="en-US" sz="2800" dirty="0"/>
              <a:t>kernel='</a:t>
            </a:r>
            <a:r>
              <a:rPr lang="en-US" sz="2800" dirty="0" err="1"/>
              <a:t>rbf</a:t>
            </a:r>
            <a:r>
              <a:rPr lang="en-US" sz="2800" dirty="0"/>
              <a:t>', gamma=1.7)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94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9BB96DC-7257-4310-AA48-BEE9B2B2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199C6C8-798B-4D00-8C47-F1D5A886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B0BF1B-F83E-41D6-83B4-76BB733C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DD6DAC-841F-44E8-B772-3B0CC4F9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30A20FCD-ACEB-47CE-B31B-91C08ADA4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7A2B1C25-C94E-4302-99B8-C7A8AFE4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6AEEF64-15E5-4241-B44E-FD39BF12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CE4991B-2483-477C-A8EF-EA0D3A37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C57CCE68-31BF-4CB2-A1BA-20C70F17D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C67EFBD-5CEA-432B-8051-6A7B3E06D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F74FE3-9906-485E-94D7-2AA34D927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FB4E9-390D-4B5F-9EC7-54A8FA14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0" y="161096"/>
            <a:ext cx="8583644" cy="5945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 err="1"/>
              <a:t>KernelPCA</a:t>
            </a:r>
            <a:r>
              <a:rPr lang="en-US" dirty="0"/>
              <a:t> </a:t>
            </a:r>
            <a:r>
              <a:rPr lang="ru-RU" dirty="0"/>
              <a:t>для швейцарского рулета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5A87F3-D768-423C-908E-D4732964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548" y="1050233"/>
            <a:ext cx="1614021" cy="11656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8C7B08-F908-406F-A181-BDF9D4F9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16" y="1175222"/>
            <a:ext cx="1558582" cy="10500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4C3491-A1DF-4C7F-A671-47B555652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728" y="1175222"/>
            <a:ext cx="1614021" cy="1027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8E2E3-4994-44D1-8B2F-9251327C4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13" y="832142"/>
            <a:ext cx="3575505" cy="20469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A5753A-ABF5-4E88-BE5A-5542AD0F7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576" y="2663783"/>
            <a:ext cx="3043380" cy="19910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E39537-1151-4D17-AD45-B5D33C8CCDB0}"/>
              </a:ext>
            </a:extLst>
          </p:cNvPr>
          <p:cNvSpPr txBox="1"/>
          <p:nvPr/>
        </p:nvSpPr>
        <p:spPr>
          <a:xfrm>
            <a:off x="924253" y="3419803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PCA(</a:t>
            </a:r>
            <a:r>
              <a:rPr lang="en-US" sz="2800" dirty="0" err="1"/>
              <a:t>n_components</a:t>
            </a:r>
            <a:r>
              <a:rPr lang="en-US" sz="2800" dirty="0"/>
              <a:t>=</a:t>
            </a:r>
            <a:r>
              <a:rPr lang="ru-RU" sz="2800" dirty="0"/>
              <a:t>2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CDCFAB-38F8-4EF8-AFBE-D4B8A07221ED}"/>
              </a:ext>
            </a:extLst>
          </p:cNvPr>
          <p:cNvSpPr txBox="1"/>
          <p:nvPr/>
        </p:nvSpPr>
        <p:spPr>
          <a:xfrm>
            <a:off x="325498" y="5360427"/>
            <a:ext cx="5503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KernelPCA</a:t>
            </a:r>
            <a:r>
              <a:rPr lang="en-US" sz="2800" dirty="0"/>
              <a:t>(</a:t>
            </a:r>
            <a:r>
              <a:rPr lang="en-US" sz="2800" dirty="0" err="1"/>
              <a:t>n_components</a:t>
            </a:r>
            <a:r>
              <a:rPr lang="en-US" sz="2800" dirty="0"/>
              <a:t>=2, </a:t>
            </a:r>
            <a:endParaRPr lang="ru-RU" sz="2800" dirty="0"/>
          </a:p>
          <a:p>
            <a:r>
              <a:rPr lang="en-US" sz="2800" dirty="0"/>
              <a:t>kernel='sigmoid', gamma=0.0013)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6A0AB1-3423-4B38-AFE7-F1E0B3C1A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947" y="4749693"/>
            <a:ext cx="3107452" cy="20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782" y="325821"/>
            <a:ext cx="8596668" cy="725214"/>
          </a:xfrm>
        </p:spPr>
        <p:txBody>
          <a:bodyPr/>
          <a:lstStyle/>
          <a:p>
            <a:r>
              <a:rPr lang="ru-RU" dirty="0"/>
              <a:t>Терминология всё та же…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36" y="1816424"/>
            <a:ext cx="6267178" cy="3541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01" y="3069076"/>
            <a:ext cx="1832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Строки – </a:t>
            </a:r>
          </a:p>
          <a:p>
            <a:pPr algn="ctr"/>
            <a:r>
              <a:rPr lang="ru-RU" sz="2000" dirty="0"/>
              <a:t>экземпляры</a:t>
            </a:r>
          </a:p>
          <a:p>
            <a:pPr algn="ctr"/>
            <a:r>
              <a:rPr lang="ru-RU" sz="2000" dirty="0"/>
              <a:t>(наблюдения,</a:t>
            </a:r>
          </a:p>
          <a:p>
            <a:pPr algn="ctr"/>
            <a:r>
              <a:rPr lang="ru-RU" sz="2000" dirty="0"/>
              <a:t>объекты)</a:t>
            </a:r>
          </a:p>
        </p:txBody>
      </p:sp>
      <p:cxnSp>
        <p:nvCxnSpPr>
          <p:cNvPr id="8" name="Прямая соединительная линия 7"/>
          <p:cNvCxnSpPr>
            <a:stCxn id="6" idx="3"/>
          </p:cNvCxnSpPr>
          <p:nvPr/>
        </p:nvCxnSpPr>
        <p:spPr>
          <a:xfrm flipV="1">
            <a:off x="1907654" y="2627590"/>
            <a:ext cx="520071" cy="11032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6" idx="3"/>
          </p:cNvCxnSpPr>
          <p:nvPr/>
        </p:nvCxnSpPr>
        <p:spPr>
          <a:xfrm flipV="1">
            <a:off x="1907654" y="3226680"/>
            <a:ext cx="520071" cy="5041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</p:cNvCxnSpPr>
          <p:nvPr/>
        </p:nvCxnSpPr>
        <p:spPr>
          <a:xfrm>
            <a:off x="1907654" y="3730796"/>
            <a:ext cx="604318" cy="9778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5885" y="5923744"/>
            <a:ext cx="6171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Столбцы - признаки (характеристики, измерения)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3436883" y="5358410"/>
            <a:ext cx="63062" cy="4643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4782208" y="5358410"/>
            <a:ext cx="63062" cy="4643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7819697" y="5346966"/>
            <a:ext cx="63062" cy="4643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6300952" y="5346966"/>
            <a:ext cx="63062" cy="4643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8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62332-5529-4AEF-8BE3-A7D690C4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58" y="206159"/>
            <a:ext cx="8487318" cy="1320800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Как подобрать </a:t>
            </a:r>
            <a:r>
              <a:rPr lang="ru-RU" sz="3100" dirty="0" err="1"/>
              <a:t>гиперпараметры</a:t>
            </a:r>
            <a:r>
              <a:rPr lang="ru-RU" sz="3100" dirty="0"/>
              <a:t> если это не задача обучения с учителем?</a:t>
            </a:r>
            <a:br>
              <a:rPr lang="ru-RU" sz="3000" dirty="0"/>
            </a:b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87AFA-19AA-4796-960A-3BE429D1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58" y="2697900"/>
            <a:ext cx="9374820" cy="1842985"/>
          </a:xfrm>
        </p:spPr>
        <p:txBody>
          <a:bodyPr/>
          <a:lstStyle/>
          <a:p>
            <a:r>
              <a:rPr lang="en-US" sz="2400" dirty="0" err="1"/>
              <a:t>GridSearchCV</a:t>
            </a:r>
            <a:r>
              <a:rPr lang="ru-RU" sz="2400" dirty="0"/>
              <a:t>. Сигнатура метода </a:t>
            </a:r>
            <a:r>
              <a:rPr lang="en-US" sz="2400" dirty="0"/>
              <a:t>fit</a:t>
            </a:r>
            <a:endParaRPr lang="ru-RU" sz="2400" dirty="0"/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fit(</a:t>
            </a:r>
            <a:r>
              <a:rPr lang="en-US" sz="2000" b="0" i="1" dirty="0">
                <a:solidFill>
                  <a:srgbClr val="212529"/>
                </a:solidFill>
                <a:effectLst/>
                <a:latin typeface="-apple-system"/>
              </a:rPr>
              <a:t>X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sz="2000" b="0" i="1" dirty="0">
                <a:solidFill>
                  <a:srgbClr val="212529"/>
                </a:solidFill>
                <a:effectLst/>
                <a:latin typeface="-apple-system"/>
              </a:rPr>
              <a:t>y=None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sz="2000" b="0" i="1" dirty="0">
                <a:solidFill>
                  <a:srgbClr val="212529"/>
                </a:solidFill>
                <a:effectLst/>
                <a:latin typeface="-apple-system"/>
              </a:rPr>
              <a:t>*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sz="2000" b="0" i="1" dirty="0">
                <a:solidFill>
                  <a:srgbClr val="212529"/>
                </a:solidFill>
                <a:effectLst/>
                <a:latin typeface="-apple-system"/>
              </a:rPr>
              <a:t>groups=None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sz="2000" b="0" i="1" dirty="0">
                <a:solidFill>
                  <a:srgbClr val="212529"/>
                </a:solidFill>
                <a:effectLst/>
                <a:latin typeface="-apple-system"/>
              </a:rPr>
              <a:t>**</a:t>
            </a:r>
            <a:r>
              <a:rPr lang="en-US" sz="2000" b="0" i="1" dirty="0" err="1">
                <a:solidFill>
                  <a:srgbClr val="212529"/>
                </a:solidFill>
                <a:effectLst/>
                <a:latin typeface="-apple-system"/>
              </a:rPr>
              <a:t>fit_params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ru-RU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000" dirty="0"/>
              <a:t>y -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Target relative to X for classification or regression; 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-apple-system"/>
              </a:rPr>
              <a:t>None for unsupervised learning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en-US" sz="2400" dirty="0" err="1"/>
              <a:t>GridSearchCV</a:t>
            </a:r>
            <a:r>
              <a:rPr lang="en-US" sz="2400" dirty="0"/>
              <a:t>(</a:t>
            </a:r>
            <a:r>
              <a:rPr lang="en-US" sz="2400" dirty="0" err="1"/>
              <a:t>kernelPca</a:t>
            </a:r>
            <a:r>
              <a:rPr lang="en-US" sz="2400" dirty="0"/>
              <a:t>, </a:t>
            </a:r>
            <a:r>
              <a:rPr lang="en-US" sz="2400" dirty="0" err="1"/>
              <a:t>param_grid</a:t>
            </a:r>
            <a:r>
              <a:rPr lang="en-US" sz="2400" dirty="0"/>
              <a:t>, cv=4, scoring=??)</a:t>
            </a: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9BF596-E136-45B9-888E-3657EDFD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69" y="1813764"/>
            <a:ext cx="5362575" cy="752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4621CF-E681-4F2E-A098-03C95518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58" y="4743451"/>
            <a:ext cx="7767599" cy="1638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CBDEB9-9B6E-4A24-8FF4-26C1633558BA}"/>
              </a:ext>
            </a:extLst>
          </p:cNvPr>
          <p:cNvSpPr txBox="1"/>
          <p:nvPr/>
        </p:nvSpPr>
        <p:spPr>
          <a:xfrm>
            <a:off x="8401049" y="5111662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Проверить, как хорошо смогут восстановиться признаки после обратного преобразования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837F3942-71FC-4782-94A3-66E9AC988FF0}"/>
              </a:ext>
            </a:extLst>
          </p:cNvPr>
          <p:cNvSpPr txBox="1">
            <a:spLocks/>
          </p:cNvSpPr>
          <p:nvPr/>
        </p:nvSpPr>
        <p:spPr>
          <a:xfrm>
            <a:off x="285878" y="1257358"/>
            <a:ext cx="9374820" cy="554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/>
              <a:t>Гиперпараметры</a:t>
            </a:r>
            <a:r>
              <a:rPr lang="ru-RU" sz="2400" dirty="0"/>
              <a:t> у </a:t>
            </a:r>
            <a:r>
              <a:rPr lang="en-US" sz="2400" dirty="0" err="1"/>
              <a:t>KernelPCA</a:t>
            </a:r>
            <a:r>
              <a:rPr lang="en-US" sz="2400" dirty="0"/>
              <a:t> degree, gamma</a:t>
            </a:r>
            <a:r>
              <a:rPr lang="ru-RU" sz="2400" dirty="0"/>
              <a:t>, </a:t>
            </a:r>
            <a:r>
              <a:rPr lang="en-US" sz="2400" dirty="0"/>
              <a:t>kernel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14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ADBBE-82D5-4A1B-B514-BFB82AFA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56238"/>
            <a:ext cx="8596668" cy="1320800"/>
          </a:xfrm>
        </p:spPr>
        <p:txBody>
          <a:bodyPr/>
          <a:lstStyle/>
          <a:p>
            <a:r>
              <a:rPr lang="ru-RU" dirty="0"/>
              <a:t>Методики на основе многообразий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9F78C-4BA8-42AB-8356-5EF22AE2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113025"/>
            <a:ext cx="8596668" cy="1425990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Измеряет как каждый образец связан со своими соседями</a:t>
            </a:r>
          </a:p>
          <a:p>
            <a:r>
              <a:rPr lang="ru-RU" sz="2400" dirty="0"/>
              <a:t>Ищет представление с меньшим набором измерений, где связи с соседями лучше сохраняются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9FD824-ECA0-4082-A5CF-9F42C654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787613"/>
            <a:ext cx="5734050" cy="36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1F7DD-3BEE-4523-9AEA-F703C318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49" y="352756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 err="1"/>
              <a:t>Автокодировщики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3C32C-8866-4F9A-98F7-2879FDFE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2575"/>
            <a:ext cx="4634683" cy="4488787"/>
          </a:xfrm>
        </p:spPr>
        <p:txBody>
          <a:bodyPr>
            <a:normAutofit/>
          </a:bodyPr>
          <a:lstStyle/>
          <a:p>
            <a:r>
              <a:rPr lang="ru-RU" sz="2400" dirty="0"/>
              <a:t>Искусственные нейронные сети, используемые для понижения размерности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Если используется линейная функция активации и функция издержек </a:t>
            </a:r>
            <a:r>
              <a:rPr lang="en-US" sz="2400" dirty="0"/>
              <a:t>MSE</a:t>
            </a:r>
            <a:r>
              <a:rPr lang="ru-RU" sz="2400" dirty="0"/>
              <a:t>, можно показать, что выполняется анализ главных компонент (</a:t>
            </a:r>
            <a:r>
              <a:rPr lang="en-US" sz="2400" dirty="0"/>
              <a:t>PCA)</a:t>
            </a: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1D6526-FAE9-4447-9119-4560EC67C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554"/>
          <a:stretch/>
        </p:blipFill>
        <p:spPr bwMode="auto">
          <a:xfrm>
            <a:off x="4975668" y="1673556"/>
            <a:ext cx="4415050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47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A2C7E-D5B9-4587-8D29-78FDA4BC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5750"/>
            <a:ext cx="8596668" cy="1320800"/>
          </a:xfrm>
        </p:spPr>
        <p:txBody>
          <a:bodyPr/>
          <a:lstStyle/>
          <a:p>
            <a:r>
              <a:rPr lang="ru-RU" dirty="0"/>
              <a:t>Фильтр шума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C9ACE-008A-43AF-8B3F-9508D3BB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" y="1189990"/>
            <a:ext cx="4252256" cy="12179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0FCE10-D2EB-47FB-B6E7-F1FBBC54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75" y="148837"/>
            <a:ext cx="4816981" cy="31729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C0A996-DF8F-462B-8B04-49B103A4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8" y="3641725"/>
            <a:ext cx="4252255" cy="1231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12DFC7-FA33-4E62-A8E2-FEE373768163}"/>
              </a:ext>
            </a:extLst>
          </p:cNvPr>
          <p:cNvSpPr txBox="1"/>
          <p:nvPr/>
        </p:nvSpPr>
        <p:spPr>
          <a:xfrm>
            <a:off x="428309" y="2637115"/>
            <a:ext cx="4252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Создадим 2</a:t>
            </a:r>
            <a:r>
              <a:rPr lang="en-US" dirty="0"/>
              <a:t>D </a:t>
            </a:r>
            <a:r>
              <a:rPr lang="ru-RU" dirty="0"/>
              <a:t>массив, где построчно будет элемент исходного массива и следующие 9 элементов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58AA4-EEA2-4308-8D8E-BBE20D4672B1}"/>
              </a:ext>
            </a:extLst>
          </p:cNvPr>
          <p:cNvSpPr txBox="1"/>
          <p:nvPr/>
        </p:nvSpPr>
        <p:spPr>
          <a:xfrm>
            <a:off x="428309" y="5067845"/>
            <a:ext cx="4252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Выполним преобразование </a:t>
            </a:r>
            <a:r>
              <a:rPr lang="en-US" dirty="0"/>
              <a:t>PCA </a:t>
            </a:r>
            <a:r>
              <a:rPr lang="ru-RU" dirty="0"/>
              <a:t>с количеством компонент 1, отобразим полученный одномерный массив на графике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D468E6-7031-4426-8241-255F0032F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116" y="3524525"/>
            <a:ext cx="4759440" cy="31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C9812-71AD-4659-83C1-A4DF5089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54" y="261013"/>
            <a:ext cx="8252671" cy="777212"/>
          </a:xfrm>
        </p:spPr>
        <p:txBody>
          <a:bodyPr/>
          <a:lstStyle/>
          <a:p>
            <a:r>
              <a:rPr lang="ru-RU" dirty="0"/>
              <a:t>Рекомендательные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58EDC-2A8B-45B2-AB27-C082CB7F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32" y="1038225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Матрица</a:t>
            </a:r>
            <a:r>
              <a:rPr lang="en-US" sz="2400" dirty="0"/>
              <a:t>:</a:t>
            </a:r>
            <a:r>
              <a:rPr lang="ru-RU" sz="2400" dirty="0"/>
              <a:t> строки – пользователи, столбцы - продукты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4451AC-7353-4701-B967-96DDDF1F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768" y="1304925"/>
            <a:ext cx="3429000" cy="4991100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E9D7F10-C166-460C-ACD7-67911DA645CB}"/>
              </a:ext>
            </a:extLst>
          </p:cNvPr>
          <p:cNvGrpSpPr/>
          <p:nvPr/>
        </p:nvGrpSpPr>
        <p:grpSpPr>
          <a:xfrm>
            <a:off x="-9525" y="1771253"/>
            <a:ext cx="8608396" cy="3592787"/>
            <a:chOff x="-9525" y="1771253"/>
            <a:chExt cx="8608396" cy="359278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502828-DA20-4F3D-93EC-F7DB253B5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25" y="2013873"/>
              <a:ext cx="8572500" cy="315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0F866-5DA6-46D3-8226-B1B391E9AAA0}"/>
                </a:ext>
              </a:extLst>
            </p:cNvPr>
            <p:cNvSpPr txBox="1"/>
            <p:nvPr/>
          </p:nvSpPr>
          <p:spPr>
            <a:xfrm>
              <a:off x="128232" y="3200310"/>
              <a:ext cx="2002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user</a:t>
              </a:r>
              <a:endParaRPr lang="ru-RU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9076F9-EE68-49D4-B7B2-59A3A0BCD82D}"/>
                </a:ext>
              </a:extLst>
            </p:cNvPr>
            <p:cNvSpPr txBox="1"/>
            <p:nvPr/>
          </p:nvSpPr>
          <p:spPr>
            <a:xfrm>
              <a:off x="1597980" y="177125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item</a:t>
              </a:r>
              <a:endParaRPr lang="ru-RU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D7FD5E-3C24-4C66-BEAC-2012B31722B8}"/>
                </a:ext>
              </a:extLst>
            </p:cNvPr>
            <p:cNvSpPr txBox="1"/>
            <p:nvPr/>
          </p:nvSpPr>
          <p:spPr>
            <a:xfrm>
              <a:off x="3512664" y="3282586"/>
              <a:ext cx="2002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user</a:t>
              </a:r>
              <a:endParaRPr lang="ru-RU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8578F8-FAF6-4276-ADB0-64667D29DFF3}"/>
                </a:ext>
              </a:extLst>
            </p:cNvPr>
            <p:cNvSpPr txBox="1"/>
            <p:nvPr/>
          </p:nvSpPr>
          <p:spPr>
            <a:xfrm>
              <a:off x="7574753" y="2451247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item</a:t>
              </a:r>
              <a:endParaRPr lang="ru-RU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FCD201-FCE7-4F98-AC8B-59A913AC5B72}"/>
                </a:ext>
              </a:extLst>
            </p:cNvPr>
            <p:cNvSpPr txBox="1"/>
            <p:nvPr/>
          </p:nvSpPr>
          <p:spPr>
            <a:xfrm>
              <a:off x="4231998" y="4994708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factor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89D79-B5D0-443B-9A8B-1477124BD99F}"/>
                </a:ext>
              </a:extLst>
            </p:cNvPr>
            <p:cNvSpPr txBox="1"/>
            <p:nvPr/>
          </p:nvSpPr>
          <p:spPr>
            <a:xfrm>
              <a:off x="8446098" y="2923311"/>
              <a:ext cx="1527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factor</a:t>
              </a:r>
              <a:endParaRPr lang="ru-RU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668FD-F783-4F26-8B7C-235D6A6A20D3}"/>
              </a:ext>
            </a:extLst>
          </p:cNvPr>
          <p:cNvSpPr txBox="1"/>
          <p:nvPr/>
        </p:nvSpPr>
        <p:spPr>
          <a:xfrm>
            <a:off x="6046257" y="4746353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Simon Funk</a:t>
            </a:r>
            <a:endParaRPr lang="ru-RU" dirty="0"/>
          </a:p>
          <a:p>
            <a:r>
              <a:rPr lang="en-US" dirty="0" err="1"/>
              <a:t>FunkSVD</a:t>
            </a:r>
            <a:r>
              <a:rPr lang="ru-RU" dirty="0"/>
              <a:t>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3.89</a:t>
            </a:r>
          </a:p>
        </p:txBody>
      </p:sp>
    </p:spTree>
    <p:extLst>
      <p:ext uri="{BB962C8B-B14F-4D97-AF65-F5344CB8AC3E}">
        <p14:creationId xmlns:p14="http://schemas.microsoft.com/office/powerpoint/2010/main" val="414612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4AF56-8020-40A7-BDB2-8122CC23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59" y="342900"/>
            <a:ext cx="8596668" cy="1320800"/>
          </a:xfrm>
        </p:spPr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9D56D-628B-40CF-9716-3946C337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8" y="1770064"/>
            <a:ext cx="9733491" cy="3880773"/>
          </a:xfrm>
        </p:spPr>
        <p:txBody>
          <a:bodyPr>
            <a:normAutofit/>
          </a:bodyPr>
          <a:lstStyle/>
          <a:p>
            <a:r>
              <a:rPr lang="ru-RU" sz="2800" dirty="0"/>
              <a:t>Какие главные мотивы для понижения размерности?</a:t>
            </a:r>
          </a:p>
          <a:p>
            <a:endParaRPr lang="ru-RU" sz="2800" dirty="0"/>
          </a:p>
          <a:p>
            <a:r>
              <a:rPr lang="ru-RU" sz="2800" dirty="0"/>
              <a:t>В чем основной недостаток понижения размерности?</a:t>
            </a:r>
          </a:p>
        </p:txBody>
      </p:sp>
    </p:spTree>
    <p:extLst>
      <p:ext uri="{BB962C8B-B14F-4D97-AF65-F5344CB8AC3E}">
        <p14:creationId xmlns:p14="http://schemas.microsoft.com/office/powerpoint/2010/main" val="40582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963" y="409545"/>
            <a:ext cx="8596668" cy="973659"/>
          </a:xfrm>
        </p:spPr>
        <p:txBody>
          <a:bodyPr/>
          <a:lstStyle/>
          <a:p>
            <a:r>
              <a:rPr lang="ru-RU" dirty="0"/>
              <a:t>Понижение размерности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12" y="1530290"/>
            <a:ext cx="855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ru-RU" sz="2000" dirty="0"/>
              <a:t>я строка матрицы – описание 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ru-RU" sz="2000" dirty="0"/>
              <a:t>го объекта (конкретного экземпляра)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99" y="3357862"/>
            <a:ext cx="975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Задача</a:t>
            </a:r>
            <a:r>
              <a:rPr lang="en-US" sz="2000" dirty="0"/>
              <a:t>: </a:t>
            </a:r>
            <a:r>
              <a:rPr lang="ru-RU" sz="2000" dirty="0"/>
              <a:t>перейти к новым переменным, понизив их количество, при этом пытаясь сохранить как можно больше информации о первоначальном распределении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A69FAB-E7A7-4A1F-85FF-20E4F611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52" y="2077486"/>
            <a:ext cx="5753100" cy="1000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010DC9-928F-4228-BEB3-DB933B7D9631}"/>
              </a:ext>
            </a:extLst>
          </p:cNvPr>
          <p:cNvSpPr txBox="1"/>
          <p:nvPr/>
        </p:nvSpPr>
        <p:spPr>
          <a:xfrm>
            <a:off x="4213945" y="5677969"/>
            <a:ext cx="1152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 &lt; n</a:t>
            </a:r>
            <a:endParaRPr lang="ru-RU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B1BC97-FB4B-442C-B515-833D979D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77" y="4509952"/>
            <a:ext cx="5753100" cy="10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4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6C243-CB86-4E4E-8ED6-8029C8FE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/>
              <a:t>Метод главных компонент </a:t>
            </a:r>
            <a:r>
              <a:rPr lang="en-US"/>
              <a:t>(PCA – Principal component analysis)</a:t>
            </a:r>
            <a:endParaRPr lang="ru-RU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Объект 2">
            <a:extLst>
              <a:ext uri="{FF2B5EF4-FFF2-40B4-BE49-F238E27FC236}">
                <a16:creationId xmlns:a16="http://schemas.microsoft.com/office/drawing/2014/main" id="{F75DA52E-E604-4179-93C9-AED5E3B0D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680209"/>
              </p:ext>
            </p:extLst>
          </p:nvPr>
        </p:nvGraphicFramePr>
        <p:xfrm>
          <a:off x="696383" y="2205718"/>
          <a:ext cx="10788044" cy="4404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69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5686ED9-FE19-4CBF-A43E-D356F3E5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251" y="2932589"/>
            <a:ext cx="4814998" cy="150606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ABF6F-330B-4F6C-B496-F04B85E4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31" y="-28204"/>
            <a:ext cx="9381066" cy="1320800"/>
          </a:xfrm>
        </p:spPr>
        <p:txBody>
          <a:bodyPr/>
          <a:lstStyle/>
          <a:p>
            <a:r>
              <a:rPr lang="ru-RU" dirty="0"/>
              <a:t>Рассмотрим на примере (пока не понижая 													размерность)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04D55-6F8C-463D-B2CB-EB04544CD540}"/>
              </a:ext>
            </a:extLst>
          </p:cNvPr>
          <p:cNvSpPr txBox="1"/>
          <p:nvPr/>
        </p:nvSpPr>
        <p:spPr>
          <a:xfrm>
            <a:off x="677334" y="816638"/>
            <a:ext cx="3528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Есть какой-то набор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CB67FE-E248-48CF-98FC-E7296A5D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728" y="1098993"/>
            <a:ext cx="4622045" cy="8421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C6C48B-709E-400D-AD3B-54762D56B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28" y="1946629"/>
            <a:ext cx="3107570" cy="102011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275EBDC-1E56-4B46-B9EE-91CAC0ABB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728" y="4410912"/>
            <a:ext cx="3993395" cy="83812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B6EEF5-48A0-47C5-8D9E-700EB0A02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" y="3392446"/>
            <a:ext cx="5042300" cy="25433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3074F7-8649-4CCC-9B53-2B781DAE0BDF}"/>
              </a:ext>
            </a:extLst>
          </p:cNvPr>
          <p:cNvSpPr txBox="1"/>
          <p:nvPr/>
        </p:nvSpPr>
        <p:spPr>
          <a:xfrm>
            <a:off x="5208147" y="5177675"/>
            <a:ext cx="504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Визуализируем на данных: Компоненты – направления векторов, объяснимая дисперсия – квадраты длин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39FD5DE-F34F-428D-96AD-63DE2B3D4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7062" y="6138680"/>
            <a:ext cx="7343775" cy="7048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BA873CE-BB62-4617-8868-1918BF5F35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231" y="1216748"/>
            <a:ext cx="4522171" cy="23323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033606-5F98-46ED-B03E-C92A683F112C}"/>
              </a:ext>
            </a:extLst>
          </p:cNvPr>
          <p:cNvSpPr txBox="1"/>
          <p:nvPr/>
        </p:nvSpPr>
        <p:spPr>
          <a:xfrm>
            <a:off x="8043289" y="376121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Кол-во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CFB11-2971-4F78-A4C4-8A77813EFBF0}"/>
              </a:ext>
            </a:extLst>
          </p:cNvPr>
          <p:cNvSpPr txBox="1"/>
          <p:nvPr/>
        </p:nvSpPr>
        <p:spPr>
          <a:xfrm>
            <a:off x="8153582" y="40227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87129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625F1-3EE1-42E9-A07D-BEAC1FD6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2" y="162859"/>
            <a:ext cx="8596668" cy="685800"/>
          </a:xfrm>
        </p:spPr>
        <p:txBody>
          <a:bodyPr/>
          <a:lstStyle/>
          <a:p>
            <a:r>
              <a:rPr lang="en-US" dirty="0" err="1"/>
              <a:t>n_components</a:t>
            </a:r>
            <a:r>
              <a:rPr lang="en-US" dirty="0"/>
              <a:t> = 1</a:t>
            </a:r>
            <a:r>
              <a:rPr lang="ru-RU" dirty="0"/>
              <a:t> и обратно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DA5B44-0575-4997-9E07-32AED504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2" y="1600895"/>
            <a:ext cx="3432348" cy="7816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17E877-6AC5-4B12-B335-78A5B7C3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02" y="4646117"/>
            <a:ext cx="3496933" cy="6572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4688AB-A186-4921-8061-F6DED1961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27" y="2434756"/>
            <a:ext cx="4838984" cy="3175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7A9BB6-B027-4067-8A3F-3D2B96AE420E}"/>
              </a:ext>
            </a:extLst>
          </p:cNvPr>
          <p:cNvSpPr txBox="1"/>
          <p:nvPr/>
        </p:nvSpPr>
        <p:spPr>
          <a:xfrm>
            <a:off x="349076" y="877829"/>
            <a:ext cx="4765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Преобразование с понижением размерности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5C9D9-B644-4DC3-A619-A95F271513BC}"/>
              </a:ext>
            </a:extLst>
          </p:cNvPr>
          <p:cNvSpPr txBox="1"/>
          <p:nvPr/>
        </p:nvSpPr>
        <p:spPr>
          <a:xfrm>
            <a:off x="6405562" y="1051383"/>
            <a:ext cx="47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Обратное преобразование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4A9740-2C36-47DA-87D9-B2950E2DE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937" y="1680967"/>
            <a:ext cx="5586561" cy="6601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092AFA-0D56-414B-881E-9B58E71D3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" y="5514975"/>
            <a:ext cx="6410325" cy="9525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59C0ECD-C7A8-4D5D-878A-9761DBA97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502" y="3588135"/>
            <a:ext cx="5180231" cy="95216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D818710-36C2-4490-BC3F-3B4C68FED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502" y="2488336"/>
            <a:ext cx="3773978" cy="1018742"/>
          </a:xfrm>
          <a:prstGeom prst="rect">
            <a:avLst/>
          </a:prstGeom>
        </p:spPr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87F9A9F-2193-450F-8964-A6CB27829D0B}"/>
              </a:ext>
            </a:extLst>
          </p:cNvPr>
          <p:cNvGrpSpPr/>
          <p:nvPr/>
        </p:nvGrpSpPr>
        <p:grpSpPr>
          <a:xfrm>
            <a:off x="2259269" y="4205063"/>
            <a:ext cx="2855656" cy="305963"/>
            <a:chOff x="2068968" y="4191317"/>
            <a:chExt cx="2855656" cy="305963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16435272-0736-4AB1-B1E8-0C610890A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68968" y="4191317"/>
              <a:ext cx="2855656" cy="30596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8B7CD26-D097-4CD7-A1D6-E38C085B1BE3}"/>
                </a:ext>
              </a:extLst>
            </p:cNvPr>
            <p:cNvCxnSpPr/>
            <p:nvPr/>
          </p:nvCxnSpPr>
          <p:spPr>
            <a:xfrm>
              <a:off x="3496796" y="4334138"/>
              <a:ext cx="12580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03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75653-9634-449C-A7C7-ED47A6DA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39" y="22643"/>
            <a:ext cx="8596668" cy="1320800"/>
          </a:xfrm>
        </p:spPr>
        <p:txBody>
          <a:bodyPr>
            <a:normAutofit/>
          </a:bodyPr>
          <a:lstStyle/>
          <a:p>
            <a:r>
              <a:rPr lang="ru-RU" sz="3600" dirty="0"/>
              <a:t>Сингулярное разложение (</a:t>
            </a:r>
            <a:r>
              <a:rPr lang="en-US" sz="3600" dirty="0"/>
              <a:t>SVD – Singular Value Decomposition)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B0C01-4E7F-436F-BB57-9A6EB38B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67" y="1225386"/>
            <a:ext cx="8596668" cy="2168710"/>
          </a:xfrm>
        </p:spPr>
        <p:txBody>
          <a:bodyPr/>
          <a:lstStyle/>
          <a:p>
            <a:r>
              <a:rPr lang="ru-RU" dirty="0"/>
              <a:t>Прямоугольную матрицу </a:t>
            </a:r>
            <a:r>
              <a:rPr lang="en-US" dirty="0"/>
              <a:t>X (m*n) </a:t>
            </a:r>
            <a:r>
              <a:rPr lang="ru-RU" dirty="0"/>
              <a:t>можно представить в виде произведения</a:t>
            </a:r>
          </a:p>
          <a:p>
            <a:endParaRPr lang="ru-RU" dirty="0"/>
          </a:p>
          <a:p>
            <a:r>
              <a:rPr lang="el-GR" dirty="0"/>
              <a:t>Σ</a:t>
            </a:r>
            <a:r>
              <a:rPr lang="ru-RU" dirty="0"/>
              <a:t> – матрица </a:t>
            </a:r>
            <a:r>
              <a:rPr lang="en-US" dirty="0"/>
              <a:t>m*n </a:t>
            </a:r>
            <a:r>
              <a:rPr lang="ru-RU" dirty="0"/>
              <a:t>с неотрицательными элементами, лежащими на главной диагонали – т.н. сингулярные числа (расположены по убыванию)</a:t>
            </a:r>
          </a:p>
          <a:p>
            <a:r>
              <a:rPr lang="en-US" dirty="0"/>
              <a:t>U (m*m),V(n*n) – </a:t>
            </a:r>
            <a:r>
              <a:rPr lang="ru-RU" dirty="0"/>
              <a:t>две унитарные матрицы, состоящие из левых и правых сингулярных векторов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D71DDE-03A2-4886-AA79-44DE160F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43" y="1655803"/>
            <a:ext cx="2055412" cy="394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50821-126A-49EE-8AE8-B97199D8D782}"/>
              </a:ext>
            </a:extLst>
          </p:cNvPr>
          <p:cNvSpPr txBox="1"/>
          <p:nvPr/>
        </p:nvSpPr>
        <p:spPr>
          <a:xfrm>
            <a:off x="505977" y="3339013"/>
            <a:ext cx="8615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Матрица * - сопряженно-транспонированная (эрмитово-сопряженная) к исходной</a:t>
            </a:r>
          </a:p>
          <a:p>
            <a:endParaRPr lang="ru-RU" dirty="0"/>
          </a:p>
          <a:p>
            <a:r>
              <a:rPr lang="ru-RU" dirty="0"/>
              <a:t>Унитарная матрица – квадратная матрица, результат умножения которой на сопряженно-транспонированную равен единичной матрице</a:t>
            </a:r>
          </a:p>
          <a:p>
            <a:endParaRPr lang="ru-RU" dirty="0"/>
          </a:p>
          <a:p>
            <a:r>
              <a:rPr lang="ru-RU" dirty="0"/>
              <a:t>Неотрицательное вещественное число </a:t>
            </a:r>
            <a:r>
              <a:rPr lang="el-GR" dirty="0"/>
              <a:t>σ</a:t>
            </a:r>
            <a:r>
              <a:rPr lang="ru-RU" dirty="0"/>
              <a:t> называется </a:t>
            </a:r>
            <a:r>
              <a:rPr lang="ru-RU" b="1" dirty="0"/>
              <a:t>сингулярным числом </a:t>
            </a:r>
            <a:r>
              <a:rPr lang="ru-RU" dirty="0"/>
              <a:t>матрицы </a:t>
            </a:r>
            <a:r>
              <a:rPr lang="en-US" dirty="0"/>
              <a:t>M </a:t>
            </a:r>
            <a:r>
              <a:rPr lang="ru-RU" dirty="0"/>
              <a:t>тогда и только тогда, когда существуют два вектора единичной длины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9CF94E-339A-42D2-B802-18AF6A8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83" y="5683165"/>
            <a:ext cx="3055217" cy="3266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652784-6733-4928-AFD6-72FECC04C97E}"/>
              </a:ext>
            </a:extLst>
          </p:cNvPr>
          <p:cNvSpPr txBox="1"/>
          <p:nvPr/>
        </p:nvSpPr>
        <p:spPr>
          <a:xfrm>
            <a:off x="546334" y="6095249"/>
            <a:ext cx="8482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Векторы u и v называются, соответственно, </a:t>
            </a:r>
            <a:r>
              <a:rPr lang="ru-RU" b="1" dirty="0"/>
              <a:t>левым сингулярным вектором </a:t>
            </a:r>
            <a:r>
              <a:rPr lang="ru-RU" dirty="0"/>
              <a:t>и </a:t>
            </a:r>
            <a:r>
              <a:rPr lang="ru-RU" b="1" dirty="0"/>
              <a:t>правым сингулярным вектором</a:t>
            </a:r>
            <a:r>
              <a:rPr lang="ru-RU" dirty="0"/>
              <a:t>, соответствующим сингулярному числу </a:t>
            </a:r>
            <a:r>
              <a:rPr lang="el-GR" dirty="0"/>
              <a:t>σ</a:t>
            </a:r>
            <a:r>
              <a:rPr lang="ru-RU" dirty="0"/>
              <a:t>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9DCC68-4E7E-4A0F-9040-2D969F3F0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19" y="4166827"/>
            <a:ext cx="2901412" cy="263790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2E17986-00F9-4B48-B4B7-7C2606A8B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853" y="637860"/>
            <a:ext cx="2901412" cy="3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6E682-0455-4D12-81E7-A7CB8AAB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32" y="85315"/>
            <a:ext cx="8596668" cy="1320800"/>
          </a:xfrm>
        </p:spPr>
        <p:txBody>
          <a:bodyPr/>
          <a:lstStyle/>
          <a:p>
            <a:r>
              <a:rPr lang="ru-RU" dirty="0"/>
              <a:t>Сингулярное разложение из примера</a:t>
            </a:r>
            <a:br>
              <a:rPr lang="en-US" dirty="0"/>
            </a:br>
            <a:r>
              <a:rPr lang="en-US" dirty="0" err="1"/>
              <a:t>n_components</a:t>
            </a:r>
            <a:r>
              <a:rPr lang="en-US" dirty="0"/>
              <a:t>=2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D0A7DE-DBA5-4396-832D-14C11D68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94" y="1303415"/>
            <a:ext cx="2666474" cy="998556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BA6DC67-2FDE-46D5-A87D-F65E0BC5EB43}"/>
              </a:ext>
            </a:extLst>
          </p:cNvPr>
          <p:cNvGrpSpPr/>
          <p:nvPr/>
        </p:nvGrpSpPr>
        <p:grpSpPr>
          <a:xfrm>
            <a:off x="134714" y="1303415"/>
            <a:ext cx="4368052" cy="4605563"/>
            <a:chOff x="819451" y="1985737"/>
            <a:chExt cx="4368052" cy="460556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5841DA34-BC8E-4268-A9A9-A89AEAA2C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768" y="2041526"/>
              <a:ext cx="4364735" cy="4549774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035202A9-EE33-4F69-9535-55FA62711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451" y="1985737"/>
              <a:ext cx="4120707" cy="908502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172B94F-7097-46C3-9EF7-7641BAE13CE5}"/>
              </a:ext>
            </a:extLst>
          </p:cNvPr>
          <p:cNvGrpSpPr/>
          <p:nvPr/>
        </p:nvGrpSpPr>
        <p:grpSpPr>
          <a:xfrm>
            <a:off x="4502766" y="2370373"/>
            <a:ext cx="3381375" cy="3482816"/>
            <a:chOff x="4502766" y="2370373"/>
            <a:chExt cx="3381375" cy="348281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AD7C28AC-97DF-4ED3-8E23-E9E32A20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2766" y="2370373"/>
              <a:ext cx="3381375" cy="3482816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84787F0-8986-40A3-B86A-611B4B58E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2766" y="3260208"/>
              <a:ext cx="2957773" cy="631303"/>
            </a:xfrm>
            <a:prstGeom prst="rect">
              <a:avLst/>
            </a:prstGeom>
          </p:spPr>
        </p:pic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FB2AC4B-AF63-4B43-BD08-A76B95BEB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7568" y="4274367"/>
            <a:ext cx="4629150" cy="2162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C82DC9-5245-422B-B39E-A3D6679FAE96}"/>
              </a:ext>
            </a:extLst>
          </p:cNvPr>
          <p:cNvSpPr txBox="1"/>
          <p:nvPr/>
        </p:nvSpPr>
        <p:spPr>
          <a:xfrm>
            <a:off x="723826" y="6472284"/>
            <a:ext cx="9716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8"/>
              </a:rPr>
              <a:t>https://github.com/scikit-learn/scikit-learn/blob/main/sklearn/decomposition/_pca.py</a:t>
            </a:r>
            <a:endParaRPr lang="ru-RU" sz="160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DE601C5-D4B8-4923-8F69-9A95DCC4E6B2}"/>
              </a:ext>
            </a:extLst>
          </p:cNvPr>
          <p:cNvCxnSpPr>
            <a:cxnSpLocks/>
          </p:cNvCxnSpPr>
          <p:nvPr/>
        </p:nvCxnSpPr>
        <p:spPr>
          <a:xfrm flipV="1">
            <a:off x="6551720" y="5921591"/>
            <a:ext cx="745848" cy="550693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3F52863-4413-4711-A392-CA98F2A483D9}"/>
              </a:ext>
            </a:extLst>
          </p:cNvPr>
          <p:cNvCxnSpPr/>
          <p:nvPr/>
        </p:nvCxnSpPr>
        <p:spPr>
          <a:xfrm>
            <a:off x="7460539" y="5679440"/>
            <a:ext cx="434538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1B7E31-E373-4E1C-82E1-DE2214ED58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3241" y="901447"/>
            <a:ext cx="4442728" cy="998556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11738EB-17C2-40E3-9899-056BB0805858}"/>
              </a:ext>
            </a:extLst>
          </p:cNvPr>
          <p:cNvCxnSpPr/>
          <p:nvPr/>
        </p:nvCxnSpPr>
        <p:spPr>
          <a:xfrm flipV="1">
            <a:off x="2503503" y="1091953"/>
            <a:ext cx="6169980" cy="2665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0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6E682-0455-4D12-81E7-A7CB8AAB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8" y="-45206"/>
            <a:ext cx="8596668" cy="1320800"/>
          </a:xfrm>
        </p:spPr>
        <p:txBody>
          <a:bodyPr/>
          <a:lstStyle/>
          <a:p>
            <a:r>
              <a:rPr lang="ru-RU" dirty="0"/>
              <a:t>Сингулярное разложение из примера</a:t>
            </a:r>
            <a:br>
              <a:rPr lang="en-US" dirty="0"/>
            </a:br>
            <a:r>
              <a:rPr lang="en-US" dirty="0" err="1"/>
              <a:t>n_components</a:t>
            </a:r>
            <a:r>
              <a:rPr lang="en-US" dirty="0"/>
              <a:t>=1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D0A7DE-DBA5-4396-832D-14C11D68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04" y="3700764"/>
            <a:ext cx="2666474" cy="998556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37E017D-26B2-4ECF-9697-1FC2907A122F}"/>
              </a:ext>
            </a:extLst>
          </p:cNvPr>
          <p:cNvGrpSpPr/>
          <p:nvPr/>
        </p:nvGrpSpPr>
        <p:grpSpPr>
          <a:xfrm>
            <a:off x="385888" y="1188937"/>
            <a:ext cx="4364735" cy="2128955"/>
            <a:chOff x="477328" y="1587500"/>
            <a:chExt cx="4364735" cy="2128955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7F203FA1-DFDD-4ABD-A0FE-E16E65EAD524}"/>
                </a:ext>
              </a:extLst>
            </p:cNvPr>
            <p:cNvGrpSpPr/>
            <p:nvPr/>
          </p:nvGrpSpPr>
          <p:grpSpPr>
            <a:xfrm>
              <a:off x="477328" y="1587500"/>
              <a:ext cx="4364735" cy="2128955"/>
              <a:chOff x="822768" y="2000571"/>
              <a:chExt cx="4364735" cy="2128955"/>
            </a:xfrm>
          </p:grpSpPr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5841DA34-BC8E-4268-A9A9-A89AEAA2CF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" b="54106"/>
              <a:stretch/>
            </p:blipFill>
            <p:spPr>
              <a:xfrm>
                <a:off x="822768" y="2041526"/>
                <a:ext cx="4364735" cy="2088000"/>
              </a:xfrm>
              <a:prstGeom prst="rect">
                <a:avLst/>
              </a:prstGeom>
            </p:spPr>
          </p:pic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035202A9-EE33-4F69-9535-55FA62711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931" y="2000571"/>
                <a:ext cx="4120707" cy="908502"/>
              </a:xfrm>
              <a:prstGeom prst="rect">
                <a:avLst/>
              </a:prstGeom>
            </p:spPr>
          </p:pic>
        </p:grp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48582A7-3C96-4075-85F1-10E6884DA6CF}"/>
                </a:ext>
              </a:extLst>
            </p:cNvPr>
            <p:cNvSpPr/>
            <p:nvPr/>
          </p:nvSpPr>
          <p:spPr>
            <a:xfrm>
              <a:off x="1534160" y="3108484"/>
              <a:ext cx="1280160" cy="508476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7841E965-3C02-4AB2-901A-D53CD3E17D47}"/>
                </a:ext>
              </a:extLst>
            </p:cNvPr>
            <p:cNvSpPr/>
            <p:nvPr/>
          </p:nvSpPr>
          <p:spPr>
            <a:xfrm>
              <a:off x="3038476" y="3108484"/>
              <a:ext cx="1280160" cy="508476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D48B18-6F5D-4F17-908D-6D37998396C2}"/>
              </a:ext>
            </a:extLst>
          </p:cNvPr>
          <p:cNvSpPr txBox="1"/>
          <p:nvPr/>
        </p:nvSpPr>
        <p:spPr>
          <a:xfrm>
            <a:off x="1331960" y="343706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Главные компоненты 1 и 2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89F2C9B-5C9E-4F11-9A98-58E459C1CB4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066636" y="3218397"/>
            <a:ext cx="16164" cy="2841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280FAAA-35FB-4F21-96CD-D2DA3D7B8EA7}"/>
              </a:ext>
            </a:extLst>
          </p:cNvPr>
          <p:cNvCxnSpPr>
            <a:cxnSpLocks/>
          </p:cNvCxnSpPr>
          <p:nvPr/>
        </p:nvCxnSpPr>
        <p:spPr>
          <a:xfrm flipV="1">
            <a:off x="3570952" y="3225559"/>
            <a:ext cx="16164" cy="2841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5979179-7C02-4C2F-92FF-1E64AE851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47" y="4592990"/>
            <a:ext cx="3620469" cy="2287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476C8C-1B4D-45AC-91EA-035FE643FD07}"/>
              </a:ext>
            </a:extLst>
          </p:cNvPr>
          <p:cNvSpPr txBox="1"/>
          <p:nvPr/>
        </p:nvSpPr>
        <p:spPr>
          <a:xfrm>
            <a:off x="90963" y="3133226"/>
            <a:ext cx="91884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(V*)*=V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FEFF971-B48D-4DEC-9FE5-BD92592799A4}"/>
              </a:ext>
            </a:extLst>
          </p:cNvPr>
          <p:cNvCxnSpPr/>
          <p:nvPr/>
        </p:nvCxnSpPr>
        <p:spPr>
          <a:xfrm flipV="1">
            <a:off x="2947036" y="2631440"/>
            <a:ext cx="1280160" cy="68645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E8D63EA-BE18-4397-93DE-024DA278FD50}"/>
              </a:ext>
            </a:extLst>
          </p:cNvPr>
          <p:cNvCxnSpPr>
            <a:cxnSpLocks/>
          </p:cNvCxnSpPr>
          <p:nvPr/>
        </p:nvCxnSpPr>
        <p:spPr>
          <a:xfrm>
            <a:off x="3104326" y="2702759"/>
            <a:ext cx="1056081" cy="56570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A661F27-4825-4434-A7C3-BE7CA7264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674" y="1909220"/>
            <a:ext cx="4358153" cy="358308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86A40E1-B3B5-4E8C-A189-81E6334DB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9381" y="1176463"/>
            <a:ext cx="4553046" cy="6523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1B8C62-6FA5-4C87-B387-7AA5FD7E0E3C}"/>
              </a:ext>
            </a:extLst>
          </p:cNvPr>
          <p:cNvSpPr txBox="1"/>
          <p:nvPr/>
        </p:nvSpPr>
        <p:spPr>
          <a:xfrm>
            <a:off x="4943120" y="5083620"/>
            <a:ext cx="1152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 &lt; n</a:t>
            </a:r>
            <a:endParaRPr lang="ru-RU" sz="3200" b="1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DA706F7-D396-4414-B1EF-E07DD509C5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651" y="5800725"/>
            <a:ext cx="2981325" cy="742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B6F182-A16A-45CE-8890-03994B3C305B}"/>
              </a:ext>
            </a:extLst>
          </p:cNvPr>
          <p:cNvSpPr txBox="1"/>
          <p:nvPr/>
        </p:nvSpPr>
        <p:spPr>
          <a:xfrm>
            <a:off x="7538585" y="641854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dirty="0" err="1"/>
              <a:t>x</a:t>
            </a:r>
            <a:r>
              <a:rPr lang="en-US" sz="2400" dirty="0" err="1"/>
              <a:t>d</a:t>
            </a:r>
            <a:endParaRPr lang="ru-RU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529C34-2AD8-439F-B257-2750068B9499}"/>
              </a:ext>
            </a:extLst>
          </p:cNvPr>
          <p:cNvSpPr txBox="1"/>
          <p:nvPr/>
        </p:nvSpPr>
        <p:spPr>
          <a:xfrm>
            <a:off x="6869165" y="641407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</a:t>
            </a:r>
            <a:r>
              <a:rPr lang="en-US" dirty="0" err="1"/>
              <a:t>x</a:t>
            </a:r>
            <a:r>
              <a:rPr lang="en-US" sz="2400" dirty="0" err="1"/>
              <a:t>n</a:t>
            </a:r>
            <a:endParaRPr lang="ru-RU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4704E-236A-4662-AEF0-7546B8D02A8E}"/>
              </a:ext>
            </a:extLst>
          </p:cNvPr>
          <p:cNvSpPr txBox="1"/>
          <p:nvPr/>
        </p:nvSpPr>
        <p:spPr>
          <a:xfrm>
            <a:off x="5282275" y="639930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</a:t>
            </a:r>
            <a:r>
              <a:rPr lang="en-US" dirty="0" err="1"/>
              <a:t>x</a:t>
            </a:r>
            <a:r>
              <a:rPr lang="en-US" sz="2400" dirty="0" err="1"/>
              <a:t>d</a:t>
            </a:r>
            <a:endParaRPr lang="ru-RU" sz="2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FB76CA-6C14-4CAF-B3A9-D2211C98F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2427" y="5590479"/>
            <a:ext cx="1076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622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30704</TotalTime>
  <Words>882</Words>
  <Application>Microsoft Office PowerPoint</Application>
  <PresentationFormat>Широкоэкранный</PresentationFormat>
  <Paragraphs>121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Fd1667282-Identity-H</vt:lpstr>
      <vt:lpstr>Trebuchet MS</vt:lpstr>
      <vt:lpstr>Wingdings 3</vt:lpstr>
      <vt:lpstr>Аспект</vt:lpstr>
      <vt:lpstr>Обучение без учителя</vt:lpstr>
      <vt:lpstr>Терминология всё та же…</vt:lpstr>
      <vt:lpstr>Понижение размерности</vt:lpstr>
      <vt:lpstr>Метод главных компонент (PCA – Principal component analysis)</vt:lpstr>
      <vt:lpstr>Рассмотрим на примере (пока не понижая              размерность)</vt:lpstr>
      <vt:lpstr>n_components = 1 и обратно</vt:lpstr>
      <vt:lpstr>Сингулярное разложение (SVD – Singular Value Decomposition)</vt:lpstr>
      <vt:lpstr>Сингулярное разложение из примера n_components=2</vt:lpstr>
      <vt:lpstr>Сингулярное разложение из примера n_components=1</vt:lpstr>
      <vt:lpstr>Обратное преобразование</vt:lpstr>
      <vt:lpstr>Помним ещё про цветы? Классика…</vt:lpstr>
      <vt:lpstr>Отображение цветов на плоскости</vt:lpstr>
      <vt:lpstr>Отображение цветов на прямую</vt:lpstr>
      <vt:lpstr>Сколько компонент оставить?</vt:lpstr>
      <vt:lpstr>Разные n_components</vt:lpstr>
      <vt:lpstr>Добавление в конвейер для задач обучения с учителем</vt:lpstr>
      <vt:lpstr>Большие объемы данных</vt:lpstr>
      <vt:lpstr>KernelPCA</vt:lpstr>
      <vt:lpstr>KernelPCA для швейцарского рулета</vt:lpstr>
      <vt:lpstr>Как подобрать гиперпараметры если это не задача обучения с учителем? </vt:lpstr>
      <vt:lpstr>Методики на основе многообразий</vt:lpstr>
      <vt:lpstr>Автокодировщики</vt:lpstr>
      <vt:lpstr>Фильтр шума</vt:lpstr>
      <vt:lpstr>Рекомендательные системы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ML  Обучение с учителем  Простые алгоритмы классификации</dc:title>
  <dc:creator>Александр Ч</dc:creator>
  <cp:lastModifiedBy>Александр Ч</cp:lastModifiedBy>
  <cp:revision>69</cp:revision>
  <dcterms:created xsi:type="dcterms:W3CDTF">2020-11-08T13:28:22Z</dcterms:created>
  <dcterms:modified xsi:type="dcterms:W3CDTF">2021-11-24T09:49:53Z</dcterms:modified>
</cp:coreProperties>
</file>