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54954" y="1447799"/>
            <a:ext cx="8825657" cy="3329580"/>
          </a:xfrm>
        </p:spPr>
        <p:txBody>
          <a:bodyPr anchor="b"/>
          <a:lstStyle>
            <a:lvl1pPr>
              <a:defRPr sz="7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54954" y="4777380"/>
            <a:ext cx="8825657" cy="861419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BFC0525-DE27-46E5-8844-893669B48596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8B4003-79C6-4B8B-900F-A40164A2CBC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анорамная фотография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5" y="4800586"/>
            <a:ext cx="8825656" cy="566737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1154954" y="685800"/>
            <a:ext cx="8825657" cy="364066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5" y="5367324"/>
            <a:ext cx="8825655" cy="49371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BFC0525-DE27-46E5-8844-893669B48596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8B4003-79C6-4B8B-900F-A40164A2CBC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подпис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3" y="1447799"/>
            <a:ext cx="8825658" cy="1981199"/>
          </a:xfrm>
        </p:spPr>
        <p:txBody>
          <a:bodyPr/>
          <a:lstStyle>
            <a:lvl1pPr>
              <a:defRPr sz="48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3" y="3657600"/>
            <a:ext cx="8825658" cy="23621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BFC0525-DE27-46E5-8844-893669B48596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8B4003-79C6-4B8B-900F-A40164A2CBC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74800" y="1447799"/>
            <a:ext cx="7999314" cy="2323373"/>
          </a:xfrm>
        </p:spPr>
        <p:txBody>
          <a:bodyPr/>
          <a:lstStyle>
            <a:lvl1pPr>
              <a:defRPr sz="48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auto">
          <a:xfrm>
            <a:off x="1930399" y="3771173"/>
            <a:ext cx="7279648" cy="34217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cap="sm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3" y="4350656"/>
            <a:ext cx="8825658" cy="16763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BFC0525-DE27-46E5-8844-893669B48596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8B4003-79C6-4B8B-900F-A40164A2CBCE}" type="slidenum">
              <a:rPr lang="ru-RU"/>
              <a:t/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 bwMode="auto">
          <a:xfrm>
            <a:off x="898294" y="971253"/>
            <a:ext cx="801911" cy="196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“</a:t>
            </a:r>
            <a:endParaRPr/>
          </a:p>
        </p:txBody>
      </p:sp>
      <p:sp>
        <p:nvSpPr>
          <p:cNvPr id="15" name="TextBox 14"/>
          <p:cNvSpPr txBox="1"/>
          <p:nvPr/>
        </p:nvSpPr>
        <p:spPr bwMode="auto">
          <a:xfrm>
            <a:off x="9330489" y="2613786"/>
            <a:ext cx="801911" cy="196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арточка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3" y="3124200"/>
            <a:ext cx="8825659" cy="1653179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3" y="4777380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BFC0525-DE27-46E5-8844-893669B48596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8B4003-79C6-4B8B-900F-A40164A2CBC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Три колонк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sz="4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2946" y="1981199"/>
            <a:ext cx="2946865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 bwMode="auto">
          <a:xfrm>
            <a:off x="652462" y="2666999"/>
            <a:ext cx="2927349" cy="35893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3883658" y="1981199"/>
            <a:ext cx="2936241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 bwMode="auto">
          <a:xfrm>
            <a:off x="3873105" y="2666999"/>
            <a:ext cx="2946793" cy="35893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124699" y="1981199"/>
            <a:ext cx="2932112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 bwMode="auto">
          <a:xfrm>
            <a:off x="7124699" y="2666999"/>
            <a:ext cx="2932112" cy="35893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 bwMode="auto">
          <a:xfrm>
            <a:off x="3726141" y="2133599"/>
            <a:ext cx="0" cy="396239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 bwMode="auto">
          <a:xfrm>
            <a:off x="6962226" y="2133599"/>
            <a:ext cx="0" cy="396688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BFC0525-DE27-46E5-8844-893669B48596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8B4003-79C6-4B8B-900F-A40164A2CBC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Столбец с тремя рисункам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sz="4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2462" y="4250948"/>
            <a:ext cx="294004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29" name="Picture Placeholder 2"/>
          <p:cNvSpPr>
            <a:spLocks noChangeAspect="1" noGrp="1"/>
          </p:cNvSpPr>
          <p:nvPr>
            <p:ph type="pic" idx="15"/>
          </p:nvPr>
        </p:nvSpPr>
        <p:spPr bwMode="auto">
          <a:xfrm>
            <a:off x="652462" y="2209799"/>
            <a:ext cx="2940049" cy="1523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 bwMode="auto">
          <a:xfrm>
            <a:off x="652462" y="4827210"/>
            <a:ext cx="2940049" cy="6591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3889374" y="4250948"/>
            <a:ext cx="2930524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0" name="Picture Placeholder 2"/>
          <p:cNvSpPr>
            <a:spLocks noChangeAspect="1" noGrp="1"/>
          </p:cNvSpPr>
          <p:nvPr>
            <p:ph type="pic" idx="21"/>
          </p:nvPr>
        </p:nvSpPr>
        <p:spPr bwMode="auto">
          <a:xfrm>
            <a:off x="3889373" y="2209799"/>
            <a:ext cx="2930524" cy="1523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 bwMode="auto">
          <a:xfrm>
            <a:off x="3888021" y="4827209"/>
            <a:ext cx="2934405" cy="6591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124699" y="4250948"/>
            <a:ext cx="2932112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1" name="Picture Placeholder 2"/>
          <p:cNvSpPr>
            <a:spLocks noChangeAspect="1" noGrp="1"/>
          </p:cNvSpPr>
          <p:nvPr>
            <p:ph type="pic" idx="22"/>
          </p:nvPr>
        </p:nvSpPr>
        <p:spPr bwMode="auto">
          <a:xfrm>
            <a:off x="7124698" y="2209799"/>
            <a:ext cx="2932112" cy="1523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 bwMode="auto">
          <a:xfrm>
            <a:off x="7124574" y="4827207"/>
            <a:ext cx="2935996" cy="6591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 bwMode="auto">
          <a:xfrm>
            <a:off x="3726141" y="2133599"/>
            <a:ext cx="0" cy="396239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 bwMode="auto">
          <a:xfrm>
            <a:off x="6962226" y="2133599"/>
            <a:ext cx="0" cy="396688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BFC0525-DE27-46E5-8844-893669B48596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8B4003-79C6-4B8B-900F-A40164A2CBC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anchor="t" anchorCtr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BFC0525-DE27-46E5-8844-893669B48596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8B4003-79C6-4B8B-900F-A40164A2CBC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304211" y="430212"/>
            <a:ext cx="1752599" cy="5826124"/>
          </a:xfrm>
        </p:spPr>
        <p:txBody>
          <a:bodyPr vert="eaVert" anchor="b" anchorCtr="0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52462" y="887413"/>
            <a:ext cx="7423148" cy="5368923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BFC0525-DE27-46E5-8844-893669B48596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8B4003-79C6-4B8B-900F-A40164A2CBC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BFC0525-DE27-46E5-8844-893669B48596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8B4003-79C6-4B8B-900F-A40164A2CBC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5" y="2861732"/>
            <a:ext cx="8825656" cy="1915646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4777380"/>
            <a:ext cx="8825657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BFC0525-DE27-46E5-8844-893669B48596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8B4003-79C6-4B8B-900F-A40164A2CBC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103311" y="2060574"/>
            <a:ext cx="4396338" cy="41957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654493" y="2056091"/>
            <a:ext cx="4396340" cy="420024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BFC0525-DE27-46E5-8844-893669B48596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8B4003-79C6-4B8B-900F-A40164A2CBC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03312" y="1904999"/>
            <a:ext cx="439633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103311" y="2514599"/>
            <a:ext cx="4396338" cy="37417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5654494" y="1904999"/>
            <a:ext cx="439633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5654494" y="2514599"/>
            <a:ext cx="4396338" cy="37417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BFC0525-DE27-46E5-8844-893669B48596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8B4003-79C6-4B8B-900F-A40164A2CBC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BFC0525-DE27-46E5-8844-893669B48596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8B4003-79C6-4B8B-900F-A40164A2CBC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BFC0525-DE27-46E5-8844-893669B48596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8B4003-79C6-4B8B-900F-A40164A2CBC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2" y="1447799"/>
            <a:ext cx="3401064" cy="1447799"/>
          </a:xfrm>
        </p:spPr>
        <p:txBody>
          <a:bodyPr anchor="b"/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84616" y="1447799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2" y="3129279"/>
            <a:ext cx="3401062" cy="28955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BFC0525-DE27-46E5-8844-893669B48596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8B4003-79C6-4B8B-900F-A40164A2CBC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3906" y="1854191"/>
            <a:ext cx="5092905" cy="15748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6949545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3" y="3657600"/>
            <a:ext cx="508497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BFC0525-DE27-46E5-8844-893669B48596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8B4003-79C6-4B8B-900F-A40164A2CBC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3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9"/>
          <a:srcRect l="3613" t="0" r="0" b="0"/>
          <a:stretch/>
        </p:blipFill>
        <p:spPr bwMode="auto">
          <a:xfrm>
            <a:off x="0" y="2669684"/>
            <a:ext cx="4037011" cy="41883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/>
          <a:srcRect l="35640" t="0" r="0" b="0"/>
          <a:stretch/>
        </p:blipFill>
        <p:spPr bwMode="auto">
          <a:xfrm>
            <a:off x="0" y="2892346"/>
            <a:ext cx="1522411" cy="236545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 bwMode="auto">
          <a:xfrm>
            <a:off x="8609011" y="1676399"/>
            <a:ext cx="2819399" cy="2819399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1"/>
          <a:srcRect l="0" t="28813" r="0" b="0"/>
          <a:stretch/>
        </p:blipFill>
        <p:spPr bwMode="auto">
          <a:xfrm>
            <a:off x="7999411" y="0"/>
            <a:ext cx="1603386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2"/>
          <a:srcRect l="0" t="0" r="0" b="23319"/>
          <a:stretch/>
        </p:blipFill>
        <p:spPr bwMode="auto">
          <a:xfrm>
            <a:off x="8605877" y="6095999"/>
            <a:ext cx="993733" cy="76199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10437811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6110" y="452718"/>
            <a:ext cx="9404722" cy="14005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03311" y="2052918"/>
            <a:ext cx="8946540" cy="4195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 rot="5400000">
            <a:off x="10155638" y="1790700"/>
            <a:ext cx="990598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4BFC0525-DE27-46E5-8844-893669B48596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8951572" y="3225296"/>
            <a:ext cx="3859794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39" y="295728"/>
            <a:ext cx="838198" cy="7676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8B4003-79C6-4B8B-900F-A40164A2CBCE}" type="slidenum">
              <a:rPr lang="ru-RU"/>
              <a:t/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>
        <a:spcBef>
          <a:spcPts val="0"/>
        </a:spcBef>
        <a:buNone/>
        <a:defRPr sz="4200" b="0" i="0">
          <a:solidFill>
            <a:schemeClr val="tx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/>
        <a:buChar char=""/>
        <a:defRPr sz="2000" b="0" i="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/>
        <a:buChar char=""/>
        <a:defRPr sz="1800" b="0" i="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/>
        <a:buChar char=""/>
        <a:defRPr sz="1600" b="0" i="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/>
        <a:buChar char=""/>
        <a:defRPr sz="1400" b="0" i="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/>
        <a:buChar char=""/>
        <a:defRPr sz="1400" b="0" i="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/>
        <a:buChar char=""/>
        <a:defRPr sz="1400" b="0" i="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/>
        <a:buChar char=""/>
        <a:defRPr sz="1400" b="0" i="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/>
        <a:buChar char=""/>
        <a:defRPr sz="1400" b="0" i="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/>
        <a:buChar char=""/>
        <a:defRPr sz="1400" b="0" i="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6585A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154955" y="2249424"/>
            <a:ext cx="8825658" cy="1951885"/>
          </a:xfrm>
        </p:spPr>
        <p:txBody>
          <a:bodyPr/>
          <a:lstStyle/>
          <a:p>
            <a:pPr algn="ctr">
              <a:defRPr/>
            </a:pPr>
            <a:r>
              <a:rPr lang="ru-RU" sz="4200">
                <a:solidFill>
                  <a:srgbClr val="FFC000"/>
                </a:solidFill>
                <a:latin typeface="Arial"/>
              </a:rPr>
              <a:t>Система учета спортсменов и результатов соревнований по велоспорту BMX</a:t>
            </a:r>
            <a:endParaRPr sz="4200">
              <a:solidFill>
                <a:srgbClr val="FFC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 algn="r">
              <a:defRPr/>
            </a:pPr>
            <a:r>
              <a:rPr lang="ru-RU"/>
              <a:t>Подготовил Чалдаев Арсений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6585A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ru-RU">
                <a:solidFill>
                  <a:srgbClr val="FFC000"/>
                </a:solidFill>
              </a:rPr>
              <a:t>Цели и задачи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  <a:defRPr/>
            </a:pPr>
            <a:r>
              <a:rPr lang="ru-RU">
                <a:solidFill>
                  <a:srgbClr val="FFC000"/>
                </a:solidFill>
              </a:rPr>
              <a:t>Цель</a:t>
            </a:r>
            <a:r>
              <a:rPr lang="en-US">
                <a:solidFill>
                  <a:srgbClr val="FFC000"/>
                </a:solidFill>
              </a:rPr>
              <a:t>:</a:t>
            </a:r>
            <a:r>
              <a:rPr lang="ru-RU">
                <a:solidFill>
                  <a:srgbClr val="FFC000"/>
                </a:solidFill>
              </a:rPr>
              <a:t> </a:t>
            </a:r>
            <a:r>
              <a:rPr lang="ru-RU"/>
              <a:t>создать приложение для учета спортсменов и результатов соревнований по велоспорту </a:t>
            </a:r>
            <a:r>
              <a:rPr lang="en-US"/>
              <a:t>BMX.</a:t>
            </a:r>
            <a:endParaRPr lang="ru-RU"/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  <a:defRPr/>
            </a:pPr>
            <a:r>
              <a:rPr lang="ru-RU">
                <a:solidFill>
                  <a:srgbClr val="FFC000"/>
                </a:solidFill>
              </a:rPr>
              <a:t>Задачи</a:t>
            </a:r>
            <a:r>
              <a:rPr lang="en-US">
                <a:solidFill>
                  <a:srgbClr val="FFC000"/>
                </a:solidFill>
              </a:rPr>
              <a:t>:</a:t>
            </a:r>
            <a:endParaRPr/>
          </a:p>
          <a:p>
            <a:pPr lvl="1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  <a:defRPr/>
            </a:pPr>
            <a:r>
              <a:rPr lang="ru-RU"/>
              <a:t>Создать возможность добавлять</a:t>
            </a:r>
            <a:r>
              <a:rPr lang="en-US"/>
              <a:t>, </a:t>
            </a:r>
            <a:r>
              <a:rPr lang="ru-RU"/>
              <a:t>редактировать и удалять профиль любого спортсмена</a:t>
            </a:r>
            <a:r>
              <a:rPr lang="en-US"/>
              <a:t>, </a:t>
            </a:r>
            <a:r>
              <a:rPr lang="ru-RU"/>
              <a:t>а также возможность сортировать полученные списки спортсменов</a:t>
            </a:r>
            <a:r>
              <a:rPr lang="en-US"/>
              <a:t>.</a:t>
            </a:r>
            <a:endParaRPr lang="ru-RU"/>
          </a:p>
          <a:p>
            <a:pPr lvl="1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  <a:defRPr/>
            </a:pPr>
            <a:r>
              <a:rPr lang="ru-RU"/>
              <a:t>Реализовать аналогичные первому пункту задач</a:t>
            </a:r>
            <a:r>
              <a:rPr lang="en-US"/>
              <a:t> </a:t>
            </a:r>
            <a:r>
              <a:rPr lang="ru-RU"/>
              <a:t>списки соревнований с возможностью создания списков заездов на эти соревнования</a:t>
            </a:r>
            <a:r>
              <a:rPr lang="en-US"/>
              <a:t>,</a:t>
            </a:r>
            <a:r>
              <a:rPr lang="ru-RU"/>
              <a:t> основываясь на текущем рейтинге спортсменов</a:t>
            </a:r>
            <a:r>
              <a:rPr lang="en-US"/>
              <a:t>.</a:t>
            </a:r>
            <a:endParaRPr lang="ru-RU"/>
          </a:p>
          <a:p>
            <a:pPr lvl="1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  <a:defRPr/>
            </a:pPr>
            <a:r>
              <a:rPr lang="ru-RU"/>
              <a:t>Создать таблицу рейтинга всех участников</a:t>
            </a:r>
            <a:r>
              <a:rPr lang="en-US"/>
              <a:t>, </a:t>
            </a:r>
            <a:r>
              <a:rPr lang="ru-RU"/>
              <a:t>основанную на результатах прошедших соревнований</a:t>
            </a:r>
            <a:r>
              <a:rPr lang="en-US"/>
              <a:t>.</a:t>
            </a:r>
            <a:r>
              <a:rPr lang="ru-RU"/>
              <a:t> 	</a:t>
            </a:r>
            <a:endParaRPr/>
          </a:p>
          <a:p>
            <a:pPr lvl="1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6585A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ru-RU">
                <a:solidFill>
                  <a:srgbClr val="FFC000"/>
                </a:solidFill>
              </a:rPr>
              <a:t>Список спортсменов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algn="just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  <a:defRPr/>
            </a:pPr>
            <a:r>
              <a:rPr lang="ru-RU"/>
              <a:t>В этом разделе программы пользователь может </a:t>
            </a:r>
            <a:r>
              <a:rPr lang="ru-RU">
                <a:solidFill>
                  <a:srgbClr val="FFC000"/>
                </a:solidFill>
              </a:rPr>
              <a:t>добавить нового спортсмена</a:t>
            </a:r>
            <a:r>
              <a:rPr lang="en-US"/>
              <a:t>.</a:t>
            </a:r>
            <a:r>
              <a:rPr lang="ru-RU"/>
              <a:t> Для этого ему нужно нажать кнопки </a:t>
            </a:r>
            <a:r>
              <a:rPr lang="en-US"/>
              <a:t>“</a:t>
            </a:r>
            <a:r>
              <a:rPr lang="ru-RU"/>
              <a:t>Добавить</a:t>
            </a:r>
            <a:r>
              <a:rPr lang="en-US"/>
              <a:t>”, </a:t>
            </a:r>
            <a:r>
              <a:rPr lang="ru-RU"/>
              <a:t>а после написать в необходимые ячейки диалогового окна личные данные спортсмена</a:t>
            </a:r>
            <a:r>
              <a:rPr lang="en-US"/>
              <a:t>, </a:t>
            </a:r>
            <a:r>
              <a:rPr lang="ru-RU"/>
              <a:t>а также добавить фотографию (если фотография не была выбрана</a:t>
            </a:r>
            <a:r>
              <a:rPr lang="en-US"/>
              <a:t>, </a:t>
            </a:r>
            <a:r>
              <a:rPr lang="ru-RU"/>
              <a:t>то на её месте сохраняется стоковая картинка)</a:t>
            </a:r>
            <a:endParaRPr/>
          </a:p>
          <a:p>
            <a:pPr algn="just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  <a:defRPr/>
            </a:pPr>
            <a:r>
              <a:rPr lang="ru-RU"/>
              <a:t>Пользователь может </a:t>
            </a:r>
            <a:r>
              <a:rPr lang="ru-RU">
                <a:solidFill>
                  <a:srgbClr val="FFC000"/>
                </a:solidFill>
              </a:rPr>
              <a:t>удалить</a:t>
            </a:r>
            <a:r>
              <a:rPr lang="ru-RU"/>
              <a:t> (тогда перед удалением будет показано предупреждение)</a:t>
            </a:r>
            <a:r>
              <a:rPr lang="en-US"/>
              <a:t> </a:t>
            </a:r>
            <a:r>
              <a:rPr lang="ru-RU"/>
              <a:t>или </a:t>
            </a:r>
            <a:r>
              <a:rPr lang="ru-RU">
                <a:solidFill>
                  <a:srgbClr val="FFC000"/>
                </a:solidFill>
              </a:rPr>
              <a:t>отредактировать</a:t>
            </a:r>
            <a:r>
              <a:rPr lang="ru-RU"/>
              <a:t> профиль из таблицы</a:t>
            </a:r>
            <a:r>
              <a:rPr lang="en-US"/>
              <a:t>.</a:t>
            </a:r>
            <a:endParaRPr/>
          </a:p>
          <a:p>
            <a:pPr algn="just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  <a:defRPr/>
            </a:pPr>
            <a:r>
              <a:rPr lang="ru-RU"/>
              <a:t>Таблицу можно </a:t>
            </a:r>
            <a:r>
              <a:rPr lang="ru-RU">
                <a:solidFill>
                  <a:srgbClr val="FFC000"/>
                </a:solidFill>
              </a:rPr>
              <a:t>сортировать</a:t>
            </a:r>
            <a:r>
              <a:rPr lang="en-US"/>
              <a:t>, </a:t>
            </a:r>
            <a:r>
              <a:rPr lang="ru-RU"/>
              <a:t>путем нажатия на верхние ячейки таблицы</a:t>
            </a:r>
            <a:r>
              <a:rPr lang="en-US"/>
              <a:t>. </a:t>
            </a:r>
            <a:r>
              <a:rPr lang="ru-RU"/>
              <a:t>Также есть автоматическая </a:t>
            </a:r>
            <a:r>
              <a:rPr lang="ru-RU">
                <a:solidFill>
                  <a:srgbClr val="FFC000"/>
                </a:solidFill>
              </a:rPr>
              <a:t>фильтрация</a:t>
            </a:r>
            <a:r>
              <a:rPr lang="ru-RU"/>
              <a:t> (без кнопки </a:t>
            </a:r>
            <a:r>
              <a:rPr lang="en-US"/>
              <a:t>“</a:t>
            </a:r>
            <a:r>
              <a:rPr lang="ru-RU"/>
              <a:t>фильтровать</a:t>
            </a:r>
            <a:r>
              <a:rPr lang="en-US"/>
              <a:t>”</a:t>
            </a:r>
            <a:r>
              <a:rPr lang="ru-RU"/>
              <a:t>)</a:t>
            </a:r>
            <a:r>
              <a:rPr lang="en-US"/>
              <a:t> </a:t>
            </a:r>
            <a:r>
              <a:rPr lang="ru-RU"/>
              <a:t>по полу и возрасту</a:t>
            </a:r>
            <a:r>
              <a:rPr lang="en-US"/>
              <a:t>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6585A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4264" y="2809875"/>
            <a:ext cx="3481063" cy="2925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177407" y="2809875"/>
            <a:ext cx="3730329" cy="29396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131550" y="2809875"/>
            <a:ext cx="3730329" cy="2925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/>
          <p:cNvSpPr txBox="1"/>
          <p:nvPr/>
        </p:nvSpPr>
        <p:spPr bwMode="auto">
          <a:xfrm>
            <a:off x="284262" y="5749485"/>
            <a:ext cx="3481133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>
                <a:solidFill>
                  <a:schemeClr val="tx1"/>
                </a:solidFill>
              </a:rPr>
              <a:t>Создание нового профиля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131549" y="5749485"/>
            <a:ext cx="3730401" cy="64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>
                <a:solidFill>
                  <a:schemeClr val="tx1"/>
                </a:solidFill>
              </a:rPr>
              <a:t>Предупреждение перед удалением</a:t>
            </a:r>
            <a:endParaRPr/>
          </a:p>
        </p:txBody>
      </p:sp>
      <p:sp>
        <p:nvSpPr>
          <p:cNvPr id="19" name="TextBox 18"/>
          <p:cNvSpPr txBox="1"/>
          <p:nvPr/>
        </p:nvSpPr>
        <p:spPr bwMode="auto">
          <a:xfrm>
            <a:off x="8177405" y="5749485"/>
            <a:ext cx="3730401" cy="64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>
                <a:solidFill>
                  <a:schemeClr val="tx1"/>
                </a:solidFill>
              </a:rPr>
              <a:t>Фильтрация по возрасту и полу и сортировка по фамилии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0" name="Заголовок 1"/>
          <p:cNvSpPr>
            <a:spLocks noGrp="1"/>
          </p:cNvSpPr>
          <p:nvPr>
            <p:ph type="title"/>
          </p:nvPr>
        </p:nvSpPr>
        <p:spPr bwMode="auto">
          <a:xfrm>
            <a:off x="646111" y="452718"/>
            <a:ext cx="9404723" cy="1400530"/>
          </a:xfrm>
        </p:spPr>
        <p:txBody>
          <a:bodyPr/>
          <a:lstStyle/>
          <a:p>
            <a:pPr algn="ctr">
              <a:defRPr/>
            </a:pPr>
            <a:r>
              <a:rPr lang="ru-RU">
                <a:solidFill>
                  <a:srgbClr val="FFC000"/>
                </a:solidFill>
              </a:rPr>
              <a:t>Демонстрация части программы</a:t>
            </a:r>
            <a:br>
              <a:rPr lang="ru-RU">
                <a:solidFill>
                  <a:srgbClr val="FFC000"/>
                </a:solidFill>
              </a:rPr>
            </a:br>
            <a:r>
              <a:rPr lang="en-US">
                <a:solidFill>
                  <a:srgbClr val="FFC000"/>
                </a:solidFill>
              </a:rPr>
              <a:t>“</a:t>
            </a:r>
            <a:r>
              <a:rPr lang="ru-RU">
                <a:solidFill>
                  <a:srgbClr val="FFC000"/>
                </a:solidFill>
              </a:rPr>
              <a:t>список спортсменов</a:t>
            </a:r>
            <a:r>
              <a:rPr lang="en-US">
                <a:solidFill>
                  <a:srgbClr val="FFC000"/>
                </a:solidFill>
              </a:rPr>
              <a:t>”</a:t>
            </a:r>
            <a:endParaRPr lang="ru-RU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6585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ru-RU">
                <a:solidFill>
                  <a:srgbClr val="FFC000"/>
                </a:solidFill>
              </a:rPr>
              <a:t>Список соревнований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1103312" y="2052918"/>
            <a:ext cx="9110536" cy="4195481"/>
          </a:xfrm>
        </p:spPr>
        <p:txBody>
          <a:bodyPr/>
          <a:lstStyle/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  <a:defRPr/>
            </a:pPr>
            <a:r>
              <a:rPr lang="ru-RU"/>
              <a:t>Аналогично </a:t>
            </a:r>
            <a:r>
              <a:rPr lang="en-US"/>
              <a:t>“</a:t>
            </a:r>
            <a:r>
              <a:rPr lang="ru-RU"/>
              <a:t>списку спортсменов</a:t>
            </a:r>
            <a:r>
              <a:rPr lang="en-US"/>
              <a:t>”</a:t>
            </a:r>
            <a:r>
              <a:rPr lang="ru-RU"/>
              <a:t> в списке соревнований будут реализованы функции добавления</a:t>
            </a:r>
            <a:r>
              <a:rPr lang="en-US"/>
              <a:t>, </a:t>
            </a:r>
            <a:r>
              <a:rPr lang="ru-RU"/>
              <a:t>удаления</a:t>
            </a:r>
            <a:r>
              <a:rPr lang="en-US"/>
              <a:t>, </a:t>
            </a:r>
            <a:r>
              <a:rPr lang="ru-RU"/>
              <a:t>редактирования соревнования</a:t>
            </a:r>
            <a:r>
              <a:rPr lang="en-US"/>
              <a:t>, </a:t>
            </a:r>
            <a:r>
              <a:rPr lang="ru-RU"/>
              <a:t>а также сортировка и фильтрация уже добавленных списков</a:t>
            </a:r>
            <a:r>
              <a:rPr lang="en-US"/>
              <a:t>.</a:t>
            </a:r>
            <a:endParaRPr lang="ru-RU"/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  <a:defRPr/>
            </a:pPr>
            <a:r>
              <a:rPr lang="ru-RU"/>
              <a:t>В день начала соревнования можно будет </a:t>
            </a:r>
            <a:r>
              <a:rPr lang="ru-RU">
                <a:solidFill>
                  <a:srgbClr val="FFC000"/>
                </a:solidFill>
              </a:rPr>
              <a:t>составить списки </a:t>
            </a:r>
            <a:r>
              <a:rPr lang="ru-RU"/>
              <a:t>заездов на первые 3 мото-заезда</a:t>
            </a:r>
            <a:r>
              <a:rPr lang="en-US"/>
              <a:t>. </a:t>
            </a:r>
            <a:r>
              <a:rPr lang="ru-RU"/>
              <a:t>После этого надо заполнить таблицу позиций на которых спортсмены приехали к финишу</a:t>
            </a:r>
            <a:r>
              <a:rPr lang="en-US"/>
              <a:t>.</a:t>
            </a:r>
            <a:r>
              <a:rPr lang="ru-RU"/>
              <a:t> По этим данными будут составляться новые на ¼ финал</a:t>
            </a:r>
            <a:r>
              <a:rPr lang="en-US"/>
              <a:t>, </a:t>
            </a:r>
            <a:r>
              <a:rPr lang="ru-RU"/>
              <a:t>½ финал</a:t>
            </a:r>
            <a:r>
              <a:rPr lang="en-US"/>
              <a:t> </a:t>
            </a:r>
            <a:r>
              <a:rPr lang="ru-RU"/>
              <a:t>и финал</a:t>
            </a:r>
            <a:r>
              <a:rPr lang="en-US"/>
              <a:t>.</a:t>
            </a:r>
            <a:r>
              <a:rPr lang="ru-RU"/>
              <a:t> При этом новый этап будет открываться только после заполнения таблицы позиций</a:t>
            </a:r>
            <a:r>
              <a:rPr lang="en-US"/>
              <a:t>, </a:t>
            </a:r>
            <a:r>
              <a:rPr lang="ru-RU"/>
              <a:t>чтобы программа смогла создать новые списки на следующий этап соревнований</a:t>
            </a:r>
            <a:r>
              <a:rPr lang="en-US"/>
              <a:t>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6585A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646113" y="452438"/>
            <a:ext cx="9404350" cy="1400175"/>
          </a:xfrm>
        </p:spPr>
        <p:txBody>
          <a:bodyPr/>
          <a:lstStyle/>
          <a:p>
            <a:pPr algn="ctr">
              <a:defRPr/>
            </a:pPr>
            <a:r>
              <a:rPr lang="ru-RU">
                <a:solidFill>
                  <a:srgbClr val="FFC000"/>
                </a:solidFill>
              </a:rPr>
              <a:t>Демонстрация части программы</a:t>
            </a:r>
            <a:br>
              <a:rPr lang="ru-RU">
                <a:solidFill>
                  <a:srgbClr val="FFC000"/>
                </a:solidFill>
              </a:rPr>
            </a:br>
            <a:r>
              <a:rPr lang="en-US">
                <a:solidFill>
                  <a:srgbClr val="FFC000"/>
                </a:solidFill>
              </a:rPr>
              <a:t>“</a:t>
            </a:r>
            <a:r>
              <a:rPr lang="ru-RU">
                <a:solidFill>
                  <a:srgbClr val="FFC000"/>
                </a:solidFill>
              </a:rPr>
              <a:t>список соревнований</a:t>
            </a:r>
            <a:r>
              <a:rPr lang="en-US">
                <a:solidFill>
                  <a:srgbClr val="FFC000"/>
                </a:solidFill>
              </a:rPr>
              <a:t>”</a:t>
            </a:r>
            <a:endParaRPr>
              <a:solidFill>
                <a:srgbClr val="FFC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46113" y="2516981"/>
            <a:ext cx="3829050" cy="3162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728633" y="2510404"/>
            <a:ext cx="3704696" cy="3175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Прямоугольник 8"/>
          <p:cNvSpPr/>
          <p:nvPr/>
        </p:nvSpPr>
        <p:spPr bwMode="auto">
          <a:xfrm>
            <a:off x="8640762" y="2516981"/>
            <a:ext cx="3264408" cy="3175454"/>
          </a:xfrm>
          <a:prstGeom prst="rect">
            <a:avLst/>
          </a:prstGeom>
          <a:solidFill>
            <a:srgbClr val="FF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TextBox 9"/>
          <p:cNvSpPr txBox="1"/>
          <p:nvPr/>
        </p:nvSpPr>
        <p:spPr bwMode="auto">
          <a:xfrm>
            <a:off x="9067258" y="3643041"/>
            <a:ext cx="2411482" cy="9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Создание заездов и сортировка ещё не реализованы :(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46111" y="5692433"/>
            <a:ext cx="3829122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>
                <a:solidFill>
                  <a:schemeClr val="tx1"/>
                </a:solidFill>
              </a:rPr>
              <a:t>Создание соревнования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728629" y="5692433"/>
            <a:ext cx="3704769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>
                <a:solidFill>
                  <a:schemeClr val="tx1"/>
                </a:solidFill>
              </a:rPr>
              <a:t>Удаление соревнований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6585A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ru-RU">
                <a:solidFill>
                  <a:srgbClr val="FFC000"/>
                </a:solidFill>
              </a:rPr>
              <a:t>Рейтинг спортсменов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  <a:defRPr/>
            </a:pPr>
            <a:r>
              <a:rPr lang="ru-RU"/>
              <a:t>В этом разделе будет составлены списки спортсменов</a:t>
            </a:r>
            <a:r>
              <a:rPr lang="en-US"/>
              <a:t>,</a:t>
            </a:r>
            <a:r>
              <a:rPr lang="ru-RU"/>
              <a:t> разделённые возрастными категориями</a:t>
            </a:r>
            <a:r>
              <a:rPr lang="en-US"/>
              <a:t>.</a:t>
            </a:r>
            <a:r>
              <a:rPr lang="ru-RU"/>
              <a:t> Здесь каждый участник соревнований получает определенное количество баллов</a:t>
            </a:r>
            <a:r>
              <a:rPr lang="en-US"/>
              <a:t>,</a:t>
            </a:r>
            <a:r>
              <a:rPr lang="ru-RU"/>
              <a:t> зависящие от того</a:t>
            </a:r>
            <a:r>
              <a:rPr lang="en-US"/>
              <a:t>, </a:t>
            </a:r>
            <a:r>
              <a:rPr lang="ru-RU"/>
              <a:t>какое место занял этот спортсмен в прошедших соревнованиях</a:t>
            </a:r>
            <a:r>
              <a:rPr lang="en-US"/>
              <a:t>. </a:t>
            </a:r>
            <a:r>
              <a:rPr lang="ru-RU"/>
              <a:t>Рейтинг будет </a:t>
            </a:r>
            <a:r>
              <a:rPr lang="ru-RU">
                <a:solidFill>
                  <a:srgbClr val="FFC000"/>
                </a:solidFill>
              </a:rPr>
              <a:t>влиять на позицию </a:t>
            </a:r>
            <a:r>
              <a:rPr lang="ru-RU"/>
              <a:t>спортсмена в списках (если спортсмен имеет высокий рейтинг</a:t>
            </a:r>
            <a:r>
              <a:rPr lang="en-US"/>
              <a:t>, </a:t>
            </a:r>
            <a:r>
              <a:rPr lang="ru-RU"/>
              <a:t>то он будет участвовать в 1 ¼ финале и в </a:t>
            </a:r>
            <a:r>
              <a:rPr lang="en-US"/>
              <a:t>1</a:t>
            </a:r>
            <a:r>
              <a:rPr lang="ru-RU"/>
              <a:t> ½ финале</a:t>
            </a:r>
            <a:r>
              <a:rPr lang="en-US"/>
              <a:t>. </a:t>
            </a:r>
            <a:r>
              <a:rPr lang="ru-RU"/>
              <a:t>Это даст ему возможность выбрать дорожку раньше</a:t>
            </a:r>
            <a:r>
              <a:rPr lang="en-US"/>
              <a:t>, </a:t>
            </a:r>
            <a:r>
              <a:rPr lang="ru-RU"/>
              <a:t>чем сопернику из 2 ½ финала)</a:t>
            </a:r>
            <a:r>
              <a:rPr lang="en-US"/>
              <a:t>.</a:t>
            </a:r>
            <a:endParaRPr/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  <a:defRPr/>
            </a:pPr>
            <a:r>
              <a:rPr lang="ru-RU"/>
              <a:t>Этот раздел будет </a:t>
            </a:r>
            <a:r>
              <a:rPr lang="ru-RU">
                <a:solidFill>
                  <a:srgbClr val="FFC000"/>
                </a:solidFill>
              </a:rPr>
              <a:t>синхронизирован</a:t>
            </a:r>
            <a:r>
              <a:rPr lang="ru-RU"/>
              <a:t> со списком спортсменов – при удалении или редактировании таблица будет меняться</a:t>
            </a:r>
            <a:r>
              <a:rPr lang="en-US"/>
              <a:t>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6585A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ru-RU">
                <a:solidFill>
                  <a:srgbClr val="FFC000"/>
                </a:solidFill>
              </a:rPr>
              <a:t>Демонстрация части программы</a:t>
            </a:r>
            <a:br>
              <a:rPr lang="ru-RU">
                <a:solidFill>
                  <a:srgbClr val="FFC000"/>
                </a:solidFill>
              </a:rPr>
            </a:br>
            <a:r>
              <a:rPr lang="en-US">
                <a:solidFill>
                  <a:srgbClr val="FFC000"/>
                </a:solidFill>
              </a:rPr>
              <a:t>“</a:t>
            </a:r>
            <a:r>
              <a:rPr lang="ru-RU">
                <a:solidFill>
                  <a:srgbClr val="FFC000"/>
                </a:solidFill>
              </a:rPr>
              <a:t>рейтинг спортсменов</a:t>
            </a:r>
            <a:r>
              <a:rPr lang="en-US">
                <a:solidFill>
                  <a:srgbClr val="FFC000"/>
                </a:solidFill>
              </a:rPr>
              <a:t>”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646111" y="2793206"/>
            <a:ext cx="10812463" cy="3175454"/>
          </a:xfrm>
          <a:prstGeom prst="rect">
            <a:avLst/>
          </a:prstGeom>
          <a:solidFill>
            <a:srgbClr val="FF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TextBox 4"/>
          <p:cNvSpPr txBox="1"/>
          <p:nvPr/>
        </p:nvSpPr>
        <p:spPr bwMode="auto">
          <a:xfrm>
            <a:off x="4452935" y="4196265"/>
            <a:ext cx="3286197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>
                <a:solidFill>
                  <a:schemeClr val="tx1"/>
                </a:solidFill>
              </a:rPr>
              <a:t>Пока не реализовано </a:t>
            </a:r>
            <a:r>
              <a:rPr lang="en-US">
                <a:solidFill>
                  <a:schemeClr val="tx1"/>
                </a:solidFill>
              </a:rPr>
              <a:t>:(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6585A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ru-RU">
                <a:solidFill>
                  <a:srgbClr val="FFC000"/>
                </a:solidFill>
              </a:rPr>
              <a:t>Заключение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  <a:defRPr/>
            </a:pPr>
            <a:r>
              <a:rPr lang="ru-RU"/>
              <a:t>Организаторы соревнований по велоспорту </a:t>
            </a:r>
            <a:r>
              <a:rPr lang="en-US"/>
              <a:t>BMX, </a:t>
            </a:r>
            <a:r>
              <a:rPr lang="ru-RU"/>
              <a:t>в частности в Мордовии</a:t>
            </a:r>
            <a:r>
              <a:rPr lang="en-US"/>
              <a:t>, </a:t>
            </a:r>
            <a:r>
              <a:rPr lang="ru-RU"/>
              <a:t>не могли вести учет спортсменов и составлять списки заездов достаточно эффективно</a:t>
            </a:r>
            <a:r>
              <a:rPr lang="en-US"/>
              <a:t>, </a:t>
            </a:r>
            <a:r>
              <a:rPr lang="ru-RU"/>
              <a:t>однако благодаря созданной программе их работа станет чуточку легче</a:t>
            </a:r>
            <a:r>
              <a:rPr lang="en-US"/>
              <a:t>.</a:t>
            </a:r>
            <a:endParaRPr lang="ru-RU"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Ион"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/>
        </a:gradFill>
        <a:blipFill>
          <a:blip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R7-Office/7.2.0.134</Application>
  <DocSecurity>0</DocSecurity>
  <PresentationFormat>Широкоэкранный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учета спортсменов и результатов соревнований по велоспорту BMX</dc:title>
  <dc:subject/>
  <dc:creator>Арсений</dc:creator>
  <cp:keywords/>
  <dc:description/>
  <dc:identifier/>
  <dc:language/>
  <cp:lastModifiedBy>Арсений Чалдаев</cp:lastModifiedBy>
  <cp:revision>16</cp:revision>
  <dcterms:created xsi:type="dcterms:W3CDTF">2022-11-03T17:39:04Z</dcterms:created>
  <dcterms:modified xsi:type="dcterms:W3CDTF">2022-11-07T14:38:06Z</dcterms:modified>
  <cp:category/>
  <cp:contentStatus/>
  <cp:version/>
</cp:coreProperties>
</file>