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797675" cy="9926625"/>
  <p:embeddedFontLst>
    <p:embeddedFont>
      <p:font typeface="Tahom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Tahom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Tahom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33150" y="744475"/>
            <a:ext cx="4531999" cy="37224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79750" y="4715125"/>
            <a:ext cx="5438125" cy="4466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79750" y="4715125"/>
            <a:ext cx="5438125" cy="4466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33150" y="744475"/>
            <a:ext cx="4531999" cy="37224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79750" y="4715125"/>
            <a:ext cx="5438125" cy="4466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33150" y="744475"/>
            <a:ext cx="4531999" cy="37224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79750" y="4715125"/>
            <a:ext cx="5438125" cy="4466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33150" y="744475"/>
            <a:ext cx="4531999" cy="37224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79750" y="4715125"/>
            <a:ext cx="5438125" cy="4466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33150" y="744475"/>
            <a:ext cx="4531999" cy="37224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79750" y="4715125"/>
            <a:ext cx="5438125" cy="4466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33150" y="744475"/>
            <a:ext cx="4531999" cy="37224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79750" y="4715125"/>
            <a:ext cx="5438125" cy="4466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33150" y="744475"/>
            <a:ext cx="4531999" cy="37224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79750" y="4715125"/>
            <a:ext cx="5438125" cy="4466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33150" y="744475"/>
            <a:ext cx="4531999" cy="37224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79750" y="4715125"/>
            <a:ext cx="5438125" cy="4466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33150" y="744475"/>
            <a:ext cx="4531999" cy="37224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Титульный слайд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Заголовок и вертикальный текст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Вертикальный заголовок и текст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Заголовок раздела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Два объекта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Сравнение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Пустой слай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Объект с подписью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Рисунок с подписью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 amt="10000"/>
          </a:blip>
          <a:tile algn="ctr" flip="none" tx="0" sx="100000" ty="0" sy="10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Relationship Id="rId5" Type="http://schemas.openxmlformats.org/officeDocument/2006/relationships/image" Target="../media/image05.png"/><Relationship Id="rId6" Type="http://schemas.openxmlformats.org/officeDocument/2006/relationships/image" Target="../media/image04.png"/><Relationship Id="rId7" Type="http://schemas.openxmlformats.org/officeDocument/2006/relationships/image" Target="../media/image03.png"/><Relationship Id="rId8" Type="http://schemas.openxmlformats.org/officeDocument/2006/relationships/image" Target="../media/image0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 amt="10000"/>
          </a:blip>
          <a:tile algn="tl" flip="none" tx="0" sx="100000" ty="0" sy="100000"/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38" y="908720"/>
            <a:ext cx="5472607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ctrTitle"/>
          </p:nvPr>
        </p:nvSpPr>
        <p:spPr>
          <a:xfrm>
            <a:off x="2483767" y="2996951"/>
            <a:ext cx="6716531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0082"/>
              </a:buClr>
              <a:buSzPct val="25000"/>
              <a:buFont typeface="Calibri"/>
              <a:buNone/>
            </a:pPr>
            <a:r>
              <a:rPr b="1" i="0" lang="ru-RU" sz="24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инвестиции | структурные продукты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Shape 90"/>
          <p:cNvGrpSpPr/>
          <p:nvPr/>
        </p:nvGrpSpPr>
        <p:grpSpPr>
          <a:xfrm>
            <a:off x="4571999" y="980728"/>
            <a:ext cx="4320479" cy="2520278"/>
            <a:chOff x="0" y="0"/>
            <a:chExt cx="4320479" cy="2520278"/>
          </a:xfrm>
        </p:grpSpPr>
        <p:sp>
          <p:nvSpPr>
            <p:cNvPr id="91" name="Shape 91"/>
            <p:cNvSpPr/>
            <p:nvPr/>
          </p:nvSpPr>
          <p:spPr>
            <a:xfrm rot="-300000">
              <a:off x="13258" y="1014278"/>
              <a:ext cx="4293962" cy="491722"/>
            </a:xfrm>
            <a:prstGeom prst="mathMinus">
              <a:avLst>
                <a:gd fmla="val 23520" name="adj1"/>
              </a:avLst>
            </a:prstGeom>
            <a:solidFill>
              <a:srgbClr val="B7C6DE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18456" y="126014"/>
              <a:ext cx="1296143" cy="1008112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365E8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2289853" y="0"/>
              <a:ext cx="1382553" cy="1058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2289853" y="0"/>
              <a:ext cx="1382553" cy="1058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ru-RU" sz="1200" u="none" cap="none" strike="noStrike">
                  <a:solidFill>
                    <a:srgbClr val="000082"/>
                  </a:solidFill>
                  <a:latin typeface="Tahoma"/>
                  <a:ea typeface="Tahoma"/>
                  <a:cs typeface="Tahoma"/>
                  <a:sym typeface="Tahoma"/>
                </a:rPr>
                <a:t>Рост спроса на СП среди клиентов профучастников 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2505877" y="1386154"/>
              <a:ext cx="1296143" cy="1008112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B9C6D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49260" y="1461762"/>
              <a:ext cx="2180176" cy="1058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249260" y="1461762"/>
              <a:ext cx="2180176" cy="1058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ru-RU" sz="1200" u="none" cap="none" strike="noStrike">
                  <a:solidFill>
                    <a:srgbClr val="000082"/>
                  </a:solidFill>
                  <a:latin typeface="Tahoma"/>
                  <a:ea typeface="Tahoma"/>
                  <a:cs typeface="Tahoma"/>
                  <a:sym typeface="Tahoma"/>
                </a:rPr>
                <a:t>Потребность в маркетинге и продвижении СП</a:t>
              </a:r>
            </a:p>
          </p:txBody>
        </p:sp>
      </p:grpSp>
      <p:sp>
        <p:nvSpPr>
          <p:cNvPr id="98" name="Shape 98"/>
          <p:cNvSpPr txBox="1"/>
          <p:nvPr>
            <p:ph type="title"/>
          </p:nvPr>
        </p:nvSpPr>
        <p:spPr>
          <a:xfrm>
            <a:off x="457200" y="404663"/>
            <a:ext cx="8229600" cy="1012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82"/>
              </a:buClr>
              <a:buSzPct val="25000"/>
              <a:buFont typeface="Calibri"/>
              <a:buNone/>
            </a:pPr>
            <a:r>
              <a:rPr b="1" i="0" lang="ru-RU" sz="28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Предпосылки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539551" y="1621918"/>
            <a:ext cx="4104455" cy="2431917"/>
            <a:chOff x="0" y="-78890"/>
            <a:chExt cx="4104455" cy="2431917"/>
          </a:xfrm>
        </p:grpSpPr>
        <p:sp>
          <p:nvSpPr>
            <p:cNvPr id="100" name="Shape 100"/>
            <p:cNvSpPr/>
            <p:nvPr/>
          </p:nvSpPr>
          <p:spPr>
            <a:xfrm rot="-300000">
              <a:off x="12595" y="1004867"/>
              <a:ext cx="4079265" cy="467137"/>
            </a:xfrm>
            <a:prstGeom prst="mathMinus">
              <a:avLst>
                <a:gd fmla="val 23520" name="adj1"/>
              </a:avLst>
            </a:prstGeom>
            <a:solidFill>
              <a:srgbClr val="FF858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92533" y="123843"/>
              <a:ext cx="1231335" cy="99074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96490" y="-78890"/>
              <a:ext cx="2071166" cy="11980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1796490" y="-78890"/>
              <a:ext cx="2071166" cy="11980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ru-RU" sz="1200" u="none" cap="none" strike="noStrike">
                  <a:solidFill>
                    <a:srgbClr val="000082"/>
                  </a:solidFill>
                  <a:latin typeface="Tahoma"/>
                  <a:ea typeface="Tahoma"/>
                  <a:cs typeface="Tahoma"/>
                  <a:sym typeface="Tahoma"/>
                </a:rPr>
                <a:t>Потребность в законодательном закреплении СП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2380583" y="1362279"/>
              <a:ext cx="1231335" cy="990748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C9C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2191149" y="473331"/>
              <a:ext cx="1913306" cy="1040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2191149" y="473331"/>
              <a:ext cx="1913306" cy="1040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6025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x="4139951" y="3999794"/>
            <a:ext cx="4248471" cy="2338124"/>
            <a:chOff x="0" y="0"/>
            <a:chExt cx="4248471" cy="2338124"/>
          </a:xfrm>
        </p:grpSpPr>
        <p:sp>
          <p:nvSpPr>
            <p:cNvPr id="108" name="Shape 108"/>
            <p:cNvSpPr/>
            <p:nvPr/>
          </p:nvSpPr>
          <p:spPr>
            <a:xfrm rot="-300000">
              <a:off x="13037" y="927298"/>
              <a:ext cx="4222397" cy="483528"/>
            </a:xfrm>
            <a:prstGeom prst="mathMinus">
              <a:avLst>
                <a:gd fmla="val 23520" name="adj1"/>
              </a:avLst>
            </a:prstGeom>
            <a:solidFill>
              <a:srgbClr val="B1C0D7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509816" y="116906"/>
              <a:ext cx="1274541" cy="93524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941225" y="0"/>
              <a:ext cx="1980439" cy="982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1941225" y="0"/>
              <a:ext cx="1980439" cy="982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ru-RU" sz="1200" u="none" cap="none" strike="noStrike">
                  <a:solidFill>
                    <a:srgbClr val="000082"/>
                  </a:solidFill>
                  <a:latin typeface="Tahoma"/>
                  <a:ea typeface="Tahoma"/>
                  <a:cs typeface="Tahoma"/>
                  <a:sym typeface="Tahoma"/>
                </a:rPr>
                <a:t>Высокая маржинальность СП для профучастников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2464113" y="1285969"/>
              <a:ext cx="1274541" cy="935249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45106" y="1356112"/>
              <a:ext cx="2143839" cy="982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245106" y="1356112"/>
              <a:ext cx="2143839" cy="982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rIns="85325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ru-RU" sz="1200" u="none" cap="none" strike="noStrike">
                  <a:solidFill>
                    <a:srgbClr val="000082"/>
                  </a:solidFill>
                  <a:latin typeface="Tahoma"/>
                  <a:ea typeface="Tahoma"/>
                  <a:cs typeface="Tahoma"/>
                  <a:sym typeface="Tahoma"/>
                </a:rPr>
                <a:t>Единая площадка для продажи СП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043607" y="2996951"/>
            <a:ext cx="2016224" cy="1002841"/>
            <a:chOff x="1710909" y="0"/>
            <a:chExt cx="1745472" cy="858825"/>
          </a:xfrm>
        </p:grpSpPr>
        <p:sp>
          <p:nvSpPr>
            <p:cNvPr id="116" name="Shape 116"/>
            <p:cNvSpPr/>
            <p:nvPr/>
          </p:nvSpPr>
          <p:spPr>
            <a:xfrm>
              <a:off x="1710909" y="0"/>
              <a:ext cx="1745472" cy="85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710909" y="0"/>
              <a:ext cx="1745472" cy="85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ru-RU" sz="1200" u="none" cap="none" strike="noStrike">
                  <a:solidFill>
                    <a:srgbClr val="000082"/>
                  </a:solidFill>
                  <a:latin typeface="Tahoma"/>
                  <a:ea typeface="Tahoma"/>
                  <a:cs typeface="Tahoma"/>
                  <a:sym typeface="Tahoma"/>
                </a:rPr>
                <a:t>Изменения в нормативно-правовой базе СП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SzPct val="25000"/>
                <a:buNone/>
              </a:pPr>
              <a:r>
                <a:rPr b="0" i="0" lang="ru-RU" sz="1200" u="none" cap="none" strike="noStrike">
                  <a:solidFill>
                    <a:srgbClr val="000082"/>
                  </a:solidFill>
                  <a:latin typeface="Tahoma"/>
                  <a:ea typeface="Tahoma"/>
                  <a:cs typeface="Tahoma"/>
                  <a:sym typeface="Tahoma"/>
                </a:rPr>
                <a:t> 2016-2018 гг.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799589" y="371587"/>
            <a:ext cx="7772400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82"/>
              </a:buClr>
              <a:buSzPct val="25000"/>
              <a:buFont typeface="Calibri"/>
              <a:buNone/>
            </a:pPr>
            <a:r>
              <a:rPr b="1" i="0" lang="ru-RU" sz="28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Основная идея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7" y="4869160"/>
            <a:ext cx="5472606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711739" y="1496978"/>
            <a:ext cx="794809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ru-RU" sz="20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xSrtrum.ru</a:t>
            </a:r>
            <a:r>
              <a:rPr b="0" i="0" lang="ru-RU" sz="20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 – сайт (электронная площадка) для поиска, конструирования и заключения сделок со структурными продуктами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82"/>
              </a:buClr>
              <a:buSzPct val="100000"/>
              <a:buFont typeface="Arial"/>
              <a:buChar char="•"/>
            </a:pPr>
            <a:r>
              <a:rPr lang="ru-RU" sz="2000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Продавцы СП – профучастники (брокеры)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82"/>
              </a:buClr>
              <a:buSzPct val="100000"/>
              <a:buFont typeface="Arial"/>
              <a:buChar char="•"/>
            </a:pPr>
            <a:r>
              <a:rPr lang="ru-RU" sz="2000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Покупатели СП – физические лица</a:t>
            </a:r>
          </a:p>
        </p:txBody>
      </p:sp>
      <p:sp>
        <p:nvSpPr>
          <p:cNvPr id="125" name="Shape 125"/>
          <p:cNvSpPr/>
          <p:nvPr/>
        </p:nvSpPr>
        <p:spPr>
          <a:xfrm>
            <a:off x="6444207" y="3933055"/>
            <a:ext cx="1440160" cy="936103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>
              <a:alpha val="32941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u-RU" sz="1800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M – </a:t>
            </a:r>
            <a:r>
              <a:rPr lang="ru-RU" sz="1800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market</a:t>
            </a:r>
            <a:r>
              <a:rPr b="1" lang="ru-RU" sz="1800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6" name="Shape 126"/>
          <p:cNvSpPr/>
          <p:nvPr/>
        </p:nvSpPr>
        <p:spPr>
          <a:xfrm>
            <a:off x="2987824" y="3140967"/>
            <a:ext cx="1872207" cy="1584175"/>
          </a:xfrm>
          <a:prstGeom prst="wedgeRoundRectCallout">
            <a:avLst>
              <a:gd fmla="val 22866" name="adj1"/>
              <a:gd fmla="val 68576" name="adj2"/>
              <a:gd fmla="val 16667" name="adj3"/>
            </a:avLst>
          </a:prstGeom>
          <a:solidFill>
            <a:schemeClr val="lt1">
              <a:alpha val="32941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u-RU" sz="1800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Stru – </a:t>
            </a:r>
            <a:r>
              <a:rPr lang="ru-RU" sz="1800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structured products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51519" y="4251237"/>
            <a:ext cx="1267973" cy="936103"/>
          </a:xfrm>
          <a:prstGeom prst="wedgeRoundRectCallout">
            <a:avLst>
              <a:gd fmla="val 93033" name="adj1"/>
              <a:gd fmla="val 57359" name="adj2"/>
              <a:gd fmla="val 16667" name="adj3"/>
            </a:avLst>
          </a:prstGeom>
          <a:solidFill>
            <a:schemeClr val="lt1">
              <a:alpha val="32941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u-RU" sz="1800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X – </a:t>
            </a:r>
            <a:r>
              <a:rPr lang="ru-RU" sz="1800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exchange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755575" y="404663"/>
            <a:ext cx="7772400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82"/>
              </a:buClr>
              <a:buSzPct val="25000"/>
              <a:buFont typeface="Calibri"/>
              <a:buNone/>
            </a:pPr>
            <a:r>
              <a:rPr b="1" i="0" lang="ru-RU" sz="28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Этапы реализации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x="687408" y="2125554"/>
            <a:ext cx="7724667" cy="3463684"/>
            <a:chOff x="3840" y="136714"/>
            <a:chExt cx="7724667" cy="3463684"/>
          </a:xfrm>
        </p:grpSpPr>
        <p:sp>
          <p:nvSpPr>
            <p:cNvPr id="134" name="Shape 134"/>
            <p:cNvSpPr/>
            <p:nvPr/>
          </p:nvSpPr>
          <p:spPr>
            <a:xfrm>
              <a:off x="3840" y="267948"/>
              <a:ext cx="1599528" cy="215999"/>
            </a:xfrm>
            <a:prstGeom prst="roundRect">
              <a:avLst>
                <a:gd fmla="val 10000" name="adj"/>
              </a:avLst>
            </a:prstGeom>
            <a:solidFill>
              <a:srgbClr val="00009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3840" y="267948"/>
              <a:ext cx="1599528" cy="1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35550" rIns="35550" tIns="35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ru-RU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этап 2016 г.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67467" y="679899"/>
              <a:ext cx="2045381" cy="29205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0000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127375" y="739806"/>
              <a:ext cx="1925566" cy="28006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rIns="99550" tIns="99550">
              <a:no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2"/>
                </a:buClr>
                <a:buSzPct val="100000"/>
                <a:buFont typeface="Calibri"/>
                <a:buChar char="•"/>
              </a:pPr>
              <a:r>
                <a:rPr b="0" i="0" lang="ru-RU" sz="1400" u="none" cap="none" strike="noStrike">
                  <a:solidFill>
                    <a:srgbClr val="000082"/>
                  </a:solidFill>
                  <a:latin typeface="Calibri"/>
                  <a:ea typeface="Calibri"/>
                  <a:cs typeface="Calibri"/>
                  <a:sym typeface="Calibri"/>
                </a:rPr>
                <a:t>Агрегатор:</a:t>
              </a:r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2"/>
                </a:buClr>
                <a:buSzPct val="100000"/>
                <a:buFont typeface="Calibri"/>
                <a:buChar char="•"/>
              </a:pPr>
              <a:r>
                <a:rPr b="0" i="1" lang="ru-RU" sz="1000" u="none" cap="none" strike="noStrike">
                  <a:solidFill>
                    <a:srgbClr val="000082"/>
                  </a:solidFill>
                  <a:latin typeface="Calibri"/>
                  <a:ea typeface="Calibri"/>
                  <a:cs typeface="Calibri"/>
                  <a:sym typeface="Calibri"/>
                </a:rPr>
                <a:t>поиск продуктов</a:t>
              </a:r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2"/>
                </a:buClr>
                <a:buSzPct val="100000"/>
                <a:buFont typeface="Calibri"/>
                <a:buChar char="•"/>
              </a:pPr>
              <a:r>
                <a:rPr b="0" i="1" lang="ru-RU" sz="1000" u="none" cap="none" strike="noStrike">
                  <a:solidFill>
                    <a:srgbClr val="000082"/>
                  </a:solidFill>
                  <a:latin typeface="Calibri"/>
                  <a:ea typeface="Calibri"/>
                  <a:cs typeface="Calibri"/>
                  <a:sym typeface="Calibri"/>
                </a:rPr>
                <a:t> конструктор продуктов</a:t>
              </a:r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2"/>
                </a:buClr>
                <a:buSzPct val="100000"/>
                <a:buFont typeface="Calibri"/>
                <a:buChar char="•"/>
              </a:pPr>
              <a:r>
                <a:rPr b="0" i="0" lang="ru-RU" sz="1400" u="none" cap="none" strike="noStrike">
                  <a:solidFill>
                    <a:srgbClr val="000082"/>
                  </a:solidFill>
                  <a:latin typeface="Calibri"/>
                  <a:ea typeface="Calibri"/>
                  <a:cs typeface="Calibri"/>
                  <a:sym typeface="Calibri"/>
                </a:rPr>
                <a:t>Генератор лидов</a:t>
              </a:r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87313" lvl="1" marL="873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2"/>
                </a:buClr>
                <a:buSzPct val="100000"/>
                <a:buFont typeface="Calibri"/>
                <a:buChar char="•"/>
              </a:pPr>
              <a:r>
                <a:rPr b="0" i="0" lang="ru-RU" sz="1400" u="none" cap="none" strike="noStrike">
                  <a:solidFill>
                    <a:srgbClr val="000082"/>
                  </a:solidFill>
                  <a:latin typeface="Calibri"/>
                  <a:ea typeface="Calibri"/>
                  <a:cs typeface="Calibri"/>
                  <a:sym typeface="Calibri"/>
                </a:rPr>
                <a:t>Партнеры -  4 брокера</a:t>
              </a:r>
            </a:p>
          </p:txBody>
        </p:sp>
        <p:sp>
          <p:nvSpPr>
            <p:cNvPr id="138" name="Shape 138"/>
            <p:cNvSpPr/>
            <p:nvPr/>
          </p:nvSpPr>
          <p:spPr>
            <a:xfrm rot="-8133">
              <a:off x="1904869" y="137470"/>
              <a:ext cx="639183" cy="39823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1C0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 txBox="1"/>
            <p:nvPr/>
          </p:nvSpPr>
          <p:spPr>
            <a:xfrm rot="-8133">
              <a:off x="1904869" y="217257"/>
              <a:ext cx="519712" cy="238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809374" y="261312"/>
              <a:ext cx="1599528" cy="215999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2809374" y="261312"/>
              <a:ext cx="1599528" cy="1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35550" rIns="35550" tIns="35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ru-RU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 этап 2017 г.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2937799" y="679899"/>
              <a:ext cx="2117806" cy="29205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2999826" y="741927"/>
              <a:ext cx="1993751" cy="2796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rIns="99550" tIns="995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2"/>
                </a:buClr>
                <a:buSzPct val="100000"/>
                <a:buFont typeface="Calibri"/>
                <a:buChar char="•"/>
              </a:pPr>
              <a:r>
                <a:rPr b="0" i="0" lang="ru-RU" sz="1400" u="none" cap="none" strike="noStrike">
                  <a:solidFill>
                    <a:srgbClr val="000082"/>
                  </a:solidFill>
                  <a:latin typeface="Calibri"/>
                  <a:ea typeface="Calibri"/>
                  <a:cs typeface="Calibri"/>
                  <a:sym typeface="Calibri"/>
                </a:rPr>
                <a:t>Личный кабинет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82"/>
                </a:buClr>
                <a:buSzPct val="100000"/>
                <a:buFont typeface="Calibri"/>
                <a:buChar char="•"/>
              </a:pPr>
              <a:r>
                <a:rPr b="0" i="0" lang="ru-RU" sz="1400" u="none" cap="none" strike="noStrike">
                  <a:solidFill>
                    <a:srgbClr val="000082"/>
                  </a:solidFill>
                  <a:latin typeface="Calibri"/>
                  <a:ea typeface="Calibri"/>
                  <a:cs typeface="Calibri"/>
                  <a:sym typeface="Calibri"/>
                </a:rPr>
                <a:t>Аналитические сервисы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82"/>
                </a:buClr>
                <a:buSzPct val="100000"/>
                <a:buFont typeface="Calibri"/>
                <a:buChar char="•"/>
              </a:pPr>
              <a:r>
                <a:rPr b="0" i="0" lang="ru-RU" sz="1400" u="none" cap="none" strike="noStrike">
                  <a:solidFill>
                    <a:srgbClr val="000082"/>
                  </a:solidFill>
                  <a:latin typeface="Calibri"/>
                  <a:ea typeface="Calibri"/>
                  <a:cs typeface="Calibri"/>
                  <a:sym typeface="Calibri"/>
                </a:rPr>
                <a:t>Удаленная идентификация клиентов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82"/>
                </a:buClr>
                <a:buSzPct val="100000"/>
                <a:buFont typeface="Calibri"/>
                <a:buChar char="•"/>
              </a:pPr>
              <a:r>
                <a:rPr b="0" i="0" lang="ru-RU" sz="1400" u="none" cap="none" strike="noStrike">
                  <a:solidFill>
                    <a:srgbClr val="000082"/>
                  </a:solidFill>
                  <a:latin typeface="Calibri"/>
                  <a:ea typeface="Calibri"/>
                  <a:cs typeface="Calibri"/>
                  <a:sym typeface="Calibri"/>
                </a:rPr>
                <a:t>Единые стандарты инструментов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8105">
              <a:off x="4712881" y="137555"/>
              <a:ext cx="644440" cy="39823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1C0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 rot="8105">
              <a:off x="4712882" y="217060"/>
              <a:ext cx="524968" cy="238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5624825" y="267948"/>
              <a:ext cx="1599528" cy="215999"/>
            </a:xfrm>
            <a:prstGeom prst="roundRect">
              <a:avLst>
                <a:gd fmla="val 10000" name="adj"/>
              </a:avLst>
            </a:prstGeom>
            <a:solidFill>
              <a:srgbClr val="FF000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5624825" y="267948"/>
              <a:ext cx="1599528" cy="1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35550" rIns="35550" tIns="35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ru-RU"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 этап 2018 г.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5686869" y="671845"/>
              <a:ext cx="2041637" cy="29205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5746667" y="731643"/>
              <a:ext cx="1922042" cy="2800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rIns="99550" tIns="995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2"/>
                </a:buClr>
                <a:buSzPct val="100000"/>
                <a:buFont typeface="Calibri"/>
                <a:buChar char="•"/>
              </a:pPr>
              <a:r>
                <a:rPr b="0" i="0" lang="ru-RU" sz="1400" u="none" cap="none" strike="noStrike">
                  <a:solidFill>
                    <a:srgbClr val="000082"/>
                  </a:solidFill>
                  <a:latin typeface="Calibri"/>
                  <a:ea typeface="Calibri"/>
                  <a:cs typeface="Calibri"/>
                  <a:sym typeface="Calibri"/>
                </a:rPr>
                <a:t>Торговая площадка (ЭТП)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82"/>
                </a:buClr>
                <a:buSzPct val="100000"/>
                <a:buFont typeface="Calibri"/>
                <a:buChar char="•"/>
              </a:pPr>
              <a:r>
                <a:rPr b="0" i="0" lang="ru-RU" sz="1400" u="none" cap="none" strike="noStrike">
                  <a:solidFill>
                    <a:srgbClr val="000082"/>
                  </a:solidFill>
                  <a:latin typeface="Calibri"/>
                  <a:ea typeface="Calibri"/>
                  <a:cs typeface="Calibri"/>
                  <a:sym typeface="Calibri"/>
                </a:rPr>
                <a:t>«Вторичный рынок» структурных продуктов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82"/>
                </a:buClr>
                <a:buSzPct val="100000"/>
                <a:buFont typeface="Calibri"/>
                <a:buChar char="•"/>
              </a:pPr>
              <a:r>
                <a:rPr b="0" i="0" lang="ru-RU" sz="1400" u="none" cap="none" strike="noStrike">
                  <a:solidFill>
                    <a:srgbClr val="000082"/>
                  </a:solidFill>
                  <a:latin typeface="Calibri"/>
                  <a:ea typeface="Calibri"/>
                  <a:cs typeface="Calibri"/>
                  <a:sym typeface="Calibri"/>
                </a:rPr>
                <a:t>Сопутствующие сервисы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755575" y="332656"/>
            <a:ext cx="7772400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82"/>
              </a:buClr>
              <a:buSzPct val="25000"/>
              <a:buFont typeface="Calibri"/>
              <a:buNone/>
            </a:pPr>
            <a:r>
              <a:rPr b="1" i="0" lang="ru-RU" sz="28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Бизнес - модель</a:t>
            </a:r>
          </a:p>
        </p:txBody>
      </p:sp>
      <p:grpSp>
        <p:nvGrpSpPr>
          <p:cNvPr id="155" name="Shape 155"/>
          <p:cNvGrpSpPr/>
          <p:nvPr/>
        </p:nvGrpSpPr>
        <p:grpSpPr>
          <a:xfrm>
            <a:off x="1606705" y="1725561"/>
            <a:ext cx="6362636" cy="4270972"/>
            <a:chOff x="995145" y="24752"/>
            <a:chExt cx="6362636" cy="4270972"/>
          </a:xfrm>
        </p:grpSpPr>
        <p:sp>
          <p:nvSpPr>
            <p:cNvPr id="156" name="Shape 156"/>
            <p:cNvSpPr/>
            <p:nvPr/>
          </p:nvSpPr>
          <p:spPr>
            <a:xfrm rot="5400000">
              <a:off x="1290925" y="1262310"/>
              <a:ext cx="1116405" cy="1270987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CBCED6"/>
            </a:solidFill>
            <a:ln cap="flat" cmpd="sng" w="9525">
              <a:solidFill>
                <a:srgbClr val="1C417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995145" y="24752"/>
              <a:ext cx="1879368" cy="1315497"/>
            </a:xfrm>
            <a:prstGeom prst="roundRect">
              <a:avLst>
                <a:gd fmla="val 16670" name="adj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1059374" y="88982"/>
              <a:ext cx="1750910" cy="1187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ru-RU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Fix комиссия за продажу лидов 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2874514" y="150216"/>
              <a:ext cx="1366874" cy="1063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2874514" y="150216"/>
              <a:ext cx="1366874" cy="1063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2"/>
                </a:buClr>
                <a:buSzPct val="100000"/>
                <a:buFont typeface="Calibri"/>
                <a:buChar char="•"/>
              </a:pPr>
              <a:r>
                <a:rPr b="0" i="0" lang="ru-RU" sz="2400" u="none" cap="none" strike="noStrike">
                  <a:solidFill>
                    <a:srgbClr val="000082"/>
                  </a:solidFill>
                  <a:latin typeface="Calibri"/>
                  <a:ea typeface="Calibri"/>
                  <a:cs typeface="Calibri"/>
                  <a:sym typeface="Calibri"/>
                </a:rPr>
                <a:t>1 этап</a:t>
              </a:r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2849121" y="2740048"/>
              <a:ext cx="1116405" cy="1270987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CBCED6"/>
            </a:solidFill>
            <a:ln cap="flat" cmpd="sng" w="9525">
              <a:solidFill>
                <a:srgbClr val="1C417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553341" y="1502491"/>
              <a:ext cx="1879368" cy="1315497"/>
            </a:xfrm>
            <a:prstGeom prst="roundRect">
              <a:avLst>
                <a:gd fmla="val 16670" name="adj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2617571" y="1566720"/>
              <a:ext cx="1750910" cy="1187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ru-RU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%  от суммы сделки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4432710" y="1627953"/>
              <a:ext cx="1366874" cy="1063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4432710" y="1627953"/>
              <a:ext cx="1366874" cy="1063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2"/>
                </a:buClr>
                <a:buSzPct val="100000"/>
                <a:buFont typeface="Calibri"/>
                <a:buChar char="•"/>
              </a:pPr>
              <a:r>
                <a:rPr b="0" i="0" lang="ru-RU" sz="2400" u="none" cap="none" strike="noStrike">
                  <a:solidFill>
                    <a:srgbClr val="000082"/>
                  </a:solidFill>
                  <a:latin typeface="Calibri"/>
                  <a:ea typeface="Calibri"/>
                  <a:cs typeface="Calibri"/>
                  <a:sym typeface="Calibri"/>
                </a:rPr>
                <a:t>2 этап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4111539" y="2980228"/>
              <a:ext cx="1879368" cy="1315497"/>
            </a:xfrm>
            <a:prstGeom prst="roundRect">
              <a:avLst>
                <a:gd fmla="val 16670" name="adj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4175767" y="3044458"/>
              <a:ext cx="1750910" cy="1187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ru-RU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Комиссия торговой площадки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5990907" y="3105691"/>
              <a:ext cx="1366874" cy="1063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5990907" y="3105691"/>
              <a:ext cx="1366874" cy="1063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2"/>
                </a:buClr>
                <a:buSzPct val="100000"/>
                <a:buFont typeface="Calibri"/>
                <a:buChar char="•"/>
              </a:pPr>
              <a:r>
                <a:rPr b="0" i="0" lang="ru-RU" sz="2400" u="none" cap="none" strike="noStrike">
                  <a:solidFill>
                    <a:srgbClr val="000082"/>
                  </a:solidFill>
                  <a:latin typeface="Calibri"/>
                  <a:ea typeface="Calibri"/>
                  <a:cs typeface="Calibri"/>
                  <a:sym typeface="Calibri"/>
                </a:rPr>
                <a:t>3 этап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95536" y="404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82"/>
              </a:buClr>
              <a:buSzPct val="25000"/>
              <a:buFont typeface="Calibri"/>
              <a:buNone/>
            </a:pPr>
            <a:r>
              <a:rPr b="1" i="0" lang="ru-RU" sz="28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Взаимодействие с ЦБР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82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Законодательное закрепление и развитие СП как нового инвестиционного продукта – (п. 4.4 - 4.5 Дорожной карты на 2016-2018гг.)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8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82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Повышение инвестиционной привлекательности и динамичности развития рынка для инвесторов и эмитентов СП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8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rgbClr val="000082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Возможность регулирования и контроля на последующих этапах (репортинг, стандарты обращения и др.)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82"/>
              </a:buClr>
              <a:buSzPct val="25000"/>
              <a:buFont typeface="Calibri"/>
              <a:buNone/>
            </a:pPr>
            <a:r>
              <a:rPr b="1" i="0" lang="ru-RU" sz="29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Web Application Architecture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268759"/>
            <a:ext cx="5328591" cy="5429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827583" y="2492896"/>
            <a:ext cx="7488831" cy="29523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1" y="3167818"/>
            <a:ext cx="1610223" cy="160248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82"/>
              </a:buClr>
              <a:buSzPct val="25000"/>
              <a:buFont typeface="Calibri"/>
              <a:buNone/>
            </a:pPr>
            <a:r>
              <a:rPr b="1" i="0" lang="ru-RU" sz="2900" u="none" cap="none" strike="noStrike">
                <a:solidFill>
                  <a:srgbClr val="000082"/>
                </a:solidFill>
                <a:latin typeface="Calibri"/>
                <a:ea typeface="Calibri"/>
                <a:cs typeface="Calibri"/>
                <a:sym typeface="Calibri"/>
              </a:rPr>
              <a:t>Essential Technology Solution</a:t>
            </a:r>
          </a:p>
        </p:txBody>
      </p:sp>
      <p:sp>
        <p:nvSpPr>
          <p:cNvPr id="189" name="Shape 189"/>
          <p:cNvSpPr/>
          <p:nvPr/>
        </p:nvSpPr>
        <p:spPr>
          <a:xfrm>
            <a:off x="1995727" y="5877271"/>
            <a:ext cx="5494312" cy="7200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</a:p>
        </p:txBody>
      </p:sp>
      <p:sp>
        <p:nvSpPr>
          <p:cNvPr id="190" name="Shape 190"/>
          <p:cNvSpPr/>
          <p:nvPr/>
        </p:nvSpPr>
        <p:spPr>
          <a:xfrm>
            <a:off x="2581502" y="3133314"/>
            <a:ext cx="4918247" cy="72008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Programming language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2919139" y="1351913"/>
            <a:ext cx="3765153" cy="928672"/>
            <a:chOff x="3059832" y="1996271"/>
            <a:chExt cx="3765153" cy="928672"/>
          </a:xfrm>
        </p:grpSpPr>
        <p:sp>
          <p:nvSpPr>
            <p:cNvPr id="192" name="Shape 192"/>
            <p:cNvSpPr/>
            <p:nvPr/>
          </p:nvSpPr>
          <p:spPr>
            <a:xfrm>
              <a:off x="3059832" y="2204864"/>
              <a:ext cx="2753518" cy="720080"/>
            </a:xfrm>
            <a:prstGeom prst="roundRect">
              <a:avLst>
                <a:gd fmla="val 16667" name="adj"/>
              </a:avLst>
            </a:prstGeom>
            <a:solidFill>
              <a:srgbClr val="953734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ru-RU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  <p:pic>
          <p:nvPicPr>
            <p:cNvPr id="193" name="Shape 1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01716" y="1996271"/>
              <a:ext cx="2023270" cy="568630"/>
            </a:xfrm>
            <a:prstGeom prst="rect">
              <a:avLst/>
            </a:prstGeom>
            <a:solidFill>
              <a:srgbClr val="ECECEC"/>
            </a:solidFill>
            <a:ln cap="sq" cmpd="sng" w="12700">
              <a:solidFill>
                <a:srgbClr val="953734"/>
              </a:solidFill>
              <a:prstDash val="solid"/>
              <a:miter/>
              <a:headEnd len="med" w="med" type="none"/>
              <a:tailEnd len="med" w="med" type="none"/>
            </a:ln>
          </p:spPr>
        </p:pic>
      </p:grpSp>
      <p:pic>
        <p:nvPicPr>
          <p:cNvPr id="194" name="Shape 1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2658" y="2584405"/>
            <a:ext cx="2282314" cy="113957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5" name="Shape 195"/>
          <p:cNvSpPr/>
          <p:nvPr/>
        </p:nvSpPr>
        <p:spPr>
          <a:xfrm>
            <a:off x="2581502" y="4340521"/>
            <a:ext cx="4971295" cy="720080"/>
          </a:xfrm>
          <a:prstGeom prst="roundRect">
            <a:avLst>
              <a:gd fmla="val 16667" name="adj"/>
            </a:avLst>
          </a:prstGeom>
          <a:solidFill>
            <a:srgbClr val="76923C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IoC container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56176" y="4034798"/>
            <a:ext cx="1798797" cy="821103"/>
          </a:xfrm>
          <a:prstGeom prst="rect">
            <a:avLst/>
          </a:prstGeom>
          <a:noFill/>
          <a:ln cap="flat" cmpd="sng" w="9525">
            <a:solidFill>
              <a:srgbClr val="76923C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5445223"/>
            <a:ext cx="1500842" cy="151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39028" y="5536469"/>
            <a:ext cx="2377387" cy="869444"/>
          </a:xfrm>
          <a:prstGeom prst="rect">
            <a:avLst/>
          </a:prstGeom>
          <a:noFill/>
          <a:ln cap="flat" cmpd="sng" w="12700">
            <a:solidFill>
              <a:srgbClr val="538CD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