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000000"/>
          </p15:clr>
        </p15:guide>
        <p15:guide id="2" pos="57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71600" y="3195637"/>
            <a:ext cx="155448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743200" y="5829300"/>
            <a:ext cx="12801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5749500" y="-2434800"/>
            <a:ext cx="6789000" cy="16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635000" lvl="0" marL="457200" marR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–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82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82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82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82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82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2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0927500" y="2743257"/>
            <a:ext cx="877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545500" y="-1219143"/>
            <a:ext cx="8777400" cy="120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635000" lvl="0" marL="457200" marR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–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82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82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82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82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82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2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635000" lvl="0" marL="457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Char char="•"/>
              <a:defRPr/>
            </a:lvl1pPr>
            <a:lvl2pPr indent="-5842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600"/>
              <a:buChar char="–"/>
              <a:defRPr/>
            </a:lvl2pPr>
            <a:lvl3pPr indent="-533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  <a:defRPr/>
            </a:lvl3pPr>
            <a:lvl4pPr indent="-482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Char char="–"/>
              <a:defRPr/>
            </a:lvl4pPr>
            <a:lvl5pPr indent="-482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Char char="»"/>
              <a:defRPr/>
            </a:lvl5pPr>
            <a:lvl6pPr indent="-482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Char char="•"/>
              <a:defRPr/>
            </a:lvl6pPr>
            <a:lvl7pPr indent="-482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Char char="•"/>
              <a:defRPr/>
            </a:lvl7pPr>
            <a:lvl8pPr indent="-482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Char char="•"/>
              <a:defRPr/>
            </a:lvl8pPr>
            <a:lvl9pPr indent="-482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775800" y="1757000"/>
            <a:ext cx="17041200" cy="8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indent="-4572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3600"/>
              <a:buAutoNum type="alphaLcPeriod"/>
              <a:defRPr sz="3600">
                <a:latin typeface="Montserrat"/>
                <a:ea typeface="Montserrat"/>
                <a:cs typeface="Montserrat"/>
                <a:sym typeface="Montserrat"/>
              </a:defRPr>
            </a:lvl2pPr>
            <a:lvl3pPr indent="-4064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623416" y="1489151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23400" y="4301699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23400" y="1111199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80500" y="900301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635000" lvl="0" marL="457200" marR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–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82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82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82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82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82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2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531000" y="2466349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23400" y="6304449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>
  <p:cSld name="TITLE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1333500" y="1724025"/>
            <a:ext cx="156210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1333500" y="5305425"/>
            <a:ext cx="156210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292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/>
            </a:lvl6pPr>
            <a:lvl7pPr indent="-292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/>
            </a:lvl7pPr>
            <a:lvl8pPr indent="-292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/>
            </a:lvl8pPr>
            <a:lvl9pPr indent="-292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 3">
  <p:cSld name="TITLE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333500" y="1724025"/>
            <a:ext cx="156210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333500" y="5305425"/>
            <a:ext cx="156210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292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/>
            </a:lvl6pPr>
            <a:lvl7pPr indent="-292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/>
            </a:lvl7pPr>
            <a:lvl8pPr indent="-292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/>
            </a:lvl8pPr>
            <a:lvl9pPr indent="-292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 2">
  <p:cSld name="TITLE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1333500" y="1724025"/>
            <a:ext cx="156210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1333500" y="5305425"/>
            <a:ext cx="156210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292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/>
            </a:lvl6pPr>
            <a:lvl7pPr indent="-292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/>
            </a:lvl7pPr>
            <a:lvl8pPr indent="-292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/>
            </a:lvl8pPr>
            <a:lvl9pPr indent="-292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 1">
  <p:cSld name="TITLE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1333500" y="1724025"/>
            <a:ext cx="156210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1333500" y="5305425"/>
            <a:ext cx="156210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292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/>
            </a:lvl6pPr>
            <a:lvl7pPr indent="-292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/>
            </a:lvl7pPr>
            <a:lvl8pPr indent="-292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/>
            </a:lvl8pPr>
            <a:lvl9pPr indent="-292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44626" y="6610351"/>
            <a:ext cx="155448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444626" y="4360070"/>
            <a:ext cx="15544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14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84200" lvl="0" marL="4572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9296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84200" lvl="0" marL="4572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914400" y="2302670"/>
            <a:ext cx="80802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914400" y="3262313"/>
            <a:ext cx="8080200" cy="5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2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9290050" y="2302670"/>
            <a:ext cx="80838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9290050" y="3262313"/>
            <a:ext cx="8083800" cy="5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2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914400" y="409576"/>
            <a:ext cx="60168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7150100" y="409576"/>
            <a:ext cx="10223400" cy="8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635000" lvl="0" marL="457200" marR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–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82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82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82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82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82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2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914400" y="2152651"/>
            <a:ext cx="6016800" cy="7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584576" y="7200900"/>
            <a:ext cx="10972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584576" y="919163"/>
            <a:ext cx="10972800" cy="6172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584576" y="8051008"/>
            <a:ext cx="109728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6350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–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82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82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82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82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82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2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ctrTitle"/>
          </p:nvPr>
        </p:nvSpPr>
        <p:spPr>
          <a:xfrm>
            <a:off x="1371600" y="4614257"/>
            <a:ext cx="155448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Защита проектов</a:t>
            </a:r>
            <a:endParaRPr b="1" sz="9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30"/>
          <p:cNvSpPr txBox="1"/>
          <p:nvPr>
            <p:ph idx="1" type="subTitle"/>
          </p:nvPr>
        </p:nvSpPr>
        <p:spPr>
          <a:xfrm>
            <a:off x="848250" y="6508500"/>
            <a:ext cx="165918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rPr b="1" lang="ru-RU" sz="4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Регламент:</a:t>
            </a:r>
            <a:endParaRPr b="1" sz="4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Выступление — </a:t>
            </a:r>
            <a:r>
              <a:rPr b="1"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минуты </a:t>
            </a:r>
            <a:br>
              <a:rPr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демонстрация прототипа — </a:t>
            </a:r>
            <a:r>
              <a:rPr b="1"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минуты</a:t>
            </a:r>
            <a:r>
              <a:rPr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4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br>
              <a:rPr lang="ru-RU" sz="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4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7200">
                <a:latin typeface="Montserrat"/>
                <a:ea typeface="Montserrat"/>
                <a:cs typeface="Montserrat"/>
                <a:sym typeface="Montserrat"/>
              </a:rPr>
              <a:t>Потоки прибыли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9"/>
          <p:cNvSpPr txBox="1"/>
          <p:nvPr>
            <p:ph idx="1" type="subTitle"/>
          </p:nvPr>
        </p:nvSpPr>
        <p:spPr>
          <a:xfrm>
            <a:off x="623400" y="4620649"/>
            <a:ext cx="170412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 проект будет </a:t>
            </a:r>
            <a:r>
              <a:rPr b="1"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зарабатывать</a:t>
            </a: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Кто будет оплачивать, сколько и за что?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Схема монетизации проекта.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Возможные каналы продаж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r>
              <a:rPr i="1" lang="ru-RU" sz="30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Lean Canvas: Блок 6: Потоки прибыли</a:t>
            </a:r>
            <a:endParaRPr i="1" sz="30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r>
              <a:t/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ctrTitle"/>
          </p:nvPr>
        </p:nvSpPr>
        <p:spPr>
          <a:xfrm>
            <a:off x="1574800" y="3179866"/>
            <a:ext cx="15341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ru-RU" sz="7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Слайд Менеджера</a:t>
            </a:r>
            <a:endParaRPr b="1" i="0" sz="7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1155600" y="4683330"/>
            <a:ext cx="15976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Что было сделано во время хакатона.</a:t>
            </a:r>
            <a:endParaRPr b="0" i="1" sz="4800" u="none" cap="none" strike="noStrik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или показать работы.</a:t>
            </a:r>
            <a:endParaRPr b="0" i="1" sz="4800" u="none" cap="none" strike="noStrik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методами, инструментами </a:t>
            </a:r>
            <a:b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сервисами пользовались при работе</a:t>
            </a:r>
            <a:endParaRPr b="0" i="1" sz="4800" u="none" cap="none" strike="noStrik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1359900" y="3199606"/>
            <a:ext cx="15341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ru-RU" sz="7200">
                <a:latin typeface="Montserrat"/>
                <a:ea typeface="Montserrat"/>
                <a:cs typeface="Montserrat"/>
                <a:sym typeface="Montserrat"/>
              </a:rPr>
              <a:t>Слайд </a:t>
            </a:r>
            <a:r>
              <a:rPr b="1" lang="ru-RU" sz="7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Дизайнера </a:t>
            </a:r>
            <a:endParaRPr b="1" i="0" sz="7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1155600" y="4759530"/>
            <a:ext cx="15976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Что было сделано во время хакатона.</a:t>
            </a:r>
            <a:endParaRPr b="0" i="1" sz="4800" u="none" cap="none" strike="noStrik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или показать работы.</a:t>
            </a:r>
            <a:endParaRPr b="0" i="1" sz="4800" u="none" cap="none" strike="noStrik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методами, инструментами </a:t>
            </a:r>
            <a:b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сервисами пользовались при работе</a:t>
            </a:r>
            <a:endParaRPr b="0" i="1" sz="4800" u="none" cap="none" strike="noStrik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1574800" y="3179866"/>
            <a:ext cx="15341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ru-RU" sz="7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Слайд Разработчика</a:t>
            </a:r>
            <a:endParaRPr b="1" i="0" sz="7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1155600" y="4759530"/>
            <a:ext cx="15976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Что было сделано во время хакатона.</a:t>
            </a:r>
            <a:endParaRPr b="0" i="1" sz="4800" u="none" cap="none" strike="noStrik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или показать работы.</a:t>
            </a:r>
            <a:endParaRPr b="0" i="1" sz="4800" u="none" cap="none" strike="noStrik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методами, инструментами </a:t>
            </a:r>
            <a:b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ru-RU" sz="4800" u="none" cap="none" strike="noStrik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сервисами пользовались при работе</a:t>
            </a:r>
            <a:endParaRPr b="0" i="1" sz="4800" u="none" cap="none" strike="noStrik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ctrTitle"/>
          </p:nvPr>
        </p:nvSpPr>
        <p:spPr>
          <a:xfrm>
            <a:off x="623400" y="30376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7200">
                <a:latin typeface="Montserrat"/>
                <a:ea typeface="Montserrat"/>
                <a:cs typeface="Montserrat"/>
                <a:sym typeface="Montserrat"/>
              </a:rPr>
              <a:t>КОМАНДА и КОНТАКТЫ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3"/>
          <p:cNvSpPr txBox="1"/>
          <p:nvPr>
            <p:ph idx="1" type="subTitle"/>
          </p:nvPr>
        </p:nvSpPr>
        <p:spPr>
          <a:xfrm>
            <a:off x="623400" y="46206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Состав команды (фото) и их роль.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Контактная информация для связи.</a:t>
            </a:r>
            <a:endParaRPr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7200">
                <a:latin typeface="Montserrat"/>
                <a:ea typeface="Montserrat"/>
                <a:cs typeface="Montserrat"/>
                <a:sym typeface="Montserrat"/>
              </a:rPr>
              <a:t>ДЕМО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44"/>
          <p:cNvSpPr txBox="1"/>
          <p:nvPr>
            <p:ph idx="1" type="subTitle"/>
          </p:nvPr>
        </p:nvSpPr>
        <p:spPr>
          <a:xfrm>
            <a:off x="623400" y="46206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Видео демонстрация прототипа </a:t>
            </a:r>
            <a:b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(показать основной функционал)  </a:t>
            </a:r>
            <a:b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15—40 сек.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Реальная демонстрация прототипа.</a:t>
            </a:r>
            <a:endParaRPr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ctrTitle"/>
          </p:nvPr>
        </p:nvSpPr>
        <p:spPr>
          <a:xfrm>
            <a:off x="1371600" y="645900"/>
            <a:ext cx="155448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A51B"/>
              </a:buClr>
              <a:buSzPts val="4800"/>
              <a:buNone/>
            </a:pPr>
            <a:r>
              <a:rPr b="1" lang="ru-RU" sz="6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ИНСТРУКЦИЯ</a:t>
            </a:r>
            <a:endParaRPr b="1" sz="6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1371600" y="2093350"/>
            <a:ext cx="15544800" cy="7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Презентацию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1"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Видеоролик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загружайте </a:t>
            </a:r>
            <a:b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отдельными файлами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 гугл.диск </a:t>
            </a:r>
            <a:b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своей папке {</a:t>
            </a:r>
            <a:r>
              <a:rPr lang="ru-RU" sz="4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Номер_команды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}-{</a:t>
            </a:r>
            <a:r>
              <a:rPr lang="ru-RU" sz="4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Название_команды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</a:pPr>
            <a:r>
              <a:rPr i="1"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видео должно показываться </a:t>
            </a:r>
            <a:br>
              <a:rPr i="1"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основной функционал прототипа</a:t>
            </a:r>
            <a:br>
              <a:rPr i="1"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3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(Продолжительность 15—40 секунд)</a:t>
            </a:r>
            <a:endParaRPr i="1" sz="36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</a:pPr>
            <a:r>
              <a:rPr i="1" lang="ru-RU" sz="3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Структуру презентации разрешается </a:t>
            </a:r>
            <a:br>
              <a:rPr i="1" lang="ru-RU" sz="3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3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менять по своему усмотрению</a:t>
            </a:r>
            <a:endParaRPr sz="3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775800" y="4328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lang="ru-RU" sz="6000">
                <a:latin typeface="Montserrat"/>
                <a:ea typeface="Montserrat"/>
                <a:cs typeface="Montserrat"/>
                <a:sym typeface="Montserrat"/>
              </a:rPr>
              <a:t>Структура презентации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775800" y="1788300"/>
            <a:ext cx="17041200" cy="8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Обложка</a:t>
            </a:r>
            <a:endParaRPr sz="3300">
              <a:solidFill>
                <a:schemeClr val="dk1"/>
              </a:solidFill>
            </a:endParaRPr>
          </a:p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Проблема </a:t>
            </a:r>
            <a:endParaRPr sz="3300">
              <a:solidFill>
                <a:schemeClr val="dk1"/>
              </a:solidFill>
            </a:endParaRPr>
          </a:p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ЦА (Сегменты Пользователей) и Объём Рынка</a:t>
            </a:r>
            <a:endParaRPr sz="3300">
              <a:solidFill>
                <a:schemeClr val="dk1"/>
              </a:solidFill>
            </a:endParaRPr>
          </a:p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Решение (Ценностное предложение) и Возможности Продукта</a:t>
            </a:r>
            <a:endParaRPr sz="3300">
              <a:solidFill>
                <a:schemeClr val="dk1"/>
              </a:solidFill>
            </a:endParaRPr>
          </a:p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Аналоги (Прямые и Косвенные конкуренты)</a:t>
            </a:r>
            <a:endParaRPr sz="3300">
              <a:solidFill>
                <a:schemeClr val="dk1"/>
              </a:solidFill>
            </a:endParaRPr>
          </a:p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Скрытое Преимущество</a:t>
            </a:r>
            <a:endParaRPr sz="3300">
              <a:solidFill>
                <a:schemeClr val="dk1"/>
              </a:solidFill>
            </a:endParaRPr>
          </a:p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Потоки Прибыли (Монетизация)</a:t>
            </a:r>
            <a:endParaRPr sz="3300">
              <a:solidFill>
                <a:schemeClr val="dk1"/>
              </a:solidFill>
            </a:endParaRPr>
          </a:p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Что было сделано </a:t>
            </a:r>
            <a: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  <a:t>Менеджером</a:t>
            </a:r>
            <a:r>
              <a:rPr lang="ru-RU" sz="3300">
                <a:solidFill>
                  <a:schemeClr val="dk1"/>
                </a:solidFill>
              </a:rPr>
              <a:t>, </a:t>
            </a:r>
            <a: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  <a:t>Дизайнером</a:t>
            </a:r>
            <a:r>
              <a:rPr lang="ru-RU" sz="3300">
                <a:solidFill>
                  <a:schemeClr val="dk1"/>
                </a:solidFill>
              </a:rPr>
              <a:t> и </a:t>
            </a:r>
            <a: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  <a:t>Разработчиком</a:t>
            </a:r>
            <a:endParaRPr sz="330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Контакты</a:t>
            </a:r>
            <a:endParaRPr sz="3300">
              <a:solidFill>
                <a:schemeClr val="dk1"/>
              </a:solidFill>
            </a:endParaRPr>
          </a:p>
          <a:p>
            <a:pPr indent="-666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Демо и Видео 15—40 сек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ru-RU" sz="2500">
                <a:solidFill>
                  <a:schemeClr val="dk1"/>
                </a:solidFill>
              </a:rPr>
              <a:t>Структуру презентации разрешается менять по своему усмотрению.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3200"/>
              </a:spcAft>
              <a:buSzPts val="3600"/>
              <a:buNone/>
            </a:pPr>
            <a:r>
              <a:rPr lang="ru-RU" sz="3300">
                <a:solidFill>
                  <a:srgbClr val="000000"/>
                </a:solidFill>
                <a:highlight>
                  <a:srgbClr val="FF00FF"/>
                </a:highlight>
              </a:rPr>
              <a:t>Регламент: 5 минут</a:t>
            </a:r>
            <a:b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</a:br>
            <a: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  <a:t>Выступление — 3 минуты и демонстрация прототипа — 2 минуты.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 rotWithShape="1">
          <a:blip r:embed="rId3">
            <a:alphaModFix/>
          </a:blip>
          <a:srcRect b="15869" l="0" r="0" t="912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/>
          <p:nvPr/>
        </p:nvSpPr>
        <p:spPr>
          <a:xfrm>
            <a:off x="-150" y="0"/>
            <a:ext cx="18288000" cy="10287000"/>
          </a:xfrm>
          <a:prstGeom prst="rect">
            <a:avLst/>
          </a:prstGeom>
          <a:gradFill>
            <a:gsLst>
              <a:gs pos="0">
                <a:srgbClr val="FFFFFF">
                  <a:alpha val="85098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3"/>
          <p:cNvSpPr txBox="1"/>
          <p:nvPr>
            <p:ph type="ctrTitle"/>
          </p:nvPr>
        </p:nvSpPr>
        <p:spPr>
          <a:xfrm>
            <a:off x="623400" y="4838700"/>
            <a:ext cx="170412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10000">
                <a:latin typeface="Montserrat"/>
                <a:ea typeface="Montserrat"/>
                <a:cs typeface="Montserrat"/>
                <a:sym typeface="Montserrat"/>
              </a:rPr>
              <a:t>{Название_проекта}</a:t>
            </a:r>
            <a:endParaRPr b="1"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3"/>
          <p:cNvSpPr txBox="1"/>
          <p:nvPr>
            <p:ph idx="1" type="subTitle"/>
          </p:nvPr>
        </p:nvSpPr>
        <p:spPr>
          <a:xfrm>
            <a:off x="623400" y="6824205"/>
            <a:ext cx="170412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i="1" lang="ru-RU" sz="6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{Тема/трек/кейс}</a:t>
            </a:r>
            <a:endParaRPr i="1" sz="6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r>
              <a:rPr lang="ru-RU" sz="6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{Название_команды}</a:t>
            </a:r>
            <a:endParaRPr sz="6000">
              <a:solidFill>
                <a:srgbClr val="0000FF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3"/>
          <p:cNvSpPr/>
          <p:nvPr/>
        </p:nvSpPr>
        <p:spPr>
          <a:xfrm>
            <a:off x="7628850" y="1419550"/>
            <a:ext cx="3106800" cy="2995800"/>
          </a:xfrm>
          <a:prstGeom prst="ellipse">
            <a:avLst/>
          </a:prstGeom>
          <a:gradFill>
            <a:gsLst>
              <a:gs pos="0">
                <a:srgbClr val="FFFFFF">
                  <a:alpha val="85098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{LOGO}</a:t>
            </a:r>
            <a:endParaRPr b="1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7200"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4"/>
          <p:cNvSpPr txBox="1"/>
          <p:nvPr>
            <p:ph idx="1" type="subTitle"/>
          </p:nvPr>
        </p:nvSpPr>
        <p:spPr>
          <a:xfrm>
            <a:off x="623400" y="4620660"/>
            <a:ext cx="170412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Какую важную </a:t>
            </a:r>
            <a:r>
              <a:rPr b="1"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проблему решает</a:t>
            </a: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 ваш проект?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Настоящая проблема пользователя.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Что у него в деятельности сейчас не так?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Приведите примеры такой проблемы.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3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Workbook - БМ: Проблема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7200">
                <a:latin typeface="Montserrat"/>
                <a:ea typeface="Montserrat"/>
                <a:cs typeface="Montserrat"/>
                <a:sym typeface="Montserrat"/>
              </a:rPr>
              <a:t>Целевая аудитория 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623400" y="4620648"/>
            <a:ext cx="17041200" cy="48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Опишите ваших </a:t>
            </a:r>
            <a:r>
              <a:rPr b="1"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пользователей</a:t>
            </a: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Может быть несколько целевых групп</a:t>
            </a:r>
            <a:b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(водители такси и заказчики).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Пользовательские сегменты и Объем рынка.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30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Workbook - БМ: ЦА, </a:t>
            </a:r>
            <a:r>
              <a:rPr i="1" lang="ru-RU" sz="3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Сегменты пользователей, Ранние последователи</a:t>
            </a:r>
            <a:endParaRPr i="1" sz="30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7200"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623400" y="46206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 устроен </a:t>
            </a:r>
            <a:r>
              <a:rPr b="1"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ПРОТОТИП</a:t>
            </a: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 продукта?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Принцип работы прототипа.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Функциональные возможности продукта.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Ожидаемые результаты.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ru-RU" sz="3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Workbook - БМ: Ценностное предложение, Функциональное решение</a:t>
            </a:r>
            <a:endParaRPr i="1" sz="30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7200">
                <a:latin typeface="Montserrat"/>
                <a:ea typeface="Montserrat"/>
                <a:cs typeface="Montserrat"/>
                <a:sym typeface="Montserrat"/>
              </a:rPr>
              <a:t>АНАЛОГИ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7"/>
          <p:cNvSpPr txBox="1"/>
          <p:nvPr>
            <p:ph idx="1" type="subTitle"/>
          </p:nvPr>
        </p:nvSpPr>
        <p:spPr>
          <a:xfrm>
            <a:off x="623400" y="4315848"/>
            <a:ext cx="17041200" cy="5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 образом сейчас решается </a:t>
            </a:r>
            <a:b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данная проблема?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Анализ существующих аналогов </a:t>
            </a:r>
            <a:b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(прямые/косвенные/зарубежные).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30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Workbook - БМ: Как решаются проблема сейчас, Альтернативные решения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r>
              <a:t/>
            </a:r>
            <a:endParaRPr i="1" sz="30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ru-RU" sz="7200">
                <a:latin typeface="Montserrat"/>
                <a:ea typeface="Montserrat"/>
                <a:cs typeface="Montserrat"/>
                <a:sym typeface="Montserrat"/>
              </a:rPr>
              <a:t>Скрытое преимущество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8"/>
          <p:cNvSpPr txBox="1"/>
          <p:nvPr>
            <p:ph idx="1" type="subTitle"/>
          </p:nvPr>
        </p:nvSpPr>
        <p:spPr>
          <a:xfrm>
            <a:off x="623400" y="4620649"/>
            <a:ext cx="170412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Конкурентные преимущества вашего проекта.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Чем ваш проект лучше существующих решений?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Возможные стратегические партнеры.</a:t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6400"/>
              <a:buNone/>
            </a:pPr>
            <a:br>
              <a:rPr i="1" lang="ru-RU" sz="4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30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Lean Canvas: Блок 9: Скрытое преимущество</a:t>
            </a:r>
            <a:endParaRPr i="1" sz="30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