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81" r:id="rId9"/>
    <p:sldId id="262" r:id="rId10"/>
    <p:sldId id="263" r:id="rId11"/>
    <p:sldId id="282" r:id="rId12"/>
    <p:sldId id="264" r:id="rId13"/>
    <p:sldId id="265" r:id="rId14"/>
    <p:sldId id="283" r:id="rId15"/>
    <p:sldId id="28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C08A-0638-4A1F-9371-2FB90249C2E0}" v="16" dt="2024-12-26T05:33:57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A701-1751-094E-F154-C23EF955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90EE1A-81D1-B942-D8E6-D0F1E460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B00EE-B333-F9E3-1F03-374A63B1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424BF-3FA9-DBF3-DB33-4B24DBA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F02C8-EFB6-D44A-8B95-C5DE6DF6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93C0B-1D15-C28C-C1ED-26D3A54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F9C9B7-179F-693F-6303-70112E75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199B9-122E-3FAE-CCBE-BCBF7492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CCB10-69FD-FF31-12C3-9BB115D7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0BA54-6F4E-AE68-3C39-7EE300D5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A2389B-63C5-3D5D-3225-3E2373E6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507FA-D15C-6267-F5B8-1E7808A9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F94DA5-B542-50D0-F0C2-B1FF605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5212D-96DF-D8AF-CD3B-2D6A01D6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5CFD30-8D55-D8D3-D398-ABE8B67A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3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AFAE3-5A02-8C98-98AB-16A642F5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106B5-6311-A87C-8016-AF21ADF22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4C607-CB70-3324-63D8-B281116F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4583F-05B8-32C2-15C3-58F11AC3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CB143-2756-0F21-12E5-F176A25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99B80-7386-95A3-3995-A95DD115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AEF66-4631-4ABB-087A-DF07F856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DD064-3942-CFE3-F76F-2D918E75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E0BF7-9FF0-C161-AE50-06D7AD52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215C1-B0C7-2438-6997-7D707B53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66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FA2E4-6891-E628-68D4-839C9720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A3933-A940-0CF0-4E1C-CC47C0BB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059E9-A180-77D1-BB6E-395DAF4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7A4CE6-5BFE-0E32-1EDE-9ED937E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809A10-89CD-32AC-1580-EF7DC5D4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7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740C6-0CAD-4B74-45C3-0E9A0988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37925-AE3E-DE1A-1B2D-9F6A75A6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4C2F12-7482-81A9-C312-D698DCC9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4BB429-760C-8847-F3E8-CA887C6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C5DEF-985C-191C-8B67-6B1E3F9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5CF261-D20D-704F-6C3E-4E71C96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DB1D7-CAB4-9B49-2D8A-CA36184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9AB3A1-F8FC-A65D-E455-080BAA79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F64FB-F61D-414F-BFAC-DC225A0D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BD0D2B-35DB-2D2A-1978-64E846262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44D696-64FA-C006-EEAD-F375E9E96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248C6E-B518-3341-2375-038C0AE6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331070-1031-EB69-325E-1932A01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CE10F9-0AD4-23C9-68F0-19D75DB5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0D263-30D7-86FE-590D-A23EFD8C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869D38-AD4A-2A59-75B3-8CB03FA7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8DCF9C-B8CF-741B-B603-938F1E5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0F9FC0-6F08-D3FC-FA7A-8C66B317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B65175-0DD4-FD0B-34F5-5DA6A327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2F0D68-2071-9047-8154-2887962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E22A0F-E547-675E-6FF0-B9899143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9BB9-22CF-0721-E3A5-106FA78F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5BB9D-FB15-FFDD-0EA5-D6F6532C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66FE5E-2A82-B8C0-7C52-507AFB90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556633-C913-AF7C-5FE5-8761B6F7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2FF6B-D9FF-CACA-DB42-6728206A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0871F1-F61C-B9E0-D1DD-2A34895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69530-52DE-FDD4-0CCB-49D3EEFD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2FF8F5-F8FC-D723-A0A6-1F2CE933A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2CBF-6E50-FCCD-F786-1597A742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90953-1F35-5D35-ECB9-7C7E8B4A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19B63D-3B22-4BB7-DC0A-3661BE6A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59132A-4A06-20B1-7794-285190B1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81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B404-BFF7-B3FD-4563-E1DFF1C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97AAE5-6EB4-988D-AF8B-16D1C7B2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0C1BD-1AC5-A6B4-D774-379EAAE98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5154B-B8D5-477D-8D59-9E37B2CE65A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96ADE-DF22-C43F-C867-BBF4F470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5D132-457C-E26C-02E8-F603C356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18394-4A2E-453F-A38F-619DA49C2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F6F35-2450-8446-5B2C-E5C30CA33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</a:rPr>
              <a:t>Современные градостроительные технологии города Якутска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66D7D7-92DB-7567-E341-8E6C7A25B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>
                <a:latin typeface="Arial" panose="020B0604020202020204" pitchFamily="34" charset="0"/>
              </a:rPr>
              <a:t>Выполнила: Платонова Айыына Гаврильевна</a:t>
            </a:r>
          </a:p>
        </p:txBody>
      </p:sp>
    </p:spTree>
    <p:extLst>
      <p:ext uri="{BB962C8B-B14F-4D97-AF65-F5344CB8AC3E}">
        <p14:creationId xmlns:p14="http://schemas.microsoft.com/office/powerpoint/2010/main" val="389101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62C4E-309E-9472-2710-09C1EC4E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Инновационные проекты – Земля Олонхо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34AA82-1E5F-5488-0123-BC4F32B33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Национальный инновационный кластер "Земля Олонхо" разрабатывается с целью создания экологически устойчивого города:</a:t>
            </a:r>
          </a:p>
          <a:p>
            <a:endParaRPr lang="ru-RU" sz="1800" dirty="0">
              <a:latin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</a:rPr>
              <a:t>Технопарк с высокотехнологичными модулями для IT-компаний и стартапов.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Строительство жилых и административных зданий с использованием приподнятых дорог.</a:t>
            </a:r>
          </a:p>
          <a:p>
            <a:r>
              <a:rPr lang="ru-RU" sz="1800" dirty="0">
                <a:latin typeface="Arial" panose="020B0604020202020204" pitchFamily="34" charset="0"/>
              </a:rPr>
              <a:t>Особое внимание уделено предотвращению </a:t>
            </a:r>
            <a:r>
              <a:rPr lang="ru-RU" sz="1800" dirty="0" err="1">
                <a:latin typeface="Arial" panose="020B0604020202020204" pitchFamily="34" charset="0"/>
              </a:rPr>
              <a:t>растепления</a:t>
            </a:r>
            <a:r>
              <a:rPr lang="ru-RU" sz="1800" dirty="0">
                <a:latin typeface="Arial" panose="020B0604020202020204" pitchFamily="34" charset="0"/>
              </a:rPr>
              <a:t> вечной мерзлоты.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Привлечение иностранных инвестиций в проекты устойчивого развития.</a:t>
            </a:r>
          </a:p>
          <a:p>
            <a:r>
              <a:rPr lang="ru-RU" sz="1800" dirty="0">
                <a:latin typeface="Arial" panose="020B0604020202020204" pitchFamily="34" charset="0"/>
              </a:rPr>
              <a:t>Кластер "Земля Олонхо" станет моделью для других регионов России.</a:t>
            </a:r>
          </a:p>
        </p:txBody>
      </p:sp>
    </p:spTree>
    <p:extLst>
      <p:ext uri="{BB962C8B-B14F-4D97-AF65-F5344CB8AC3E}">
        <p14:creationId xmlns:p14="http://schemas.microsoft.com/office/powerpoint/2010/main" val="202971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15CC9-0AD6-0453-6230-2119FF3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Планируемое внедрение энергоэффективных панелей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C7AA7-451B-AC2E-982F-DACD4139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График демонстрирует рост производства энергоэффективных панелей с 2024 по 2029 год. Увеличение количества установленных панелей ежегодно отражает стремление Якутии к устойчивому развитию и снижению энергетических затрат.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98B7E-3DAF-CC15-0395-28F0F41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42048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6FE3-B51A-6DDB-C320-B1C61FF3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Энергоэффективные технологии в строительстве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A123F-3871-05B7-7F02-E1A5C86BC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Современные строительные технологии помогают экономить ресурсы и адаптироваться к суровым климатическим условиям Якутии:</a:t>
            </a:r>
          </a:p>
          <a:p>
            <a:endParaRPr lang="ru-RU" sz="1800" dirty="0">
              <a:latin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</a:rPr>
              <a:t>Однослойные панели, сохраняющие тепло даже при -50°C.</a:t>
            </a:r>
          </a:p>
          <a:p>
            <a:r>
              <a:rPr lang="ru-RU" sz="1800" dirty="0">
                <a:latin typeface="Arial" panose="020B0604020202020204" pitchFamily="34" charset="0"/>
              </a:rPr>
              <a:t>Использование экологичных материалов для строительства жилых домов.</a:t>
            </a:r>
          </a:p>
          <a:p>
            <a:r>
              <a:rPr lang="ru-RU" sz="1800" dirty="0">
                <a:latin typeface="Arial" panose="020B0604020202020204" pitchFamily="34" charset="0"/>
              </a:rPr>
              <a:t>Энергоэффективные решения, такие как солнечные панели и теплообменники.</a:t>
            </a:r>
          </a:p>
          <a:p>
            <a:r>
              <a:rPr lang="ru-RU" sz="1800" dirty="0">
                <a:latin typeface="Arial" panose="020B0604020202020204" pitchFamily="34" charset="0"/>
              </a:rPr>
              <a:t>Внедрение "умных систем" для управления энергопотреблением в зданиях.</a:t>
            </a:r>
          </a:p>
          <a:p>
            <a:r>
              <a:rPr lang="ru-RU" sz="1800" dirty="0">
                <a:latin typeface="Arial" panose="020B0604020202020204" pitchFamily="34" charset="0"/>
              </a:rPr>
              <a:t>Эти технологии снижают затраты на отопление и минимизируют углеродный след.</a:t>
            </a:r>
          </a:p>
        </p:txBody>
      </p:sp>
    </p:spTree>
    <p:extLst>
      <p:ext uri="{BB962C8B-B14F-4D97-AF65-F5344CB8AC3E}">
        <p14:creationId xmlns:p14="http://schemas.microsoft.com/office/powerpoint/2010/main" val="403694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1623D-ABCD-9696-CAC1-72CD0D20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 Внедрение BIM-технологий в Якутии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52265E-BEE7-3F4D-C4A6-44857D69D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Информационное моделирование зданий (BIM) активно используется для проектирования и управления строительными процессами:</a:t>
            </a:r>
          </a:p>
          <a:p>
            <a:endParaRPr lang="ru-RU" sz="1800" dirty="0">
              <a:latin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</a:rPr>
              <a:t>BIM снижает затраты на строительство на 30% за счет уменьшения ошибок.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Создание цифровых двойников зданий для управления их жизненным циклом.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Программное обеспечение </a:t>
            </a:r>
            <a:r>
              <a:rPr lang="ru-RU" sz="1800" dirty="0" err="1">
                <a:latin typeface="Arial" panose="020B0604020202020204" pitchFamily="34" charset="0"/>
              </a:rPr>
              <a:t>Renga</a:t>
            </a:r>
            <a:r>
              <a:rPr lang="ru-RU" sz="1800" dirty="0">
                <a:latin typeface="Arial" panose="020B0604020202020204" pitchFamily="34" charset="0"/>
              </a:rPr>
              <a:t> упрощает проектирование объектов.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Переподготовка специалистов позволяет адаптироваться к новым требованиям.</a:t>
            </a:r>
          </a:p>
          <a:p>
            <a:r>
              <a:rPr lang="ru-RU" sz="1800" dirty="0">
                <a:latin typeface="Arial" panose="020B0604020202020204" pitchFamily="34" charset="0"/>
              </a:rPr>
              <a:t>BIM помогает создавать устойчивую инфраструктуру и улучшать планирование.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51736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77125-E2E7-C5B7-8A32-79825681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Сравнение BIM и традиционных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3C93C-0020-8FA6-FD5A-390871293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Использование BIM-технологий существенно превосходит традиционные методы строительства по нескольким ключевым параметрам. Ниже представлена таблица, демонстрирующая основные различия между BIM и традиционными методами.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86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9C90E-32B3-1E93-3687-8D4F604A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Таблица: Сравнение BIM и традиционных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597F2-8936-7C68-3E5D-8CD4766F7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27B5863-983F-2F2E-4CDD-CFC26BDB1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63634"/>
              </p:ext>
            </p:extLst>
          </p:nvPr>
        </p:nvGraphicFramePr>
        <p:xfrm>
          <a:off x="1010652" y="1934677"/>
          <a:ext cx="10222028" cy="4042610"/>
        </p:xfrm>
        <a:graphic>
          <a:graphicData uri="http://schemas.openxmlformats.org/drawingml/2006/table">
            <a:tbl>
              <a:tblPr/>
              <a:tblGrid>
                <a:gridCol w="2555507">
                  <a:extLst>
                    <a:ext uri="{9D8B030D-6E8A-4147-A177-3AD203B41FA5}">
                      <a16:colId xmlns:a16="http://schemas.microsoft.com/office/drawing/2014/main" val="1728852062"/>
                    </a:ext>
                  </a:extLst>
                </a:gridCol>
                <a:gridCol w="2555507">
                  <a:extLst>
                    <a:ext uri="{9D8B030D-6E8A-4147-A177-3AD203B41FA5}">
                      <a16:colId xmlns:a16="http://schemas.microsoft.com/office/drawing/2014/main" val="3904490205"/>
                    </a:ext>
                  </a:extLst>
                </a:gridCol>
                <a:gridCol w="2555507">
                  <a:extLst>
                    <a:ext uri="{9D8B030D-6E8A-4147-A177-3AD203B41FA5}">
                      <a16:colId xmlns:a16="http://schemas.microsoft.com/office/drawing/2014/main" val="975967436"/>
                    </a:ext>
                  </a:extLst>
                </a:gridCol>
                <a:gridCol w="2555507">
                  <a:extLst>
                    <a:ext uri="{9D8B030D-6E8A-4147-A177-3AD203B41FA5}">
                      <a16:colId xmlns:a16="http://schemas.microsoft.com/office/drawing/2014/main" val="2333446451"/>
                    </a:ext>
                  </a:extLst>
                </a:gridCol>
              </a:tblGrid>
              <a:tr h="1925053">
                <a:tc>
                  <a:txBody>
                    <a:bodyPr/>
                    <a:lstStyle/>
                    <a:p>
                      <a:pPr algn="l" fontAlgn="b"/>
                      <a:r>
                        <a:rPr lang="ru-RU" b="1" dirty="0">
                          <a:effectLst/>
                        </a:rPr>
                        <a:t>Технология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b="1" dirty="0">
                          <a:effectLst/>
                        </a:rPr>
                        <a:t>Сбережения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b="1" dirty="0">
                          <a:effectLst/>
                        </a:rPr>
                        <a:t>Качество проектирования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b="1">
                          <a:effectLst/>
                        </a:rPr>
                        <a:t>Скорость строительства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21751"/>
                  </a:ext>
                </a:extLst>
              </a:tr>
              <a:tr h="770020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>
                          <a:effectLst/>
                        </a:rPr>
                        <a:t>BIM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>
                          <a:effectLst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dirty="0">
                          <a:effectLst/>
                        </a:rPr>
                        <a:t>Высокое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dirty="0">
                          <a:effectLst/>
                        </a:rPr>
                        <a:t>Ускоренная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11970"/>
                  </a:ext>
                </a:extLst>
              </a:tr>
              <a:tr h="1347537">
                <a:tc>
                  <a:txBody>
                    <a:bodyPr/>
                    <a:lstStyle/>
                    <a:p>
                      <a:pPr algn="l" fontAlgn="auto"/>
                      <a:r>
                        <a:rPr lang="ru-RU" b="1">
                          <a:effectLst/>
                        </a:rPr>
                        <a:t>Традиционные методы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>
                          <a:effectLst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>
                          <a:effectLst/>
                        </a:rPr>
                        <a:t>Среднее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dirty="0">
                          <a:effectLst/>
                        </a:rPr>
                        <a:t>Стандартная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3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6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1F4FE-75AA-9860-815E-802DCD10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Инфраструктурные проекты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E5F0B-DD6B-AD3D-20F7-9245CBB1B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Развитие транспортной сети города.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Строительство новых дорог и транспортных развязок.</a:t>
            </a:r>
          </a:p>
          <a:p>
            <a:r>
              <a:rPr lang="ru-RU" sz="1800" dirty="0">
                <a:latin typeface="Arial" panose="020B0604020202020204" pitchFamily="34" charset="0"/>
              </a:rPr>
              <a:t>Модернизация существующих улиц и площадей.</a:t>
            </a:r>
          </a:p>
          <a:p>
            <a:r>
              <a:rPr lang="ru-RU" sz="1800" dirty="0">
                <a:latin typeface="Arial" panose="020B0604020202020204" pitchFamily="34" charset="0"/>
              </a:rPr>
              <a:t>Внедрение интеллектуальных транспортных систем.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Создание велосипедных дорожек и пешеходных зон.</a:t>
            </a:r>
          </a:p>
          <a:p>
            <a:r>
              <a:rPr lang="ru-RU" sz="1800" dirty="0">
                <a:latin typeface="Arial" panose="020B0604020202020204" pitchFamily="34" charset="0"/>
              </a:rPr>
              <a:t>Улучшение системы общественного транспорта.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Строительство парковочных структур.</a:t>
            </a:r>
          </a:p>
          <a:p>
            <a:r>
              <a:rPr lang="ru-RU" sz="1800" dirty="0">
                <a:latin typeface="Arial" panose="020B0604020202020204" pitchFamily="34" charset="0"/>
              </a:rPr>
              <a:t>Внедрение экологически чистых технологий в транспорт.</a:t>
            </a:r>
          </a:p>
        </p:txBody>
      </p:sp>
    </p:spTree>
    <p:extLst>
      <p:ext uri="{BB962C8B-B14F-4D97-AF65-F5344CB8AC3E}">
        <p14:creationId xmlns:p14="http://schemas.microsoft.com/office/powerpoint/2010/main" val="103240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2D99F-F639-B992-01E8-B39E208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 Транспортная инфраструктура в Якутске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39591A-7D01-FE49-27BA-87D3B2037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Развитие автомобильных дорог для улучшения мобильности.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Строительство новых транспортных развязок для снижения пробок.</a:t>
            </a:r>
          </a:p>
          <a:p>
            <a:r>
              <a:rPr lang="ru-RU" sz="1800" dirty="0">
                <a:latin typeface="Arial" panose="020B0604020202020204" pitchFamily="34" charset="0"/>
              </a:rPr>
              <a:t>Внедрение систем умного управления движением.</a:t>
            </a:r>
          </a:p>
          <a:p>
            <a:r>
              <a:rPr lang="ru-RU" sz="1800" dirty="0">
                <a:latin typeface="Arial" panose="020B0604020202020204" pitchFamily="34" charset="0"/>
              </a:rPr>
              <a:t>Развитие общественного транспорта: автобусы, троллейбусы.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Создание велосипедных дорожек для экологичного передвижения.</a:t>
            </a:r>
          </a:p>
          <a:p>
            <a:r>
              <a:rPr lang="ru-RU" sz="1800" dirty="0">
                <a:latin typeface="Arial" panose="020B0604020202020204" pitchFamily="34" charset="0"/>
              </a:rPr>
              <a:t>Улучшение пешеходной инфраструктуры: тротуары, переходы.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Строительство многоуровневых парковок для удобства жителей.</a:t>
            </a:r>
          </a:p>
          <a:p>
            <a:r>
              <a:rPr lang="ru-RU" sz="1800" dirty="0">
                <a:latin typeface="Arial" panose="020B0604020202020204" pitchFamily="34" charset="0"/>
              </a:rPr>
              <a:t>Внедрение электрических автобусов для снижения выбросов.</a:t>
            </a:r>
          </a:p>
        </p:txBody>
      </p:sp>
    </p:spTree>
    <p:extLst>
      <p:ext uri="{BB962C8B-B14F-4D97-AF65-F5344CB8AC3E}">
        <p14:creationId xmlns:p14="http://schemas.microsoft.com/office/powerpoint/2010/main" val="270080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636-1AFC-553F-A5B2-570DD31A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Сравнение BIM и традиционных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7A1621-B9B9-47C5-62AE-17E1E6B40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Таблица сравнения ключевых аспектов BIM и традиционных методов строительства.</a:t>
            </a:r>
          </a:p>
          <a:p>
            <a:endParaRPr lang="ru-RU" sz="1800" dirty="0">
              <a:latin typeface="Arial" panose="020B0604020202020204" pitchFamily="34" charset="0"/>
            </a:endParaRPr>
          </a:p>
          <a:p>
            <a:endParaRPr lang="ru-RU" sz="1800" dirty="0">
              <a:latin typeface="Arial" panose="020B0604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B7A4972-6D21-B1C9-4A73-A0E7F3BC1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45596"/>
              </p:ext>
            </p:extLst>
          </p:nvPr>
        </p:nvGraphicFramePr>
        <p:xfrm>
          <a:off x="1071154" y="2285999"/>
          <a:ext cx="9274628" cy="389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3919071707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1041372503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1178960396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794643884"/>
                    </a:ext>
                  </a:extLst>
                </a:gridCol>
              </a:tblGrid>
              <a:tr h="1296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Технология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Сбережения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Качество проектирования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Скорость строительства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241638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Высокое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Ускоренная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40184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Традиционные методы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Среднее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Стандартная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6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6F448-82B9-C90F-CB64-DDAA0D7F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Инновационные проекты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A00F-DB95-B217-F4F7-383667A73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Якутск активно внедряет инновационные проекты, направленные на создание устойчивой городской среды. Одним из таких проектов является национальный инновационный комплекс «Земля Олонхо», который станет самодостаточным городским кластером с акцентом на экологические технологии и IT-решения. Проекты включают создание интеллектуальных систем управления, использование экологических материалов и внедрение </a:t>
            </a:r>
            <a:r>
              <a:rPr lang="ru-RU" sz="1800" dirty="0" err="1">
                <a:latin typeface="Arial" panose="020B0604020202020204" pitchFamily="34" charset="0"/>
              </a:rPr>
              <a:t>IoT</a:t>
            </a:r>
            <a:r>
              <a:rPr lang="ru-RU" sz="1800" dirty="0">
                <a:latin typeface="Arial" panose="020B0604020202020204" pitchFamily="34" charset="0"/>
              </a:rPr>
              <a:t> в строительные процессы. Цифровизация строительства и интеграция устойчивых решений позволяют создавать современные и эффективные города, отвечающие требованиям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9481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9EA16-257B-33BA-C239-E2669DCC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6FA88-CA43-1A1C-1EDF-7E021E699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Информационное моделирование зданий (BIM)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Энергоэффективные строительные технологии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Комплексное развитие территорий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Инновационные проекты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Развитие жилищной инфраструктуры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Обновление общественных пространств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370466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004CC-7EDD-0A52-8665-F291DB5C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Национальный инновационный комплекс «Земля Олонхо» и Экологические технологии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09856-3A76-7D2A-A194-8AD26B00F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Национальный инновационный комплекс «Земля Олонхо» разрабатывается как самодостаточный городской кластер, ориентированный на экологические технологии и IT-решения. Комплекс включает жилые, научно-производственные и административные здания, соединенные приподнятыми дорогами для предотвращения </a:t>
            </a:r>
            <a:r>
              <a:rPr lang="ru-RU" sz="1800" dirty="0" err="1">
                <a:latin typeface="Arial" panose="020B0604020202020204" pitchFamily="34" charset="0"/>
              </a:rPr>
              <a:t>растепления</a:t>
            </a:r>
            <a:r>
              <a:rPr lang="ru-RU" sz="1800" dirty="0">
                <a:latin typeface="Arial" panose="020B0604020202020204" pitchFamily="34" charset="0"/>
              </a:rPr>
              <a:t> вечной мерзлоты. Внедрение возобновляемых источников энергии, систем водоочистки и управления отходами делает комплекс экологически устойчивым. Использование энергоэффективных зданий и зеленых зон способствует снижению углеродного следа и улучшению качества городской среды. Проект «Земля Олонхо» привлекает инвестиции и создает новые рабочие места, способствуя экономическому развитию региона.</a:t>
            </a:r>
          </a:p>
        </p:txBody>
      </p:sp>
    </p:spTree>
    <p:extLst>
      <p:ext uri="{BB962C8B-B14F-4D97-AF65-F5344CB8AC3E}">
        <p14:creationId xmlns:p14="http://schemas.microsoft.com/office/powerpoint/2010/main" val="33092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BDF42-B92F-8F21-1B06-D7CBBAB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Цифровизация строительных процессов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7C855A-609C-EA4E-9BE8-B1336659B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Цифровизация строительных процессов играет важную роль в модернизации градостроительных технологий Якутска. Внедрение BIM в строительные проекты позволяет автоматизировать проектирование, используя цифровые модели для повышения точности и эффективности. Использование дронов для мониторинга строительных площадок обеспечивает контроль качества в реальном времени. Применение 3D-печати в строительстве ускоряет процесс возведения зданий и снижает затраты. Интеллектуальные системы управления строительством собирают и анализируют данные, что позволяет оптимизировать процессы и сокращать сроки строительства. Интеграция цифровых технологий делает строительные процессы более управляемыми и эффективными.</a:t>
            </a:r>
          </a:p>
          <a:p>
            <a:endParaRPr 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7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1C55F-9BEF-9073-08EA-FB48AD4F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Подготовка кадров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5C5CCD-DB9E-6D1C-2C83-5DD1FC224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Для успешного внедрения современных технологий в градостроительстве необходимо обеспечить квалифицированный персонал. В Якутске развиваются образовательные программы в области градостроительства и информационного моделирования зданий (BIM). Проводится переподготовка специалистов, что позволяет адаптироваться к новым требованиям рынка. Привлечение новых талантов осуществляется через сотрудничество с университетами и учебными заведениями. Курсы и тренинги по BIM и другим современным технологиям повышают квалификацию работников. Создание центров компетенций и сотрудничество с международными организациями способствует развитию профессиональных навыков, необходимых для реализации инновационных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87576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42D70-AEE2-37C6-8A53-7F8C0D2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Влияние технологий на экономику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AA225-808B-23C0-D288-E5B2AE4B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390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Внедрение современных градостроительных технологий оказывает существенное влияние на экономику Якутска. Экономические выгоды от использования BIM включают снижение затрат на строительство и эксплуатацию объектов. Рост производительности строительной отрасли способствует увеличению конкурентоспособности региона на федеральном и международном уровнях. Привлечение инвестиций в инновационные проекты создает новые рабочие места и стимулирует экономическое развитие. Повышение качества жизни населения и влияние на смежные отрасли экономики способствуют долгосрочным экономическим перспективам, обеспечивая устойчивое развитие региона.</a:t>
            </a:r>
          </a:p>
        </p:txBody>
      </p:sp>
    </p:spTree>
    <p:extLst>
      <p:ext uri="{BB962C8B-B14F-4D97-AF65-F5344CB8AC3E}">
        <p14:creationId xmlns:p14="http://schemas.microsoft.com/office/powerpoint/2010/main" val="262397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AFC39-E655-E00F-C100-8F31CCFC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Достижения 2024 года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36FE3D-5035-2646-0B0B-B08D04B44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В 2024 году Якутск достиг значительных успехов в сфере градостроительных технологий. Были успешно реализованы ключевые проекты в области BIM, что позволило снизить затраты и повысить качество строительства. Внедрение энергоэффективных технологий способствовало снижению энергетических затрат и улучшению экологической ситуации. Завершение строительства новых жилых комплексов и создание инфраструктурных объектов повысили качество городской среды. Запуск национального инновационного комплекса «Земля Олонхо» привлек инвестиции и создал новые рабочие места. Повышение энергоэффективности зданий и увеличение числа подготовленных специалистов стали важными достижениями года.</a:t>
            </a:r>
          </a:p>
          <a:p>
            <a:endParaRPr 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2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44966-FB77-521C-6CF7-53C9A20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Проблемы и вызовы в градостроительстве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94A4CF-A08F-BAD3-7716-12F325756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Несмотря на достижения, Якутск сталкивается с рядом проблем и вызовов в сфере градостроительства. Недостаток квалифицированных специалистов затрудняет внедрение новых технологий. Финансовые ограничения ограничивают возможности для масштабных проектов. Адаптация технологий к экстремальным климатическим условиям требует дополнительных исследований и разработок. Сложности с интеграцией новых технологий в существующие процессы замедляют прогресс. Недостаточная поддержка со стороны государства и проблемы с доступом к современным материалам также препятствуют развитию. Управление большими проектами и необходимость постоянного обновления технологий остаются актуальными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19255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F7D5C-2217-7F29-27E9-A8EFB38D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Научные исследования и Перспективы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5CFF6-BF77-5ACE-19D7-EB4AEC46B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Научные исследования играют важную роль в развитии градостроительных технологий Якутска. Разработка новых строительных материалов и оптимизация строительных процессов позволяют повышать эффективность и устойчивость зданий. Исследования в области энергоэффективности способствуют созданию более экологичных и экономичных решений. Разработка устойчивых архитектурных решений и внедрение инновационных технологий в практику обеспечивают современное и качественное градостроительство. Сотрудничество с научными институтами и финансирование исследовательских проектов поддерживают развитие технологий. Перспективы развития включают внедрение новых технологий, расширение инфраструктуры и повышение качества жизни населения, что способствует устойчивому развитию города.</a:t>
            </a:r>
          </a:p>
          <a:p>
            <a:endParaRPr 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0DEC4-F77B-72DB-9966-F2729E37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Источники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FC097-DF7D-EA8B-091F-BDEFD57CE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[1] https://digital-build.ru/opyt-vnedreniya-rossijskoj-bim-sistemy-v-yakutii/</a:t>
            </a:r>
          </a:p>
          <a:p>
            <a:r>
              <a:rPr lang="en-US" sz="1800" dirty="0">
                <a:latin typeface="Arial" panose="020B0604020202020204" pitchFamily="34" charset="0"/>
              </a:rPr>
              <a:t>[2] https://stroygaz.ru/publication/construction/rekordnye-pokazateli-masshtabnye-plany-yakutiya-otchitalas-o-strategii-respublikanskogo-stroykomplek/</a:t>
            </a:r>
          </a:p>
          <a:p>
            <a:r>
              <a:rPr lang="en-US" sz="1800" dirty="0">
                <a:latin typeface="Arial" panose="020B0604020202020204" pitchFamily="34" charset="0"/>
              </a:rPr>
              <a:t>[3] https://asrmag.ru/article/215/</a:t>
            </a:r>
          </a:p>
          <a:p>
            <a:r>
              <a:rPr lang="en-US" sz="1800" dirty="0">
                <a:latin typeface="Arial" panose="020B0604020202020204" pitchFamily="34" charset="0"/>
              </a:rPr>
              <a:t>[4] https://yakutskcity.ru/administration/strukturnye-podrazdeleniya/departament-gradostroitelstva-i-transportnoy-infrastruktury/</a:t>
            </a:r>
          </a:p>
          <a:p>
            <a:r>
              <a:rPr lang="en-US" sz="1800" dirty="0">
                <a:latin typeface="Arial" panose="020B0604020202020204" pitchFamily="34" charset="0"/>
              </a:rPr>
              <a:t>[5] https://cyberleninka.ru/article/n/tehnologiya-informatsionnogo-modelirovaniya-v-respublike-saha-yakutiya</a:t>
            </a:r>
          </a:p>
          <a:p>
            <a:r>
              <a:rPr lang="en-US" sz="1800" dirty="0">
                <a:latin typeface="Arial" panose="020B0604020202020204" pitchFamily="34" charset="0"/>
              </a:rPr>
              <a:t>[6] https://yk24.ru/2024/02/bolee-120-obektov-kapitalnogo-stroitelstva-vozvodyat-v-yakutii/</a:t>
            </a:r>
          </a:p>
          <a:p>
            <a:r>
              <a:rPr lang="en-US" sz="1800" dirty="0">
                <a:latin typeface="Arial" panose="020B0604020202020204" pitchFamily="34" charset="0"/>
              </a:rPr>
              <a:t>[7] https://www.list-org.com/company/81670</a:t>
            </a:r>
          </a:p>
          <a:p>
            <a:r>
              <a:rPr lang="en-US" sz="1800" dirty="0">
                <a:latin typeface="Arial" panose="020B0604020202020204" pitchFamily="34" charset="0"/>
              </a:rPr>
              <a:t>[8] https://vecherniy.com/news/mnogoehtazhki_iz_dereva/2024-08-11-1913</a:t>
            </a:r>
          </a:p>
          <a:p>
            <a:r>
              <a:rPr lang="en-US" sz="1800" dirty="0">
                <a:latin typeface="Arial" panose="020B0604020202020204" pitchFamily="34" charset="0"/>
              </a:rPr>
              <a:t>[9] https://bbgl.ru/investicionnye_proekty_yakutiya</a:t>
            </a:r>
          </a:p>
          <a:p>
            <a:r>
              <a:rPr lang="en-US" sz="1800" dirty="0">
                <a:latin typeface="Arial" panose="020B0604020202020204" pitchFamily="34" charset="0"/>
              </a:rPr>
              <a:t>[10] https://gtrksakha.ru/news/2024/10/18/novye-socobuekty-i-zhilye-doma-yakutiya-lidiruet-po-obuyomam-stroitelstva-na-dalnem-vostoke/</a:t>
            </a:r>
            <a:endParaRPr 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BA758-A0B0-86DF-450A-4A23C8A4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br>
              <a:rPr lang="ru-RU" b="1" i="0" dirty="0">
                <a:effectLst/>
                <a:latin typeface="__GeistSans_3a0388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C4D3B-8CA0-7662-74D2-7B0F193F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__GeistSans_3a0388"/>
              </a:rPr>
              <a:t>Якутск – крупнейший город вечной мерзлоты.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__GeistSans_3a0388"/>
              </a:rPr>
              <a:t>Внедрение современных технологий для адаптации к экстремальным условиям.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__GeistSans_3a0388"/>
              </a:rPr>
              <a:t>Цель: создание комфортной, устойчивой городской среды.</a:t>
            </a:r>
          </a:p>
        </p:txBody>
      </p:sp>
    </p:spTree>
    <p:extLst>
      <p:ext uri="{BB962C8B-B14F-4D97-AF65-F5344CB8AC3E}">
        <p14:creationId xmlns:p14="http://schemas.microsoft.com/office/powerpoint/2010/main" val="115011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21073-26D5-D607-9416-73F1A85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Информационное моделирование зданий (</a:t>
            </a:r>
            <a:r>
              <a:rPr lang="en-US" sz="2400" dirty="0">
                <a:latin typeface="Arial" panose="020B0604020202020204" pitchFamily="34" charset="0"/>
              </a:rPr>
              <a:t>BIM)</a:t>
            </a:r>
            <a:endParaRPr lang="ru-RU" sz="2400" dirty="0">
              <a:latin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FEA96E-A932-74FE-7168-2786F17F5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Технология BIM – создание цифровых моделей зданий.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Снижение проектных ошибок на 30%.</a:t>
            </a:r>
          </a:p>
          <a:p>
            <a:r>
              <a:rPr lang="ru-RU" sz="1800" dirty="0">
                <a:latin typeface="Arial" panose="020B0604020202020204" pitchFamily="34" charset="0"/>
              </a:rPr>
              <a:t>Экономия времени 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62769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8ADC5-FE6A-FFE3-108F-9F0E96ED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Пример внедрения BIM в Якутии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BD375A-FF94-F928-19AA-4779F8AF6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Использование ПО </a:t>
            </a:r>
            <a:r>
              <a:rPr lang="ru-RU" sz="1800" dirty="0" err="1">
                <a:latin typeface="Arial" panose="020B0604020202020204" pitchFamily="34" charset="0"/>
              </a:rPr>
              <a:t>Renga</a:t>
            </a:r>
            <a:r>
              <a:rPr lang="ru-RU" sz="1800" dirty="0">
                <a:latin typeface="Arial" panose="020B0604020202020204" pitchFamily="34" charset="0"/>
              </a:rPr>
              <a:t>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Переподготовка специалистов за 6 месяцев.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Снижение стоимости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10091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2081D-01BA-3BF0-5146-F1AAC7D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Энергоэффективные строительные технологии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61378B-E948-7455-900E-72DB4303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Новые материалы: однослойные панели для морозов до -50°C.</a:t>
            </a:r>
          </a:p>
          <a:p>
            <a:r>
              <a:rPr lang="ru-RU" sz="1800" dirty="0">
                <a:latin typeface="Arial" panose="020B0604020202020204" pitchFamily="34" charset="0"/>
              </a:rPr>
              <a:t>Утепленные фасады для снижения теплопотерь.</a:t>
            </a:r>
          </a:p>
        </p:txBody>
      </p:sp>
    </p:spTree>
    <p:extLst>
      <p:ext uri="{BB962C8B-B14F-4D97-AF65-F5344CB8AC3E}">
        <p14:creationId xmlns:p14="http://schemas.microsoft.com/office/powerpoint/2010/main" val="28938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65A9F-6BA2-8C1C-A0D3-E7FABF91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Примеры энергоэффективных решений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B8517-932B-E4B4-8693-8A7907DE3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Использование возобновляемых источников энергии:</a:t>
            </a:r>
          </a:p>
          <a:p>
            <a:r>
              <a:rPr lang="ru-RU" sz="1800" dirty="0">
                <a:latin typeface="Arial" panose="020B0604020202020204" pitchFamily="34" charset="0"/>
              </a:rPr>
              <a:t>Солнечные панели, адаптированные к низким температурам.</a:t>
            </a:r>
          </a:p>
          <a:p>
            <a:r>
              <a:rPr lang="ru-RU" sz="1800" dirty="0">
                <a:latin typeface="Arial" panose="020B0604020202020204" pitchFamily="34" charset="0"/>
              </a:rPr>
              <a:t>Технология "Теплый дом":</a:t>
            </a:r>
          </a:p>
          <a:p>
            <a:r>
              <a:rPr lang="ru-RU" sz="1800" dirty="0">
                <a:latin typeface="Arial" panose="020B0604020202020204" pitchFamily="34" charset="0"/>
              </a:rPr>
              <a:t>Применение модульных конструкций с утеплителем нового поколения.</a:t>
            </a:r>
          </a:p>
        </p:txBody>
      </p:sp>
    </p:spTree>
    <p:extLst>
      <p:ext uri="{BB962C8B-B14F-4D97-AF65-F5344CB8AC3E}">
        <p14:creationId xmlns:p14="http://schemas.microsoft.com/office/powerpoint/2010/main" val="39017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63D47-8CA5-0B57-1CD2-C673FE6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Экономия затрат с использованием BIM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5921A-1FF7-F17D-73A5-B8F2F9B4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99538" cy="4351338"/>
          </a:xfrm>
        </p:spPr>
        <p:txBody>
          <a:bodyPr/>
          <a:lstStyle/>
          <a:p>
            <a:r>
              <a:rPr lang="ru-RU" dirty="0"/>
              <a:t>Внедрение BIM позволяет экономить до 30% стоимости объектов за счет уменьшения проектных ошибок и повышения качества проектирования. Этот график иллюстрирует разницу в экономии между использованием BIM и традиционными методами строительства.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74CD2-05C7-F7D7-5C46-BF578F1A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38" y="1825625"/>
            <a:ext cx="543953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8C155-4E1F-4539-AF7A-907CF01B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Комплексное развитие территорий (КРТ)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ABDF4-F802-7B24-BAF5-C78BF73DF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</a:rPr>
              <a:t>В Якутске активно внедряется стратегия КРТ, направленная на улучшение качества городской среды:</a:t>
            </a:r>
          </a:p>
          <a:p>
            <a:endParaRPr lang="ru-RU" sz="1800" dirty="0">
              <a:latin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</a:rPr>
              <a:t>Расселение аварийного жилья с переселением граждан в современные дома.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Проект "Звездный": 30 многоквартирных домов общей площадью 264,8 тыс. кв. метров.</a:t>
            </a:r>
          </a:p>
          <a:p>
            <a:r>
              <a:rPr lang="ru-RU" sz="1800" dirty="0">
                <a:latin typeface="Arial" panose="020B0604020202020204" pitchFamily="34" charset="0"/>
              </a:rPr>
              <a:t>Появление школ, детских садов, поликлиник и общественных зон в новых микрорайонах.</a:t>
            </a:r>
          </a:p>
          <a:p>
            <a:r>
              <a:rPr lang="ru-RU" sz="1800" dirty="0">
                <a:latin typeface="Arial" panose="020B0604020202020204" pitchFamily="34" charset="0"/>
              </a:rPr>
              <a:t>Новый микрорайон "Спортивный": 46 многоквартирных домов на 13,5 тыс. жителей.</a:t>
            </a:r>
          </a:p>
          <a:p>
            <a:r>
              <a:rPr lang="ru-RU" sz="1800" dirty="0">
                <a:latin typeface="Arial" panose="020B0604020202020204" pitchFamily="34" charset="0"/>
              </a:rPr>
              <a:t>Эти проекты способствуют улучшению жилищных условий и развитию городской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4287854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1542</Words>
  <Application>Microsoft Office PowerPoint</Application>
  <PresentationFormat>Широкоэкранный</PresentationFormat>
  <Paragraphs>141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__GeistSans_3a0388</vt:lpstr>
      <vt:lpstr>Aptos</vt:lpstr>
      <vt:lpstr>Aptos Display</vt:lpstr>
      <vt:lpstr>Arial</vt:lpstr>
      <vt:lpstr>Calibri</vt:lpstr>
      <vt:lpstr>Тема Office</vt:lpstr>
      <vt:lpstr>Современные градостроительные технологии города Якутска</vt:lpstr>
      <vt:lpstr>Оглавление</vt:lpstr>
      <vt:lpstr>Введение </vt:lpstr>
      <vt:lpstr>Информационное моделирование зданий (BIM)</vt:lpstr>
      <vt:lpstr>Пример внедрения BIM в Якутии</vt:lpstr>
      <vt:lpstr>Энергоэффективные строительные технологии</vt:lpstr>
      <vt:lpstr>Примеры энергоэффективных решений</vt:lpstr>
      <vt:lpstr>Экономия затрат с использованием BIM</vt:lpstr>
      <vt:lpstr>Комплексное развитие территорий (КРТ)</vt:lpstr>
      <vt:lpstr>Инновационные проекты – Земля Олонхо</vt:lpstr>
      <vt:lpstr>Планируемое внедрение энергоэффективных панелей</vt:lpstr>
      <vt:lpstr>Энергоэффективные технологии в строительстве</vt:lpstr>
      <vt:lpstr> Внедрение BIM-технологий в Якутии</vt:lpstr>
      <vt:lpstr> Сравнение BIM и традиционных методов</vt:lpstr>
      <vt:lpstr>Таблица: Сравнение BIM и традиционных методов</vt:lpstr>
      <vt:lpstr>Инфраструктурные проекты</vt:lpstr>
      <vt:lpstr> Транспортная инфраструктура в Якутске</vt:lpstr>
      <vt:lpstr>Сравнение BIM и традиционных методов</vt:lpstr>
      <vt:lpstr>Инновационные проекты</vt:lpstr>
      <vt:lpstr>Национальный инновационный комплекс «Земля Олонхо» и Экологические технологии</vt:lpstr>
      <vt:lpstr>Цифровизация строительных процессов</vt:lpstr>
      <vt:lpstr>Подготовка кадров</vt:lpstr>
      <vt:lpstr>Влияние технологий на экономику</vt:lpstr>
      <vt:lpstr>Достижения 2024 года</vt:lpstr>
      <vt:lpstr>Проблемы и вызовы в градостроительстве</vt:lpstr>
      <vt:lpstr>Научные исследования и Перспективы развития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Арсен Никифоров</dc:creator>
  <cp:lastModifiedBy>Арсен Никифоров</cp:lastModifiedBy>
  <cp:revision>2</cp:revision>
  <dcterms:created xsi:type="dcterms:W3CDTF">2024-12-26T04:56:41Z</dcterms:created>
  <dcterms:modified xsi:type="dcterms:W3CDTF">2024-12-26T05:35:17Z</dcterms:modified>
</cp:coreProperties>
</file>