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3" r:id="rId2"/>
    <p:sldId id="258" r:id="rId3"/>
    <p:sldId id="257" r:id="rId4"/>
    <p:sldId id="284" r:id="rId5"/>
    <p:sldId id="259" r:id="rId6"/>
    <p:sldId id="275" r:id="rId7"/>
    <p:sldId id="267" r:id="rId8"/>
    <p:sldId id="276" r:id="rId9"/>
    <p:sldId id="280" r:id="rId10"/>
    <p:sldId id="279" r:id="rId11"/>
    <p:sldId id="281" r:id="rId12"/>
    <p:sldId id="278" r:id="rId13"/>
    <p:sldId id="271" r:id="rId14"/>
    <p:sldId id="263" r:id="rId15"/>
    <p:sldId id="268" r:id="rId16"/>
    <p:sldId id="274" r:id="rId17"/>
    <p:sldId id="262" r:id="rId18"/>
    <p:sldId id="260" r:id="rId19"/>
    <p:sldId id="261" r:id="rId20"/>
    <p:sldId id="270" r:id="rId21"/>
    <p:sldId id="282" r:id="rId22"/>
    <p:sldId id="273" r:id="rId23"/>
    <p:sldId id="265" r:id="rId24"/>
    <p:sldId id="266" r:id="rId2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B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FCFCBC6-5F2F-4B1B-A211-568DCC140841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8E69330-B1C7-4AFE-A902-637730F5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67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AD59C-EB9E-4F34-8518-DA93E286D65E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EF2AE-3579-45D5-851E-08104148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46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86073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91E4-771D-454A-9C0C-8CFCFA768D1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06E-6B6A-4ADA-89DB-68021372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1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91E4-771D-454A-9C0C-8CFCFA768D1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06E-6B6A-4ADA-89DB-68021372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9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91E4-771D-454A-9C0C-8CFCFA768D1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06E-6B6A-4ADA-89DB-68021372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4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91E4-771D-454A-9C0C-8CFCFA768D1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06E-6B6A-4ADA-89DB-68021372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7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91E4-771D-454A-9C0C-8CFCFA768D1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06E-6B6A-4ADA-89DB-68021372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1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91E4-771D-454A-9C0C-8CFCFA768D1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06E-6B6A-4ADA-89DB-68021372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4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91E4-771D-454A-9C0C-8CFCFA768D1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06E-6B6A-4ADA-89DB-68021372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91E4-771D-454A-9C0C-8CFCFA768D1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06E-6B6A-4ADA-89DB-68021372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6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91E4-771D-454A-9C0C-8CFCFA768D1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06E-6B6A-4ADA-89DB-68021372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91E4-771D-454A-9C0C-8CFCFA768D1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06E-6B6A-4ADA-89DB-68021372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1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91E4-771D-454A-9C0C-8CFCFA768D1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E06E-6B6A-4ADA-89DB-68021372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4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591E4-771D-454A-9C0C-8CFCFA768D18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E06E-6B6A-4ADA-89DB-68021372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7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1999" cy="684702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5707700" y="4993400"/>
            <a:ext cx="4843500" cy="82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r">
              <a:buClr>
                <a:srgbClr val="FFFFFF"/>
              </a:buClr>
            </a:pPr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4429" y="5595513"/>
            <a:ext cx="4099042" cy="10221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307282" y="6215697"/>
            <a:ext cx="1294500" cy="4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@ODSC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164658" y="136005"/>
            <a:ext cx="9633392" cy="17902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60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BoostARoota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44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 Fast Feature Selection Algorithm</a:t>
            </a:r>
          </a:p>
          <a:p>
            <a:pPr>
              <a:buClr>
                <a:srgbClr val="FFFFFF"/>
              </a:buClr>
              <a:buSzPct val="25000"/>
            </a:pPr>
            <a:endParaRPr lang="en" sz="4400" dirty="0" smtClea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FFFFFF"/>
              </a:buClr>
              <a:buSzPct val="25000"/>
            </a:pPr>
            <a:endParaRPr lang="en" sz="44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44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Chase DeHan, PhD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32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Data Scientist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32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Progressive Leasing</a:t>
            </a:r>
            <a:endParaRPr lang="en" sz="32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4966400" y="5462356"/>
            <a:ext cx="5478900" cy="82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algn="r">
              <a:buClr>
                <a:srgbClr val="FFFFFF"/>
              </a:buClr>
            </a:pPr>
            <a:endParaRPr sz="24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r">
              <a:buClr>
                <a:srgbClr val="FFFFFF"/>
              </a:buClr>
            </a:pPr>
            <a:endParaRPr sz="18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307282" y="5575793"/>
            <a:ext cx="6513693" cy="594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>
              <a:buClr>
                <a:srgbClr val="37BCFC"/>
              </a:buClr>
              <a:buSzPct val="25000"/>
            </a:pPr>
            <a:r>
              <a:rPr lang="en" sz="2400" dirty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San Francisco  |   November 2</a:t>
            </a:r>
            <a:r>
              <a:rPr lang="en-US" sz="2400" dirty="0" err="1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nd</a:t>
            </a:r>
            <a:r>
              <a:rPr lang="en" sz="2400" dirty="0">
                <a:solidFill>
                  <a:srgbClr val="37BCFC"/>
                </a:solidFill>
                <a:latin typeface="Raleway"/>
                <a:ea typeface="Raleway"/>
                <a:cs typeface="Raleway"/>
                <a:sym typeface="Raleway"/>
              </a:rPr>
              <a:t> - 4th 2017</a:t>
            </a:r>
          </a:p>
        </p:txBody>
      </p:sp>
    </p:spTree>
    <p:extLst>
      <p:ext uri="{BB962C8B-B14F-4D97-AF65-F5344CB8AC3E}">
        <p14:creationId xmlns:p14="http://schemas.microsoft.com/office/powerpoint/2010/main" val="342432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overfitting meme"/>
          <p:cNvSpPr>
            <a:spLocks noChangeAspect="1" noChangeArrowheads="1"/>
          </p:cNvSpPr>
          <p:nvPr/>
        </p:nvSpPr>
        <p:spPr bwMode="auto">
          <a:xfrm>
            <a:off x="2857211" y="352145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overfitting mem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4" name="Picture 8" descr="Image result for overfitt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570" y="1258570"/>
            <a:ext cx="4340860" cy="434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02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can this </a:t>
            </a:r>
            <a:r>
              <a:rPr lang="en-US" dirty="0" err="1" smtClean="0"/>
              <a:t>overfit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967" y="2383327"/>
            <a:ext cx="3505200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61" y="2535382"/>
            <a:ext cx="633555" cy="2074892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1589116" y="2601884"/>
            <a:ext cx="306186" cy="18869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17091" y="3418939"/>
            <a:ext cx="1393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Reduce Features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018" y="3349924"/>
            <a:ext cx="653761" cy="516552"/>
          </a:xfrm>
          <a:prstGeom prst="rect">
            <a:avLst/>
          </a:prstGeom>
        </p:spPr>
      </p:pic>
      <p:sp>
        <p:nvSpPr>
          <p:cNvPr id="13" name="Curved Down Arrow 12"/>
          <p:cNvSpPr/>
          <p:nvPr/>
        </p:nvSpPr>
        <p:spPr>
          <a:xfrm rot="10800000">
            <a:off x="1271846" y="4788129"/>
            <a:ext cx="5685905" cy="10390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13660" y="5907923"/>
            <a:ext cx="901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Because the CV data was already seen in the feature selection process!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50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Right Way – Nested Cross-Validation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293" y="1816496"/>
            <a:ext cx="4153480" cy="2753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298" y="2083803"/>
            <a:ext cx="3200400" cy="1609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773" y="2593571"/>
            <a:ext cx="771525" cy="599894"/>
          </a:xfrm>
          <a:prstGeom prst="rect">
            <a:avLst/>
          </a:prstGeom>
        </p:spPr>
      </p:pic>
      <p:sp>
        <p:nvSpPr>
          <p:cNvPr id="10" name="Double Bracket 9"/>
          <p:cNvSpPr/>
          <p:nvPr/>
        </p:nvSpPr>
        <p:spPr>
          <a:xfrm>
            <a:off x="2858426" y="1816496"/>
            <a:ext cx="2586531" cy="272657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ket 10"/>
          <p:cNvSpPr/>
          <p:nvPr/>
        </p:nvSpPr>
        <p:spPr>
          <a:xfrm>
            <a:off x="6199976" y="1886990"/>
            <a:ext cx="3266721" cy="194517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57848" y="1631830"/>
            <a:ext cx="124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Outer Loop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67616" y="170232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Inner Loop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80535" y="4538749"/>
            <a:ext cx="54281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Obtain parameters on Inner Loop</a:t>
            </a:r>
          </a:p>
          <a:p>
            <a:pPr marL="342900" indent="-342900">
              <a:buAutoNum type="arabicParenR"/>
            </a:pPr>
            <a:r>
              <a:rPr lang="en-US" dirty="0" smtClean="0"/>
              <a:t>Then use those on the Outer Loop</a:t>
            </a:r>
          </a:p>
          <a:p>
            <a:endParaRPr lang="en-US" dirty="0"/>
          </a:p>
          <a:p>
            <a:r>
              <a:rPr lang="en-US" dirty="0" smtClean="0"/>
              <a:t>The inner loop has no ability to snoop on the outer loop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edia02.hongkiat.com/programming-jokes/joke-algorithm-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87" y="1172271"/>
            <a:ext cx="7522427" cy="451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9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algorithm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11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Double </a:t>
            </a:r>
            <a:r>
              <a:rPr lang="en-US" dirty="0"/>
              <a:t>width of the data set, making a copy of all features in original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Randomly shuffle the new features created in </a:t>
            </a:r>
            <a:r>
              <a:rPr lang="en-US" dirty="0" smtClean="0"/>
              <a:t>(1). </a:t>
            </a:r>
            <a:r>
              <a:rPr lang="en-US" dirty="0"/>
              <a:t>These duplicated and shuffled features are referred to as "shadow features"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XGBoost classifier on the entire data set ten times. Running it ten times allows for random noise to be smoothed, resulting in more robust estimates of importance.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Obtain importance values for each feature. This is a simple importance metric that sums up how many times the particular feature was split on in the XGBoost algorithm.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"cutoff": the average feature importance value for all shadow features and divide by four.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Remove </a:t>
            </a:r>
            <a:r>
              <a:rPr lang="en-US" dirty="0"/>
              <a:t>features with average importance across the ten iterations that is less than the cutoff specified in </a:t>
            </a:r>
            <a:r>
              <a:rPr lang="en-US" dirty="0" smtClean="0"/>
              <a:t>(5)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back to </a:t>
            </a:r>
            <a:r>
              <a:rPr lang="en-US" dirty="0" smtClean="0"/>
              <a:t>(1) </a:t>
            </a:r>
            <a:r>
              <a:rPr lang="en-US" dirty="0"/>
              <a:t>until the number of features removed is less than ten percent of the total.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Method returns the features remaining once completed.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1847"/>
              </p:ext>
            </p:extLst>
          </p:nvPr>
        </p:nvGraphicFramePr>
        <p:xfrm>
          <a:off x="364374" y="370898"/>
          <a:ext cx="1718358" cy="1563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93">
                  <a:extLst>
                    <a:ext uri="{9D8B030D-6E8A-4147-A177-3AD203B41FA5}">
                      <a16:colId xmlns:a16="http://schemas.microsoft.com/office/drawing/2014/main" val="1412008564"/>
                    </a:ext>
                  </a:extLst>
                </a:gridCol>
                <a:gridCol w="286393">
                  <a:extLst>
                    <a:ext uri="{9D8B030D-6E8A-4147-A177-3AD203B41FA5}">
                      <a16:colId xmlns:a16="http://schemas.microsoft.com/office/drawing/2014/main" val="113576604"/>
                    </a:ext>
                  </a:extLst>
                </a:gridCol>
                <a:gridCol w="286393">
                  <a:extLst>
                    <a:ext uri="{9D8B030D-6E8A-4147-A177-3AD203B41FA5}">
                      <a16:colId xmlns:a16="http://schemas.microsoft.com/office/drawing/2014/main" val="2595951023"/>
                    </a:ext>
                  </a:extLst>
                </a:gridCol>
                <a:gridCol w="286393">
                  <a:extLst>
                    <a:ext uri="{9D8B030D-6E8A-4147-A177-3AD203B41FA5}">
                      <a16:colId xmlns:a16="http://schemas.microsoft.com/office/drawing/2014/main" val="3323569091"/>
                    </a:ext>
                  </a:extLst>
                </a:gridCol>
                <a:gridCol w="286393">
                  <a:extLst>
                    <a:ext uri="{9D8B030D-6E8A-4147-A177-3AD203B41FA5}">
                      <a16:colId xmlns:a16="http://schemas.microsoft.com/office/drawing/2014/main" val="3673115078"/>
                    </a:ext>
                  </a:extLst>
                </a:gridCol>
                <a:gridCol w="286393">
                  <a:extLst>
                    <a:ext uri="{9D8B030D-6E8A-4147-A177-3AD203B41FA5}">
                      <a16:colId xmlns:a16="http://schemas.microsoft.com/office/drawing/2014/main" val="1550544015"/>
                    </a:ext>
                  </a:extLst>
                </a:gridCol>
              </a:tblGrid>
              <a:tr h="260523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ID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V1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V2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V3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Vn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117698"/>
                  </a:ext>
                </a:extLst>
              </a:tr>
              <a:tr h="260523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12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0.1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24068"/>
                  </a:ext>
                </a:extLst>
              </a:tr>
              <a:tr h="260523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68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0.2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49357"/>
                  </a:ext>
                </a:extLst>
              </a:tr>
              <a:tr h="260523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3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21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0.1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746848"/>
                  </a:ext>
                </a:extLst>
              </a:tr>
              <a:tr h="260523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252616"/>
                  </a:ext>
                </a:extLst>
              </a:tr>
              <a:tr h="260523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N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36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0.3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45516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9963881"/>
              </p:ext>
            </p:extLst>
          </p:nvPr>
        </p:nvGraphicFramePr>
        <p:xfrm>
          <a:off x="2919153" y="370898"/>
          <a:ext cx="1431965" cy="1563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93">
                  <a:extLst>
                    <a:ext uri="{9D8B030D-6E8A-4147-A177-3AD203B41FA5}">
                      <a16:colId xmlns:a16="http://schemas.microsoft.com/office/drawing/2014/main" val="113576604"/>
                    </a:ext>
                  </a:extLst>
                </a:gridCol>
                <a:gridCol w="286393">
                  <a:extLst>
                    <a:ext uri="{9D8B030D-6E8A-4147-A177-3AD203B41FA5}">
                      <a16:colId xmlns:a16="http://schemas.microsoft.com/office/drawing/2014/main" val="2595951023"/>
                    </a:ext>
                  </a:extLst>
                </a:gridCol>
                <a:gridCol w="286393">
                  <a:extLst>
                    <a:ext uri="{9D8B030D-6E8A-4147-A177-3AD203B41FA5}">
                      <a16:colId xmlns:a16="http://schemas.microsoft.com/office/drawing/2014/main" val="3323569091"/>
                    </a:ext>
                  </a:extLst>
                </a:gridCol>
                <a:gridCol w="286393">
                  <a:extLst>
                    <a:ext uri="{9D8B030D-6E8A-4147-A177-3AD203B41FA5}">
                      <a16:colId xmlns:a16="http://schemas.microsoft.com/office/drawing/2014/main" val="3673115078"/>
                    </a:ext>
                  </a:extLst>
                </a:gridCol>
                <a:gridCol w="286393">
                  <a:extLst>
                    <a:ext uri="{9D8B030D-6E8A-4147-A177-3AD203B41FA5}">
                      <a16:colId xmlns:a16="http://schemas.microsoft.com/office/drawing/2014/main" val="1550544015"/>
                    </a:ext>
                  </a:extLst>
                </a:gridCol>
              </a:tblGrid>
              <a:tr h="260523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S1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S2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S3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Sn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117698"/>
                  </a:ext>
                </a:extLst>
              </a:tr>
              <a:tr h="260523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36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0.3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461916"/>
                  </a:ext>
                </a:extLst>
              </a:tr>
              <a:tr h="260523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68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0.2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376394"/>
                  </a:ext>
                </a:extLst>
              </a:tr>
              <a:tr h="260523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12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0.1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24068"/>
                  </a:ext>
                </a:extLst>
              </a:tr>
              <a:tr h="260523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252616"/>
                  </a:ext>
                </a:extLst>
              </a:tr>
              <a:tr h="260523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21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0.1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45516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82732" y="781396"/>
            <a:ext cx="751908" cy="44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03860" y="1230284"/>
            <a:ext cx="815293" cy="56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124988" y="781396"/>
            <a:ext cx="709652" cy="99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03860" y="1005840"/>
            <a:ext cx="7730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6415005"/>
              </p:ext>
            </p:extLst>
          </p:nvPr>
        </p:nvGraphicFramePr>
        <p:xfrm>
          <a:off x="793148" y="2344534"/>
          <a:ext cx="1718358" cy="1563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93">
                  <a:extLst>
                    <a:ext uri="{9D8B030D-6E8A-4147-A177-3AD203B41FA5}">
                      <a16:colId xmlns:a16="http://schemas.microsoft.com/office/drawing/2014/main" val="1412008564"/>
                    </a:ext>
                  </a:extLst>
                </a:gridCol>
                <a:gridCol w="286393">
                  <a:extLst>
                    <a:ext uri="{9D8B030D-6E8A-4147-A177-3AD203B41FA5}">
                      <a16:colId xmlns:a16="http://schemas.microsoft.com/office/drawing/2014/main" val="113576604"/>
                    </a:ext>
                  </a:extLst>
                </a:gridCol>
                <a:gridCol w="286393">
                  <a:extLst>
                    <a:ext uri="{9D8B030D-6E8A-4147-A177-3AD203B41FA5}">
                      <a16:colId xmlns:a16="http://schemas.microsoft.com/office/drawing/2014/main" val="2595951023"/>
                    </a:ext>
                  </a:extLst>
                </a:gridCol>
                <a:gridCol w="286393">
                  <a:extLst>
                    <a:ext uri="{9D8B030D-6E8A-4147-A177-3AD203B41FA5}">
                      <a16:colId xmlns:a16="http://schemas.microsoft.com/office/drawing/2014/main" val="3323569091"/>
                    </a:ext>
                  </a:extLst>
                </a:gridCol>
                <a:gridCol w="286393">
                  <a:extLst>
                    <a:ext uri="{9D8B030D-6E8A-4147-A177-3AD203B41FA5}">
                      <a16:colId xmlns:a16="http://schemas.microsoft.com/office/drawing/2014/main" val="3673115078"/>
                    </a:ext>
                  </a:extLst>
                </a:gridCol>
                <a:gridCol w="286393">
                  <a:extLst>
                    <a:ext uri="{9D8B030D-6E8A-4147-A177-3AD203B41FA5}">
                      <a16:colId xmlns:a16="http://schemas.microsoft.com/office/drawing/2014/main" val="1550544015"/>
                    </a:ext>
                  </a:extLst>
                </a:gridCol>
              </a:tblGrid>
              <a:tr h="260523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ID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V1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V2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V3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err="1" smtClean="0"/>
                        <a:t>Vn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117698"/>
                  </a:ext>
                </a:extLst>
              </a:tr>
              <a:tr h="260523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12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0.1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24068"/>
                  </a:ext>
                </a:extLst>
              </a:tr>
              <a:tr h="260523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68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0.2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49357"/>
                  </a:ext>
                </a:extLst>
              </a:tr>
              <a:tr h="260523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3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21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0.1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746848"/>
                  </a:ext>
                </a:extLst>
              </a:tr>
              <a:tr h="260523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252616"/>
                  </a:ext>
                </a:extLst>
              </a:tr>
              <a:tr h="260523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N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36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0.3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45516"/>
                  </a:ext>
                </a:extLst>
              </a:tr>
            </a:tbl>
          </a:graphicData>
        </a:graphic>
      </p:graphicFrame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382877"/>
              </p:ext>
            </p:extLst>
          </p:nvPr>
        </p:nvGraphicFramePr>
        <p:xfrm>
          <a:off x="2490378" y="2344534"/>
          <a:ext cx="1431965" cy="1563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93">
                  <a:extLst>
                    <a:ext uri="{9D8B030D-6E8A-4147-A177-3AD203B41FA5}">
                      <a16:colId xmlns:a16="http://schemas.microsoft.com/office/drawing/2014/main" val="113576604"/>
                    </a:ext>
                  </a:extLst>
                </a:gridCol>
                <a:gridCol w="286393">
                  <a:extLst>
                    <a:ext uri="{9D8B030D-6E8A-4147-A177-3AD203B41FA5}">
                      <a16:colId xmlns:a16="http://schemas.microsoft.com/office/drawing/2014/main" val="2595951023"/>
                    </a:ext>
                  </a:extLst>
                </a:gridCol>
                <a:gridCol w="286393">
                  <a:extLst>
                    <a:ext uri="{9D8B030D-6E8A-4147-A177-3AD203B41FA5}">
                      <a16:colId xmlns:a16="http://schemas.microsoft.com/office/drawing/2014/main" val="3323569091"/>
                    </a:ext>
                  </a:extLst>
                </a:gridCol>
                <a:gridCol w="286393">
                  <a:extLst>
                    <a:ext uri="{9D8B030D-6E8A-4147-A177-3AD203B41FA5}">
                      <a16:colId xmlns:a16="http://schemas.microsoft.com/office/drawing/2014/main" val="3673115078"/>
                    </a:ext>
                  </a:extLst>
                </a:gridCol>
                <a:gridCol w="286393">
                  <a:extLst>
                    <a:ext uri="{9D8B030D-6E8A-4147-A177-3AD203B41FA5}">
                      <a16:colId xmlns:a16="http://schemas.microsoft.com/office/drawing/2014/main" val="1550544015"/>
                    </a:ext>
                  </a:extLst>
                </a:gridCol>
              </a:tblGrid>
              <a:tr h="260523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S1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S2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S3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Sn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117698"/>
                  </a:ext>
                </a:extLst>
              </a:tr>
              <a:tr h="260523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36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0.3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461916"/>
                  </a:ext>
                </a:extLst>
              </a:tr>
              <a:tr h="260523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68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0.2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376394"/>
                  </a:ext>
                </a:extLst>
              </a:tr>
              <a:tr h="260523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12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0.1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0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24068"/>
                  </a:ext>
                </a:extLst>
              </a:tr>
              <a:tr h="260523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252616"/>
                  </a:ext>
                </a:extLst>
              </a:tr>
              <a:tr h="260523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21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0.1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..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1</a:t>
                      </a:r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45516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922343" y="3084977"/>
            <a:ext cx="1450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XGBoost </a:t>
            </a:r>
          </a:p>
          <a:p>
            <a:r>
              <a:rPr lang="en-US" dirty="0" smtClean="0"/>
              <a:t>10 iterations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357752"/>
              </p:ext>
            </p:extLst>
          </p:nvPr>
        </p:nvGraphicFramePr>
        <p:xfrm>
          <a:off x="769815" y="4318169"/>
          <a:ext cx="907476" cy="135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3">
                  <a:extLst>
                    <a:ext uri="{9D8B030D-6E8A-4147-A177-3AD203B41FA5}">
                      <a16:colId xmlns:a16="http://schemas.microsoft.com/office/drawing/2014/main" val="1314916809"/>
                    </a:ext>
                  </a:extLst>
                </a:gridCol>
                <a:gridCol w="556953">
                  <a:extLst>
                    <a:ext uri="{9D8B030D-6E8A-4147-A177-3AD203B41FA5}">
                      <a16:colId xmlns:a16="http://schemas.microsoft.com/office/drawing/2014/main" val="983127787"/>
                    </a:ext>
                  </a:extLst>
                </a:gridCol>
              </a:tblGrid>
              <a:tr h="271665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Var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Var_Imp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939441"/>
                  </a:ext>
                </a:extLst>
              </a:tr>
              <a:tr h="27166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C00000"/>
                          </a:solidFill>
                        </a:rPr>
                        <a:t>V1</a:t>
                      </a:r>
                      <a:endParaRPr lang="en-US" sz="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79731"/>
                  </a:ext>
                </a:extLst>
              </a:tr>
              <a:tr h="27166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1.2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893154"/>
                  </a:ext>
                </a:extLst>
              </a:tr>
              <a:tr h="27166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46138"/>
                  </a:ext>
                </a:extLst>
              </a:tr>
              <a:tr h="271665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Vn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24548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156173"/>
              </p:ext>
            </p:extLst>
          </p:nvPr>
        </p:nvGraphicFramePr>
        <p:xfrm>
          <a:off x="3181397" y="4318170"/>
          <a:ext cx="907476" cy="135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3">
                  <a:extLst>
                    <a:ext uri="{9D8B030D-6E8A-4147-A177-3AD203B41FA5}">
                      <a16:colId xmlns:a16="http://schemas.microsoft.com/office/drawing/2014/main" val="1314916809"/>
                    </a:ext>
                  </a:extLst>
                </a:gridCol>
                <a:gridCol w="556953">
                  <a:extLst>
                    <a:ext uri="{9D8B030D-6E8A-4147-A177-3AD203B41FA5}">
                      <a16:colId xmlns:a16="http://schemas.microsoft.com/office/drawing/2014/main" val="983127787"/>
                    </a:ext>
                  </a:extLst>
                </a:gridCol>
              </a:tblGrid>
              <a:tr h="271665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Var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Var_Imp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939441"/>
                  </a:ext>
                </a:extLst>
              </a:tr>
              <a:tr h="27166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79731"/>
                  </a:ext>
                </a:extLst>
              </a:tr>
              <a:tr h="27166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893154"/>
                  </a:ext>
                </a:extLst>
              </a:tr>
              <a:tr h="27166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46138"/>
                  </a:ext>
                </a:extLst>
              </a:tr>
              <a:tr h="27166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24548"/>
                  </a:ext>
                </a:extLst>
              </a:tr>
            </a:tbl>
          </a:graphicData>
        </a:graphic>
      </p:graphicFrame>
      <p:sp>
        <p:nvSpPr>
          <p:cNvPr id="28" name="Right Brace 27"/>
          <p:cNvSpPr/>
          <p:nvPr/>
        </p:nvSpPr>
        <p:spPr>
          <a:xfrm>
            <a:off x="4088873" y="4605251"/>
            <a:ext cx="175556" cy="10712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264429" y="4817706"/>
            <a:ext cx="1668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Imp / 4</a:t>
            </a:r>
          </a:p>
          <a:p>
            <a:r>
              <a:rPr lang="en-US" dirty="0" smtClean="0"/>
              <a:t>8 / 4 / 4 = 0.5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00488" y="5778909"/>
            <a:ext cx="16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cutoff at 0.5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036711" y="5464037"/>
            <a:ext cx="11691" cy="31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5" idx="0"/>
          </p:cNvCxnSpPr>
          <p:nvPr/>
        </p:nvCxnSpPr>
        <p:spPr>
          <a:xfrm>
            <a:off x="3133525" y="3944206"/>
            <a:ext cx="501610" cy="373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3" idx="0"/>
          </p:cNvCxnSpPr>
          <p:nvPr/>
        </p:nvCxnSpPr>
        <p:spPr>
          <a:xfrm flipH="1">
            <a:off x="1223553" y="3944206"/>
            <a:ext cx="467882" cy="37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206360" y="1956914"/>
            <a:ext cx="467882" cy="37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074740" y="1956913"/>
            <a:ext cx="501610" cy="373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29933" y="2034360"/>
            <a:ext cx="1722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Combine into 1 DF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85338" y="46534"/>
            <a:ext cx="1476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OHE Dataframe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2511506" y="44574"/>
            <a:ext cx="2527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Shuffled “Shadow” Features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275955" y="5968639"/>
            <a:ext cx="180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Keep if:</a:t>
            </a:r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Var_Imp</a:t>
            </a:r>
            <a:r>
              <a:rPr lang="en-US" dirty="0" smtClean="0"/>
              <a:t> &gt; cutoff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1196625" y="5711307"/>
            <a:ext cx="11691" cy="31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2372230" y="781396"/>
            <a:ext cx="6001789" cy="5684975"/>
          </a:xfrm>
          <a:prstGeom prst="bentConnector3">
            <a:avLst>
              <a:gd name="adj1" fmla="val 61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893771"/>
              </p:ext>
            </p:extLst>
          </p:nvPr>
        </p:nvGraphicFramePr>
        <p:xfrm>
          <a:off x="8663517" y="213851"/>
          <a:ext cx="907476" cy="135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3">
                  <a:extLst>
                    <a:ext uri="{9D8B030D-6E8A-4147-A177-3AD203B41FA5}">
                      <a16:colId xmlns:a16="http://schemas.microsoft.com/office/drawing/2014/main" val="1314916809"/>
                    </a:ext>
                  </a:extLst>
                </a:gridCol>
                <a:gridCol w="556953">
                  <a:extLst>
                    <a:ext uri="{9D8B030D-6E8A-4147-A177-3AD203B41FA5}">
                      <a16:colId xmlns:a16="http://schemas.microsoft.com/office/drawing/2014/main" val="983127787"/>
                    </a:ext>
                  </a:extLst>
                </a:gridCol>
              </a:tblGrid>
              <a:tr h="271665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Var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Var_Imp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939441"/>
                  </a:ext>
                </a:extLst>
              </a:tr>
              <a:tr h="271665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C00000"/>
                          </a:solidFill>
                        </a:rPr>
                        <a:t>V1</a:t>
                      </a:r>
                      <a:endParaRPr lang="en-US" sz="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79731"/>
                  </a:ext>
                </a:extLst>
              </a:tr>
              <a:tr h="27166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1.2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893154"/>
                  </a:ext>
                </a:extLst>
              </a:tr>
              <a:tr h="27166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46138"/>
                  </a:ext>
                </a:extLst>
              </a:tr>
              <a:tr h="271665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Vn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24548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9831630" y="506136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 err="1" smtClean="0"/>
              <a:t>Var_Imp</a:t>
            </a:r>
            <a:r>
              <a:rPr lang="en-US" dirty="0" smtClean="0"/>
              <a:t> &gt; 0.5 ?</a:t>
            </a:r>
            <a:endParaRPr lang="en-US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334740"/>
              </p:ext>
            </p:extLst>
          </p:nvPr>
        </p:nvGraphicFramePr>
        <p:xfrm>
          <a:off x="8663517" y="2039443"/>
          <a:ext cx="907476" cy="1086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3">
                  <a:extLst>
                    <a:ext uri="{9D8B030D-6E8A-4147-A177-3AD203B41FA5}">
                      <a16:colId xmlns:a16="http://schemas.microsoft.com/office/drawing/2014/main" val="1314916809"/>
                    </a:ext>
                  </a:extLst>
                </a:gridCol>
                <a:gridCol w="556953">
                  <a:extLst>
                    <a:ext uri="{9D8B030D-6E8A-4147-A177-3AD203B41FA5}">
                      <a16:colId xmlns:a16="http://schemas.microsoft.com/office/drawing/2014/main" val="983127787"/>
                    </a:ext>
                  </a:extLst>
                </a:gridCol>
              </a:tblGrid>
              <a:tr h="271665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Var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Var_Imp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939441"/>
                  </a:ext>
                </a:extLst>
              </a:tr>
              <a:tr h="27166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1.2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893154"/>
                  </a:ext>
                </a:extLst>
              </a:tr>
              <a:tr h="27166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46138"/>
                  </a:ext>
                </a:extLst>
              </a:tr>
              <a:tr h="271665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Vn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24548"/>
                  </a:ext>
                </a:extLst>
              </a:tr>
            </a:tbl>
          </a:graphicData>
        </a:graphic>
      </p:graphicFrame>
      <p:cxnSp>
        <p:nvCxnSpPr>
          <p:cNvPr id="65" name="Straight Arrow Connector 64"/>
          <p:cNvCxnSpPr/>
          <p:nvPr/>
        </p:nvCxnSpPr>
        <p:spPr>
          <a:xfrm flipH="1">
            <a:off x="9121076" y="1648373"/>
            <a:ext cx="11691" cy="31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831630" y="1610883"/>
            <a:ext cx="129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 Remove V1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020047" y="3437039"/>
            <a:ext cx="22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 Did we remove 10%?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9105564" y="3202300"/>
            <a:ext cx="11691" cy="31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872611" y="4284009"/>
            <a:ext cx="48551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9973240" y="4284009"/>
            <a:ext cx="4555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8284827" y="3809711"/>
            <a:ext cx="467882" cy="37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9520074" y="3803351"/>
            <a:ext cx="501610" cy="373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688354" y="5183158"/>
            <a:ext cx="843757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Repeat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8098541" y="4784977"/>
            <a:ext cx="11691" cy="31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0428814" y="5183158"/>
            <a:ext cx="1726306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Return Variables</a:t>
            </a:r>
            <a:endParaRPr lang="en-US" dirty="0"/>
          </a:p>
        </p:txBody>
      </p:sp>
      <p:sp>
        <p:nvSpPr>
          <p:cNvPr id="77" name="Bent-Up Arrow 76"/>
          <p:cNvSpPr/>
          <p:nvPr/>
        </p:nvSpPr>
        <p:spPr>
          <a:xfrm rot="5400000">
            <a:off x="9947844" y="4993673"/>
            <a:ext cx="679060" cy="21235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5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take me to the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875" y="1596044"/>
            <a:ext cx="7182263" cy="406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3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Testing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fold CV, predicted on out of fold</a:t>
            </a:r>
          </a:p>
          <a:p>
            <a:r>
              <a:rPr lang="en-US" dirty="0" smtClean="0"/>
              <a:t>Repeated 5 Times</a:t>
            </a:r>
          </a:p>
          <a:p>
            <a:r>
              <a:rPr lang="en-US" dirty="0" smtClean="0"/>
              <a:t>Many different datasets (0/1 and regression)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46" y="3572047"/>
            <a:ext cx="3505200" cy="2324100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4481946" y="3773978"/>
            <a:ext cx="356061" cy="12219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4481946" y="5089929"/>
            <a:ext cx="356061" cy="5793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21135" y="4061797"/>
            <a:ext cx="2040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1)Feature selection </a:t>
            </a:r>
          </a:p>
          <a:p>
            <a:r>
              <a:rPr lang="en-US" dirty="0" smtClean="0"/>
              <a:t>2)Train 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21135" y="5194938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3)Score test set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69548" y="4548607"/>
            <a:ext cx="367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Aggregate cross validated predictions</a:t>
            </a:r>
          </a:p>
          <a:p>
            <a:r>
              <a:rPr lang="en-US" dirty="0" smtClean="0"/>
              <a:t>Evaluate results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6935226" y="4212482"/>
            <a:ext cx="609255" cy="12611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Outperforms - All Features from original set</a:t>
            </a:r>
          </a:p>
          <a:p>
            <a:endParaRPr lang="en-US" dirty="0"/>
          </a:p>
          <a:p>
            <a:r>
              <a:rPr lang="en-US" dirty="0" smtClean="0"/>
              <a:t>Faster than </a:t>
            </a:r>
            <a:r>
              <a:rPr lang="en-US" dirty="0" err="1" smtClean="0"/>
              <a:t>Boruta</a:t>
            </a:r>
            <a:r>
              <a:rPr lang="en-US" dirty="0" smtClean="0"/>
              <a:t>, and outperforms often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09" y="3798917"/>
            <a:ext cx="9668392" cy="203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36" y="373437"/>
            <a:ext cx="10515600" cy="1325563"/>
          </a:xfrm>
        </p:spPr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BoostARoota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89" y="2947323"/>
            <a:ext cx="10501115" cy="16533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6636" y="1329668"/>
            <a:ext cx="530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Yes, that is python only.  The R package is in the 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3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Needed a better method for feature selection</a:t>
            </a:r>
          </a:p>
          <a:p>
            <a:r>
              <a:rPr lang="en-US" dirty="0" smtClean="0"/>
              <a:t>There is </a:t>
            </a:r>
            <a:r>
              <a:rPr lang="en-US" dirty="0" err="1" smtClean="0"/>
              <a:t>Boruta</a:t>
            </a:r>
            <a:r>
              <a:rPr lang="en-US" dirty="0" smtClean="0"/>
              <a:t>, LASSO, PCA,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But, they don’t work well on boosted trees</a:t>
            </a:r>
          </a:p>
          <a:p>
            <a:r>
              <a:rPr lang="en-US" dirty="0" smtClean="0"/>
              <a:t>So built my own in the spirit of </a:t>
            </a:r>
            <a:r>
              <a:rPr lang="en-US" dirty="0" err="1" smtClean="0"/>
              <a:t>Boruta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Results in:</a:t>
            </a:r>
          </a:p>
          <a:p>
            <a:pPr marL="457200" lvl="1" indent="0">
              <a:buNone/>
            </a:pPr>
            <a:r>
              <a:rPr lang="en-US" dirty="0" smtClean="0"/>
              <a:t>A generalizable </a:t>
            </a:r>
            <a:r>
              <a:rPr lang="en-US" dirty="0" smtClean="0"/>
              <a:t>feature selection model with high performance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402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06" y="0"/>
            <a:ext cx="10515600" cy="1325563"/>
          </a:xfrm>
        </p:spPr>
        <p:txBody>
          <a:bodyPr/>
          <a:lstStyle/>
          <a:p>
            <a:r>
              <a:rPr lang="en-US" dirty="0" smtClean="0"/>
              <a:t>Using the Package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77" y="940526"/>
            <a:ext cx="9978146" cy="591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2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2" y="0"/>
            <a:ext cx="10515600" cy="1325563"/>
          </a:xfrm>
        </p:spPr>
        <p:txBody>
          <a:bodyPr/>
          <a:lstStyle/>
          <a:p>
            <a:r>
              <a:rPr lang="en-US" dirty="0" smtClean="0"/>
              <a:t>Tuning Parameters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109370"/>
            <a:ext cx="9249999" cy="556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67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me the demo!</a:t>
            </a:r>
            <a:endParaRPr lang="en-US" dirty="0"/>
          </a:p>
        </p:txBody>
      </p:sp>
      <p:pic>
        <p:nvPicPr>
          <p:cNvPr id="1028" name="Picture 4" descr="https://media02.hongkiat.com/programming-jokes/joke-no-sq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807066"/>
            <a:ext cx="6667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94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am I planning on adding in the future?</a:t>
            </a:r>
          </a:p>
          <a:p>
            <a:pPr lvl="1"/>
            <a:r>
              <a:rPr lang="en-US" dirty="0" smtClean="0"/>
              <a:t>R </a:t>
            </a:r>
            <a:r>
              <a:rPr lang="en-US" dirty="0" smtClean="0"/>
              <a:t>package</a:t>
            </a:r>
          </a:p>
          <a:p>
            <a:pPr lvl="1"/>
            <a:r>
              <a:rPr lang="en-US" dirty="0" smtClean="0"/>
              <a:t>XGBoost </a:t>
            </a:r>
            <a:r>
              <a:rPr lang="en-US" dirty="0" smtClean="0"/>
              <a:t>on GPU</a:t>
            </a:r>
          </a:p>
          <a:p>
            <a:pPr lvl="1"/>
            <a:r>
              <a:rPr lang="en-US" dirty="0" smtClean="0"/>
              <a:t>XGBoost on Spark</a:t>
            </a:r>
          </a:p>
          <a:p>
            <a:pPr lvl="1"/>
            <a:r>
              <a:rPr lang="en-US" dirty="0" smtClean="0"/>
              <a:t>Running other algorithms</a:t>
            </a:r>
            <a:r>
              <a:rPr lang="en-US" dirty="0"/>
              <a:t> </a:t>
            </a:r>
            <a:r>
              <a:rPr lang="en-US" dirty="0" smtClean="0"/>
              <a:t>(i.e. </a:t>
            </a:r>
            <a:r>
              <a:rPr lang="en-US" dirty="0" err="1" smtClean="0"/>
              <a:t>LightGBM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671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it and give me some feedback!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Star the project at: github.com/</a:t>
            </a:r>
            <a:r>
              <a:rPr lang="en-US" dirty="0" err="1" smtClean="0"/>
              <a:t>chasedehan</a:t>
            </a:r>
            <a:r>
              <a:rPr lang="en-US" dirty="0" smtClean="0"/>
              <a:t>/</a:t>
            </a:r>
            <a:r>
              <a:rPr lang="en-US" dirty="0" err="1" smtClean="0"/>
              <a:t>BoostARoota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Chase DeHan, PhD</a:t>
            </a:r>
          </a:p>
          <a:p>
            <a:pPr marL="0" indent="0">
              <a:buNone/>
            </a:pPr>
            <a:r>
              <a:rPr lang="en-US" dirty="0" smtClean="0"/>
              <a:t>chasedehan@yahoo.com</a:t>
            </a:r>
          </a:p>
          <a:p>
            <a:pPr marL="0" indent="0">
              <a:buNone/>
            </a:pPr>
            <a:r>
              <a:rPr lang="en-US" dirty="0" smtClean="0"/>
              <a:t>chase.dehan@progleasing.com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7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Chase DeHan</a:t>
            </a:r>
          </a:p>
          <a:p>
            <a:r>
              <a:rPr lang="en-US" dirty="0" smtClean="0"/>
              <a:t>Current Data Scientist at Progressive Leasing</a:t>
            </a:r>
          </a:p>
          <a:p>
            <a:r>
              <a:rPr lang="en-US" dirty="0" smtClean="0"/>
              <a:t>Former Finance Professor at University of South Carolina </a:t>
            </a:r>
            <a:r>
              <a:rPr lang="en-US" dirty="0" smtClean="0"/>
              <a:t>Upstate</a:t>
            </a:r>
          </a:p>
          <a:p>
            <a:r>
              <a:rPr lang="en-US" dirty="0" smtClean="0"/>
              <a:t>PhD </a:t>
            </a:r>
            <a:r>
              <a:rPr lang="en-US" dirty="0" smtClean="0"/>
              <a:t>in Economics from University of </a:t>
            </a:r>
            <a:r>
              <a:rPr lang="en-US" dirty="0" smtClean="0"/>
              <a:t>Utah</a:t>
            </a:r>
          </a:p>
          <a:p>
            <a:endParaRPr lang="en-US" dirty="0"/>
          </a:p>
          <a:p>
            <a:r>
              <a:rPr lang="en-US" dirty="0" smtClean="0"/>
              <a:t>Interests are in building automated machine learning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2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Progressive Leasing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My employer and sponsored this research.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888070"/>
            <a:ext cx="1005622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</a:t>
            </a:r>
            <a:r>
              <a:rPr lang="en-US" sz="2800" dirty="0" smtClean="0"/>
              <a:t>ubsidiary </a:t>
            </a:r>
            <a:r>
              <a:rPr lang="en-US" sz="2800" dirty="0"/>
              <a:t>of Aaron’s (</a:t>
            </a:r>
            <a:r>
              <a:rPr lang="en-US" sz="2800" dirty="0" smtClean="0"/>
              <a:t>NYSE:AAN, Mkt Cap ~2.6B)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Leader in virtual lease-to-own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Over 20,000 retail partners across 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Team </a:t>
            </a:r>
            <a:r>
              <a:rPr lang="en-US" sz="2800" dirty="0"/>
              <a:t>of Data </a:t>
            </a:r>
            <a:r>
              <a:rPr lang="en-US" sz="2800" dirty="0" smtClean="0"/>
              <a:t>Scientists and Engineers: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Credit Risk Modeling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Collections Optimization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Sales Optimization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927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Risk Modeling</a:t>
            </a:r>
          </a:p>
          <a:p>
            <a:pPr lvl="1"/>
            <a:r>
              <a:rPr lang="en-US" dirty="0" smtClean="0"/>
              <a:t>Working with high dimensions, needed a better process for reduction</a:t>
            </a:r>
          </a:p>
          <a:p>
            <a:endParaRPr lang="en-US" dirty="0"/>
          </a:p>
          <a:p>
            <a:r>
              <a:rPr lang="en-US" dirty="0" smtClean="0"/>
              <a:t>Wanted a wrapper method specifically tuned towards XGBoost</a:t>
            </a:r>
          </a:p>
          <a:p>
            <a:pPr lvl="1"/>
            <a:r>
              <a:rPr lang="en-US" dirty="0" smtClean="0"/>
              <a:t>Used other methods, but weren’t giving desired results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edia02.hongkiat.com/programming-jokes/joke-algore-ith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275" y="1138964"/>
            <a:ext cx="7633451" cy="458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24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385" y="-78654"/>
            <a:ext cx="10515600" cy="1325563"/>
          </a:xfrm>
        </p:spPr>
        <p:txBody>
          <a:bodyPr/>
          <a:lstStyle/>
          <a:p>
            <a:r>
              <a:rPr lang="en-US" dirty="0" smtClean="0"/>
              <a:t>There are MANY 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But,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most aren’t able to capture the non-</a:t>
            </a:r>
            <a:r>
              <a:rPr lang="en-US" dirty="0" err="1" smtClean="0"/>
              <a:t>linearities</a:t>
            </a:r>
            <a:r>
              <a:rPr lang="en-US" dirty="0" smtClean="0"/>
              <a:t> of boosted trees.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or, run super </a:t>
            </a:r>
            <a:r>
              <a:rPr lang="en-US" dirty="0" smtClean="0"/>
              <a:t>slow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Popular methods include: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Boruta</a:t>
            </a:r>
            <a:r>
              <a:rPr lang="en-US" dirty="0" smtClean="0"/>
              <a:t> 					       LASSO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4" y="3746558"/>
            <a:ext cx="3219090" cy="28876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0035" y="6507205"/>
            <a:ext cx="1636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 </a:t>
            </a:r>
            <a:r>
              <a:rPr lang="en-US" sz="1050" dirty="0" err="1" smtClean="0"/>
              <a:t>Kursa</a:t>
            </a:r>
            <a:r>
              <a:rPr lang="en-US" sz="1050" dirty="0" smtClean="0"/>
              <a:t> and </a:t>
            </a:r>
            <a:r>
              <a:rPr lang="en-US" sz="1050" dirty="0" err="1" smtClean="0"/>
              <a:t>Rudnicki</a:t>
            </a:r>
            <a:r>
              <a:rPr lang="en-US" sz="1050" dirty="0"/>
              <a:t> </a:t>
            </a:r>
            <a:r>
              <a:rPr lang="en-US" sz="1050" dirty="0" smtClean="0"/>
              <a:t>(2010)</a:t>
            </a:r>
            <a:endParaRPr lang="en-US" sz="10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534" y="3838553"/>
            <a:ext cx="3017521" cy="27116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72768" y="6488919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 </a:t>
            </a:r>
            <a:r>
              <a:rPr lang="en-US" sz="1050" dirty="0" err="1" smtClean="0"/>
              <a:t>Rickert</a:t>
            </a:r>
            <a:r>
              <a:rPr lang="en-US" sz="1050" dirty="0" smtClean="0"/>
              <a:t> (2013)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498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Approach to Feature Selection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967" y="2981843"/>
            <a:ext cx="3505200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61" y="3133898"/>
            <a:ext cx="633555" cy="2074892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1589116" y="3200400"/>
            <a:ext cx="306186" cy="18869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9655" y="2149955"/>
            <a:ext cx="2632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</a:t>
            </a:r>
          </a:p>
          <a:p>
            <a:r>
              <a:rPr lang="en-US" dirty="0" smtClean="0"/>
              <a:t>Run Algorithm (</a:t>
            </a:r>
            <a:r>
              <a:rPr lang="en-US" dirty="0" err="1" smtClean="0"/>
              <a:t>Boruta</a:t>
            </a:r>
            <a:r>
              <a:rPr lang="en-US" dirty="0" smtClean="0"/>
              <a:t>) on 100% training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7091" y="4017455"/>
            <a:ext cx="1393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Reduce Features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018" y="3948440"/>
            <a:ext cx="653761" cy="5165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38501" y="2113787"/>
            <a:ext cx="3916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2:</a:t>
            </a:r>
          </a:p>
          <a:p>
            <a:r>
              <a:rPr lang="en-US" dirty="0" smtClean="0"/>
              <a:t>Cross Validate on </a:t>
            </a:r>
            <a:r>
              <a:rPr lang="en-US" dirty="0" smtClean="0"/>
              <a:t>the reduced subset</a:t>
            </a:r>
          </a:p>
          <a:p>
            <a:r>
              <a:rPr lang="en-US" dirty="0" smtClean="0"/>
              <a:t>Evaluate on the holdouts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205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Approach to Feature Selection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967" y="2981843"/>
            <a:ext cx="3505200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61" y="3133898"/>
            <a:ext cx="633555" cy="2074892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1589116" y="3200400"/>
            <a:ext cx="306186" cy="18869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9655" y="2149955"/>
            <a:ext cx="2632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</a:t>
            </a:r>
          </a:p>
          <a:p>
            <a:r>
              <a:rPr lang="en-US" dirty="0" smtClean="0"/>
              <a:t>Run Algorithm (</a:t>
            </a:r>
            <a:r>
              <a:rPr lang="en-US" dirty="0" err="1" smtClean="0"/>
              <a:t>Boruta</a:t>
            </a:r>
            <a:r>
              <a:rPr lang="en-US" dirty="0" smtClean="0"/>
              <a:t>) on 100% training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7091" y="4017455"/>
            <a:ext cx="1393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Reduce Features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018" y="3948440"/>
            <a:ext cx="653761" cy="5165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38501" y="2113787"/>
            <a:ext cx="263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2:</a:t>
            </a:r>
          </a:p>
          <a:p>
            <a:r>
              <a:rPr lang="en-US" dirty="0" smtClean="0"/>
              <a:t>Cross Validate on the 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69819" y="1953385"/>
            <a:ext cx="11222181" cy="3990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500" b="1" dirty="0" smtClean="0">
                <a:solidFill>
                  <a:srgbClr val="C00000"/>
                </a:solidFill>
              </a:rPr>
              <a:t>But this is wrong!</a:t>
            </a:r>
          </a:p>
          <a:p>
            <a:r>
              <a:rPr lang="en-US" sz="11500" b="1" dirty="0" smtClean="0">
                <a:solidFill>
                  <a:srgbClr val="C00000"/>
                </a:solidFill>
              </a:rPr>
              <a:t>      </a:t>
            </a:r>
          </a:p>
          <a:p>
            <a:r>
              <a:rPr lang="en-US" sz="11500" b="1" dirty="0">
                <a:solidFill>
                  <a:srgbClr val="C00000"/>
                </a:solidFill>
              </a:rPr>
              <a:t>	</a:t>
            </a:r>
            <a:r>
              <a:rPr lang="en-US" sz="11500" b="1" dirty="0" smtClean="0">
                <a:solidFill>
                  <a:srgbClr val="C00000"/>
                </a:solidFill>
              </a:rPr>
              <a:t>	Why?</a:t>
            </a:r>
            <a:endParaRPr lang="en-US" sz="115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2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849</Words>
  <Application>Microsoft Office PowerPoint</Application>
  <PresentationFormat>Widescreen</PresentationFormat>
  <Paragraphs>303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Raleway</vt:lpstr>
      <vt:lpstr>Office Theme</vt:lpstr>
      <vt:lpstr>PowerPoint Presentation</vt:lpstr>
      <vt:lpstr>Executive Summary</vt:lpstr>
      <vt:lpstr>About Me</vt:lpstr>
      <vt:lpstr>Progressive Leasing</vt:lpstr>
      <vt:lpstr>Motivation</vt:lpstr>
      <vt:lpstr>PowerPoint Presentation</vt:lpstr>
      <vt:lpstr>There are MANY Other Methods</vt:lpstr>
      <vt:lpstr>Common Approach to Feature Selection</vt:lpstr>
      <vt:lpstr>Common Approach to Feature Selection</vt:lpstr>
      <vt:lpstr>PowerPoint Presentation</vt:lpstr>
      <vt:lpstr>Why can this overfit?</vt:lpstr>
      <vt:lpstr>The Right Way – Nested Cross-Validation</vt:lpstr>
      <vt:lpstr>PowerPoint Presentation</vt:lpstr>
      <vt:lpstr>How the algorithm works</vt:lpstr>
      <vt:lpstr>PowerPoint Presentation</vt:lpstr>
      <vt:lpstr>PowerPoint Presentation</vt:lpstr>
      <vt:lpstr>Results - Testing Methodology</vt:lpstr>
      <vt:lpstr>Results</vt:lpstr>
      <vt:lpstr>Installing BoostARoota</vt:lpstr>
      <vt:lpstr>Using the Package</vt:lpstr>
      <vt:lpstr>Tuning Parameters</vt:lpstr>
      <vt:lpstr>Show me the demo!</vt:lpstr>
      <vt:lpstr>Steps in the future</vt:lpstr>
      <vt:lpstr>Thanks!</vt:lpstr>
    </vt:vector>
  </TitlesOfParts>
  <Company>Progressive Leasing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BoostARoota A Fast Feature Selection Algorithm</dc:title>
  <dc:creator>Chase P DeHan</dc:creator>
  <cp:lastModifiedBy>Chase P DeHan</cp:lastModifiedBy>
  <cp:revision>48</cp:revision>
  <cp:lastPrinted>2017-10-16T18:23:31Z</cp:lastPrinted>
  <dcterms:created xsi:type="dcterms:W3CDTF">2017-10-10T20:19:25Z</dcterms:created>
  <dcterms:modified xsi:type="dcterms:W3CDTF">2017-11-04T16:50:59Z</dcterms:modified>
</cp:coreProperties>
</file>