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AA9386D-DC8D-4382-8560-95CC3F17E42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dirty="0"/>
              <a:t>Количество посещений</a:t>
            </a:r>
            <a:r>
              <a:rPr lang="ru-RU" baseline="0" dirty="0"/>
              <a:t> в месяц </a:t>
            </a:r>
            <a:r>
              <a:rPr lang="ru-RU" dirty="0"/>
              <a:t> в тысячах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посещений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Cxhub</c:v>
                </c:pt>
                <c:pt idx="1">
                  <c:v>Altcraft</c:v>
                </c:pt>
                <c:pt idx="2">
                  <c:v>Mindbox</c:v>
                </c:pt>
                <c:pt idx="3">
                  <c:v>Sailplay</c:v>
                </c:pt>
                <c:pt idx="4">
                  <c:v>Sendsay</c:v>
                </c:pt>
                <c:pt idx="5">
                  <c:v>Unisender</c:v>
                </c:pt>
                <c:pt idx="6">
                  <c:v>Mailo Post</c:v>
                </c:pt>
                <c:pt idx="7">
                  <c:v>Mailganer</c:v>
                </c:pt>
                <c:pt idx="8">
                  <c:v>Notisend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653</c:v>
                </c:pt>
                <c:pt idx="3">
                  <c:v>837</c:v>
                </c:pt>
                <c:pt idx="4">
                  <c:v>5500</c:v>
                </c:pt>
                <c:pt idx="5">
                  <c:v>1300</c:v>
                </c:pt>
                <c:pt idx="6">
                  <c:v>27</c:v>
                </c:pt>
                <c:pt idx="7">
                  <c:v>68</c:v>
                </c:pt>
                <c:pt idx="8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4-4E6F-BAB7-18CC1F7C30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64588895"/>
        <c:axId val="1264590143"/>
      </c:barChart>
      <c:catAx>
        <c:axId val="1264588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64590143"/>
        <c:crosses val="autoZero"/>
        <c:auto val="1"/>
        <c:lblAlgn val="ctr"/>
        <c:lblOffset val="100"/>
        <c:noMultiLvlLbl val="0"/>
      </c:catAx>
      <c:valAx>
        <c:axId val="126459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64588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2CA32-BA5A-D42B-8CB3-D6D80CEC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7236F3-56A5-EDAB-F591-242FEFC5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A3544-B4F7-153A-9431-4E99BB77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F4414-1F81-45DC-276E-8EB3CFB8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AF7EE-4E6A-9BD8-4DDB-C5E480F0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9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528BB-A59C-1F1D-93F1-6FE81AAF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B515E9-6183-7679-E3B6-A89F2B298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7E9DF-1CBC-3C5C-7129-07346105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F879DF-CCCC-5538-310F-5BE64623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960BE-3C79-6EA9-66A4-2F98785B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8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9D4663-81D7-A58C-1FA2-AD07ECDF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D63F6C-3FBE-9D88-5699-64674DEE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474E50-8EAD-F2D7-5361-54976777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2AEDE-537E-7BC2-793A-B6F0E6F3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B6EB7-6D00-38E3-E4B3-5AAFC5E9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21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A7C6B-8A83-FD9A-2CD3-6CF46BD5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98A28-17EB-91D6-85B3-54F3E5FB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C71B43-A9B7-43FD-DF85-77485233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660727-061F-576F-043D-69CF3ACC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7FB1B-7431-FF80-5689-F3096FAF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31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87E2B-9FB2-1CC8-E855-D7E15230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FC8D2-8610-5CC5-8020-CA3E3DD2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DC249-40EE-010D-74EF-178FA0F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28E37-F0F1-65DF-D573-772F5A1F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3E376-C77E-CBFD-07EA-413192E4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52B31-F82D-1264-99BC-FFB4B1DB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2D2D5-E166-F558-9126-A6D31FB30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97540-BF8D-4491-213C-46A091EC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4607CE-D9E5-750A-A809-30017EEC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FF751-7C55-0D43-2C63-7C398FAA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453F40-F6BF-7C68-4A0B-BA7D47F5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778C1-C428-471D-BA94-296D54B4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A6A2E2-5ADB-E662-79D2-9C5DC40BD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F8B355-97B5-AAAE-6FB7-99018DC92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2C1D3B-F46E-643C-6513-DD0578D43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A61AB5-9C4E-AB5F-ED9C-7CEDDC758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AB4395-F3AB-5E7F-51DB-67F29965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59694D-4C8D-0978-2F5C-C7059627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8347B8-BC68-E082-D50B-9CEB2B76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30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B01F-0015-5206-3FBA-EB7F52CB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3B6541-4C28-F1DC-61B2-E2F31A07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F74F59-5F96-3076-F7F0-4E44FA80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1D9462-D949-E082-7C39-A7027FF3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232F24-3B1A-9022-3392-2EFF8BB9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33A719-9015-73FD-BED1-4EFF0C70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67E614-C687-1A45-66AC-BE825D80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4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3D2F6-26EC-634B-7D61-877787EB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0A7C8-0DDA-2AA8-2182-D45188EE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644F4B-C736-8F81-D8FF-281907753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92BEF6-5880-3A65-792E-5654FA62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A2DBB1-9AD0-684A-3681-46434FFB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977056-3181-3548-6C4B-A202590E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9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CA3F3-3591-3CA4-DB36-4854B618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96385F-A827-451A-738D-39F045528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64CED-44F6-86E5-7969-4407A7244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29B08F-6F10-097E-3F2A-59AA162A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525CD-A843-3E44-652A-D4CBD1CA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F48018-2D7E-BFEE-2A27-E5DB3728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BB4DA-703E-F294-FA2A-EC86A564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874D3-5908-3428-793F-D05C2A42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FC45D2-862E-D478-5BA7-7D2457928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08BE-BF9E-4B6F-926D-5B39C7DE6814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4FF298-9670-0531-F56F-CD2AEA55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E8B77-DEFE-E0D1-3F51-AC581406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2C11-CF3D-4357-9CFF-6DE5363E3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1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A41AC38-306F-E60B-635E-02959C6A0E7A}"/>
              </a:ext>
            </a:extLst>
          </p:cNvPr>
          <p:cNvSpPr/>
          <p:nvPr/>
        </p:nvSpPr>
        <p:spPr>
          <a:xfrm>
            <a:off x="1434141" y="1428691"/>
            <a:ext cx="9323717" cy="2387600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D8779-B919-D078-CA20-A4E036818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Анализ рынка платформ автоматизации маркетинга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4455E-E9E2-0C2E-2B3A-8C1C307D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183" y="5215056"/>
            <a:ext cx="2733675" cy="520581"/>
          </a:xfrm>
        </p:spPr>
        <p:txBody>
          <a:bodyPr/>
          <a:lstStyle/>
          <a:p>
            <a:r>
              <a:rPr lang="ru-RU" dirty="0"/>
              <a:t>Кондратьев А.В.</a:t>
            </a:r>
          </a:p>
        </p:txBody>
      </p:sp>
    </p:spTree>
    <p:extLst>
      <p:ext uri="{BB962C8B-B14F-4D97-AF65-F5344CB8AC3E}">
        <p14:creationId xmlns:p14="http://schemas.microsoft.com/office/powerpoint/2010/main" val="8257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4BF3F-F86C-0C47-DDA6-464F10FA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Сравнительный анализ конкурентов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869F7F4-5B19-2608-5651-3312F71A3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106701"/>
              </p:ext>
            </p:extLst>
          </p:nvPr>
        </p:nvGraphicFramePr>
        <p:xfrm>
          <a:off x="838200" y="1825625"/>
          <a:ext cx="9323720" cy="3977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4744">
                  <a:extLst>
                    <a:ext uri="{9D8B030D-6E8A-4147-A177-3AD203B41FA5}">
                      <a16:colId xmlns:a16="http://schemas.microsoft.com/office/drawing/2014/main" val="1648545595"/>
                    </a:ext>
                  </a:extLst>
                </a:gridCol>
                <a:gridCol w="1864744">
                  <a:extLst>
                    <a:ext uri="{9D8B030D-6E8A-4147-A177-3AD203B41FA5}">
                      <a16:colId xmlns:a16="http://schemas.microsoft.com/office/drawing/2014/main" val="1599970927"/>
                    </a:ext>
                  </a:extLst>
                </a:gridCol>
                <a:gridCol w="1864744">
                  <a:extLst>
                    <a:ext uri="{9D8B030D-6E8A-4147-A177-3AD203B41FA5}">
                      <a16:colId xmlns:a16="http://schemas.microsoft.com/office/drawing/2014/main" val="2578487891"/>
                    </a:ext>
                  </a:extLst>
                </a:gridCol>
                <a:gridCol w="1864744">
                  <a:extLst>
                    <a:ext uri="{9D8B030D-6E8A-4147-A177-3AD203B41FA5}">
                      <a16:colId xmlns:a16="http://schemas.microsoft.com/office/drawing/2014/main" val="953544135"/>
                    </a:ext>
                  </a:extLst>
                </a:gridCol>
                <a:gridCol w="1864744">
                  <a:extLst>
                    <a:ext uri="{9D8B030D-6E8A-4147-A177-3AD203B41FA5}">
                      <a16:colId xmlns:a16="http://schemas.microsoft.com/office/drawing/2014/main" val="2026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Компания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Стартовая цена</a:t>
                      </a:r>
                    </a:p>
                    <a:p>
                      <a:r>
                        <a:rPr lang="ru-RU" dirty="0" err="1"/>
                        <a:t>руб</a:t>
                      </a:r>
                      <a:r>
                        <a:rPr lang="ru-RU" dirty="0"/>
                        <a:t>/</a:t>
                      </a:r>
                      <a:r>
                        <a:rPr lang="ru-RU" dirty="0" err="1"/>
                        <a:t>мес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 использования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Обучение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34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Cxhub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  <a:alpha val="5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29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Altcraft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7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Mindbox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12480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9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Sailplay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2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Sendsay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460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Unisender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65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Mailo</a:t>
                      </a:r>
                      <a:r>
                        <a:rPr lang="en-US" dirty="0"/>
                        <a:t> Post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00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Mailganer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62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Notisend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879314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7D596A8-D260-5372-688C-9E35A7B00104}"/>
              </a:ext>
            </a:extLst>
          </p:cNvPr>
          <p:cNvSpPr/>
          <p:nvPr/>
        </p:nvSpPr>
        <p:spPr>
          <a:xfrm>
            <a:off x="838200" y="365125"/>
            <a:ext cx="9323718" cy="1325563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FB45B-988C-6144-84A1-BDC34FEBBD36}"/>
              </a:ext>
            </a:extLst>
          </p:cNvPr>
          <p:cNvSpPr txBox="1"/>
          <p:nvPr/>
        </p:nvSpPr>
        <p:spPr>
          <a:xfrm>
            <a:off x="838200" y="6231265"/>
            <a:ext cx="4468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*оценки выполнены по 5-бальной шкале</a:t>
            </a:r>
          </a:p>
        </p:txBody>
      </p:sp>
    </p:spTree>
    <p:extLst>
      <p:ext uri="{BB962C8B-B14F-4D97-AF65-F5344CB8AC3E}">
        <p14:creationId xmlns:p14="http://schemas.microsoft.com/office/powerpoint/2010/main" val="8630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4BF3F-F86C-0C47-DDA6-464F10FA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Сравнительный анализ конкурентов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7D596A8-D260-5372-688C-9E35A7B00104}"/>
              </a:ext>
            </a:extLst>
          </p:cNvPr>
          <p:cNvSpPr/>
          <p:nvPr/>
        </p:nvSpPr>
        <p:spPr>
          <a:xfrm>
            <a:off x="838200" y="365125"/>
            <a:ext cx="9323718" cy="1325563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C5A9456-F86C-E889-D0EB-70F1D87B9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081420"/>
              </p:ext>
            </p:extLst>
          </p:nvPr>
        </p:nvGraphicFramePr>
        <p:xfrm>
          <a:off x="838200" y="1825625"/>
          <a:ext cx="4917057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8BC44F-961D-E15B-EF50-A1B5412C6087}"/>
              </a:ext>
            </a:extLst>
          </p:cNvPr>
          <p:cNvSpPr txBox="1"/>
          <p:nvPr/>
        </p:nvSpPr>
        <p:spPr>
          <a:xfrm>
            <a:off x="838200" y="6231265"/>
            <a:ext cx="491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*информация получена с сайта </a:t>
            </a:r>
            <a:r>
              <a:rPr lang="en-US" sz="1100" dirty="0"/>
              <a:t>similarweb.com</a:t>
            </a:r>
            <a:endParaRPr 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B65A0-A26B-3584-DBF4-A70428FE1CAD}"/>
              </a:ext>
            </a:extLst>
          </p:cNvPr>
          <p:cNvSpPr txBox="1"/>
          <p:nvPr/>
        </p:nvSpPr>
        <p:spPr>
          <a:xfrm>
            <a:off x="6096000" y="2551837"/>
            <a:ext cx="406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популярности страниц можно сделать вывод, что на российском рынке доминируют 4 компании. </a:t>
            </a:r>
          </a:p>
          <a:p>
            <a:r>
              <a:rPr lang="ru-RU" dirty="0"/>
              <a:t>Следует рассмотреть плюсы и минусы каждой компании и обратить особое внимание на топ 4.</a:t>
            </a:r>
          </a:p>
        </p:txBody>
      </p:sp>
    </p:spTree>
    <p:extLst>
      <p:ext uri="{BB962C8B-B14F-4D97-AF65-F5344CB8AC3E}">
        <p14:creationId xmlns:p14="http://schemas.microsoft.com/office/powerpoint/2010/main" val="42166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4BF3F-F86C-0C47-DDA6-464F10FA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Сравнительный анализ конкурентов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7D596A8-D260-5372-688C-9E35A7B00104}"/>
              </a:ext>
            </a:extLst>
          </p:cNvPr>
          <p:cNvSpPr/>
          <p:nvPr/>
        </p:nvSpPr>
        <p:spPr>
          <a:xfrm>
            <a:off x="838200" y="365125"/>
            <a:ext cx="9323718" cy="1325563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345BD0C-5465-4C61-3647-471ED97C8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37612"/>
              </p:ext>
            </p:extLst>
          </p:nvPr>
        </p:nvGraphicFramePr>
        <p:xfrm>
          <a:off x="838202" y="2418079"/>
          <a:ext cx="10515598" cy="3931920"/>
        </p:xfrm>
        <a:graphic>
          <a:graphicData uri="http://schemas.openxmlformats.org/drawingml/2006/table">
            <a:tbl>
              <a:tblPr/>
              <a:tblGrid>
                <a:gridCol w="1543049">
                  <a:extLst>
                    <a:ext uri="{9D8B030D-6E8A-4147-A177-3AD203B41FA5}">
                      <a16:colId xmlns:a16="http://schemas.microsoft.com/office/drawing/2014/main" val="95053796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7555453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20161612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8406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7760958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18343698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675794633"/>
                    </a:ext>
                  </a:extLst>
                </a:gridCol>
              </a:tblGrid>
              <a:tr h="254145">
                <a:tc>
                  <a:txBody>
                    <a:bodyPr/>
                    <a:lstStyle/>
                    <a:p>
                      <a:r>
                        <a:rPr lang="ru-RU" dirty="0"/>
                        <a:t>Компания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CDP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Рассылки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Пуши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Аналитика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Отслеживание повторных продаж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Сегментация базы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115536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r>
                        <a:rPr lang="en-US"/>
                        <a:t>Cxhub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75174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r>
                        <a:rPr lang="en-US"/>
                        <a:t>Altcraft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57195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r>
                        <a:rPr lang="en-US"/>
                        <a:t>Mindbox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16164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r>
                        <a:rPr lang="en-US"/>
                        <a:t>Sailplay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287217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r>
                        <a:rPr lang="en-US"/>
                        <a:t>Sendsay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86522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r>
                        <a:rPr lang="en-US"/>
                        <a:t>Unisender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360224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r>
                        <a:rPr lang="en-US"/>
                        <a:t>Mailo Post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93780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r>
                        <a:rPr lang="en-US"/>
                        <a:t>Mailganer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61124"/>
                  </a:ext>
                </a:extLst>
              </a:tr>
              <a:tr h="305858">
                <a:tc>
                  <a:txBody>
                    <a:bodyPr/>
                    <a:lstStyle/>
                    <a:p>
                      <a:r>
                        <a:rPr lang="en-US" dirty="0" err="1"/>
                        <a:t>Notisend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038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46F705-AB30-145D-EBB1-49AC6E2E2D6E}"/>
              </a:ext>
            </a:extLst>
          </p:cNvPr>
          <p:cNvSpPr txBox="1"/>
          <p:nvPr/>
        </p:nvSpPr>
        <p:spPr>
          <a:xfrm>
            <a:off x="4414836" y="1941155"/>
            <a:ext cx="3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Таблица функционала 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30031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4BF3F-F86C-0C47-DDA6-464F10FA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Сравнительный анализ конкурентов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7D596A8-D260-5372-688C-9E35A7B00104}"/>
              </a:ext>
            </a:extLst>
          </p:cNvPr>
          <p:cNvSpPr/>
          <p:nvPr/>
        </p:nvSpPr>
        <p:spPr>
          <a:xfrm>
            <a:off x="838200" y="365125"/>
            <a:ext cx="9323718" cy="1325563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C245331-ACF4-E8B3-9973-E44752C3D2F9}"/>
              </a:ext>
            </a:extLst>
          </p:cNvPr>
          <p:cNvCxnSpPr>
            <a:cxnSpLocks/>
          </p:cNvCxnSpPr>
          <p:nvPr/>
        </p:nvCxnSpPr>
        <p:spPr>
          <a:xfrm flipV="1">
            <a:off x="2480006" y="2504325"/>
            <a:ext cx="0" cy="324000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9A397D8-D174-9FD6-8A50-BAB72E0D80D4}"/>
              </a:ext>
            </a:extLst>
          </p:cNvPr>
          <p:cNvCxnSpPr>
            <a:cxnSpLocks/>
          </p:cNvCxnSpPr>
          <p:nvPr/>
        </p:nvCxnSpPr>
        <p:spPr>
          <a:xfrm>
            <a:off x="860006" y="4124325"/>
            <a:ext cx="3240000" cy="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ECE57E4-3F02-970C-1299-C2903719CED2}"/>
              </a:ext>
            </a:extLst>
          </p:cNvPr>
          <p:cNvSpPr/>
          <p:nvPr/>
        </p:nvSpPr>
        <p:spPr>
          <a:xfrm>
            <a:off x="838200" y="2504325"/>
            <a:ext cx="3261806" cy="3240000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3AD92-8973-D81B-D0F4-8DFD9886BFF5}"/>
              </a:ext>
            </a:extLst>
          </p:cNvPr>
          <p:cNvSpPr txBox="1"/>
          <p:nvPr/>
        </p:nvSpPr>
        <p:spPr>
          <a:xfrm>
            <a:off x="1778532" y="213499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Функционал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42F586-7140-92D0-4455-6FFE58E39472}"/>
              </a:ext>
            </a:extLst>
          </p:cNvPr>
          <p:cNvSpPr txBox="1"/>
          <p:nvPr/>
        </p:nvSpPr>
        <p:spPr>
          <a:xfrm>
            <a:off x="4100006" y="3939659"/>
            <a:ext cx="6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Цена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C727D-1E66-7C38-DD8B-F4CB4972E6DB}"/>
              </a:ext>
            </a:extLst>
          </p:cNvPr>
          <p:cNvSpPr txBox="1"/>
          <p:nvPr/>
        </p:nvSpPr>
        <p:spPr>
          <a:xfrm>
            <a:off x="1778532" y="4937963"/>
            <a:ext cx="9810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Cxhub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C81DCA-3A77-EF93-FC7C-4C2CE78EA57F}"/>
              </a:ext>
            </a:extLst>
          </p:cNvPr>
          <p:cNvSpPr txBox="1"/>
          <p:nvPr/>
        </p:nvSpPr>
        <p:spPr>
          <a:xfrm>
            <a:off x="3265256" y="2583442"/>
            <a:ext cx="83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Mindbox</a:t>
            </a:r>
            <a:endParaRPr lang="ru-R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E0CC5-457F-D226-CA4A-C9B7DCEF433D}"/>
              </a:ext>
            </a:extLst>
          </p:cNvPr>
          <p:cNvSpPr txBox="1"/>
          <p:nvPr/>
        </p:nvSpPr>
        <p:spPr>
          <a:xfrm>
            <a:off x="2974343" y="2744438"/>
            <a:ext cx="834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Altcraft</a:t>
            </a:r>
            <a:endParaRPr lang="ru-RU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2219B-B14E-316E-D656-AE334273BE75}"/>
              </a:ext>
            </a:extLst>
          </p:cNvPr>
          <p:cNvSpPr txBox="1"/>
          <p:nvPr/>
        </p:nvSpPr>
        <p:spPr>
          <a:xfrm>
            <a:off x="1904929" y="3812566"/>
            <a:ext cx="9810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Sailplay</a:t>
            </a:r>
            <a:endParaRPr lang="ru-RU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28D654-BFAC-D7CB-4AC2-520ED98F163E}"/>
              </a:ext>
            </a:extLst>
          </p:cNvPr>
          <p:cNvSpPr txBox="1"/>
          <p:nvPr/>
        </p:nvSpPr>
        <p:spPr>
          <a:xfrm>
            <a:off x="818086" y="3261551"/>
            <a:ext cx="12011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Sendsay</a:t>
            </a:r>
            <a:endParaRPr lang="ru-R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71AD6A-E040-2B82-8539-1F2821463C40}"/>
              </a:ext>
            </a:extLst>
          </p:cNvPr>
          <p:cNvSpPr txBox="1"/>
          <p:nvPr/>
        </p:nvSpPr>
        <p:spPr>
          <a:xfrm>
            <a:off x="1182894" y="3769382"/>
            <a:ext cx="9463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Unisender</a:t>
            </a:r>
            <a:endParaRPr lang="ru-R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44DAA-A59C-A32B-70AE-77780324D418}"/>
              </a:ext>
            </a:extLst>
          </p:cNvPr>
          <p:cNvSpPr txBox="1"/>
          <p:nvPr/>
        </p:nvSpPr>
        <p:spPr>
          <a:xfrm>
            <a:off x="1656081" y="4391174"/>
            <a:ext cx="1043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Mailo</a:t>
            </a:r>
            <a:r>
              <a:rPr lang="en-US" sz="1200" dirty="0"/>
              <a:t> Post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71F02F-2E71-5AD7-0E6D-5660D9EB9EED}"/>
              </a:ext>
            </a:extLst>
          </p:cNvPr>
          <p:cNvSpPr txBox="1"/>
          <p:nvPr/>
        </p:nvSpPr>
        <p:spPr>
          <a:xfrm>
            <a:off x="2480005" y="38248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Mailganer</a:t>
            </a:r>
            <a:endParaRPr lang="ru-R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C3F1A1-5845-B123-3695-3FFCB04E3FD1}"/>
              </a:ext>
            </a:extLst>
          </p:cNvPr>
          <p:cNvSpPr txBox="1"/>
          <p:nvPr/>
        </p:nvSpPr>
        <p:spPr>
          <a:xfrm>
            <a:off x="1752222" y="40751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Notisend</a:t>
            </a:r>
            <a:endParaRPr lang="ru-RU" sz="1200" dirty="0"/>
          </a:p>
        </p:txBody>
      </p:sp>
      <p:graphicFrame>
        <p:nvGraphicFramePr>
          <p:cNvPr id="46" name="Таблица 46">
            <a:extLst>
              <a:ext uri="{FF2B5EF4-FFF2-40B4-BE49-F238E27FC236}">
                <a16:creationId xmlns:a16="http://schemas.microsoft.com/office/drawing/2014/main" id="{81E861E9-1754-5D40-488C-57C8E3031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94711"/>
              </p:ext>
            </p:extLst>
          </p:nvPr>
        </p:nvGraphicFramePr>
        <p:xfrm>
          <a:off x="5166734" y="2134993"/>
          <a:ext cx="6187064" cy="40248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6766">
                  <a:extLst>
                    <a:ext uri="{9D8B030D-6E8A-4147-A177-3AD203B41FA5}">
                      <a16:colId xmlns:a16="http://schemas.microsoft.com/office/drawing/2014/main" val="3952717238"/>
                    </a:ext>
                  </a:extLst>
                </a:gridCol>
                <a:gridCol w="1546766">
                  <a:extLst>
                    <a:ext uri="{9D8B030D-6E8A-4147-A177-3AD203B41FA5}">
                      <a16:colId xmlns:a16="http://schemas.microsoft.com/office/drawing/2014/main" val="1235782612"/>
                    </a:ext>
                  </a:extLst>
                </a:gridCol>
                <a:gridCol w="1546766">
                  <a:extLst>
                    <a:ext uri="{9D8B030D-6E8A-4147-A177-3AD203B41FA5}">
                      <a16:colId xmlns:a16="http://schemas.microsoft.com/office/drawing/2014/main" val="914911266"/>
                    </a:ext>
                  </a:extLst>
                </a:gridCol>
                <a:gridCol w="1546766">
                  <a:extLst>
                    <a:ext uri="{9D8B030D-6E8A-4147-A177-3AD203B41FA5}">
                      <a16:colId xmlns:a16="http://schemas.microsoft.com/office/drawing/2014/main" val="3934912603"/>
                    </a:ext>
                  </a:extLst>
                </a:gridCol>
              </a:tblGrid>
              <a:tr h="7218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SWOT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Cxhub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Mindbox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Sendsay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143930"/>
                  </a:ext>
                </a:extLst>
              </a:tr>
              <a:tr h="72186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Сильные стороны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Узнаваемость бренда, простота использования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Высокий 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Достаточный функционал за маленькую стоимость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411777"/>
                  </a:ext>
                </a:extLst>
              </a:tr>
              <a:tr h="72186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Слабые стороны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Маленький 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Высокие цены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Плохо работающая тех. поддержка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98273"/>
                  </a:ext>
                </a:extLst>
              </a:tr>
              <a:tr h="72186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Возможности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Приобретение популярности за счет известности компании, расширение функционала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Программы лояльности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Работа над улучшением тех. поддержки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702773"/>
                  </a:ext>
                </a:extLst>
              </a:tr>
              <a:tr h="72186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Угрозы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Ограниченность аудитории из-за маленького функционала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Выход на рынок конкурентов с таким же функционалом и низкими ценами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/>
                        <a:t>Отток клиентов из-за негативных отзывов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17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9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4BF3F-F86C-0C47-DDA6-464F10FA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Тренды в развитии </a:t>
            </a:r>
            <a:r>
              <a:rPr lang="en-US" dirty="0">
                <a:latin typeface="+mn-lt"/>
              </a:rPr>
              <a:t>CDP</a:t>
            </a:r>
            <a:endParaRPr lang="ru-RU" dirty="0">
              <a:latin typeface="+mn-lt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7D596A8-D260-5372-688C-9E35A7B00104}"/>
              </a:ext>
            </a:extLst>
          </p:cNvPr>
          <p:cNvSpPr/>
          <p:nvPr/>
        </p:nvSpPr>
        <p:spPr>
          <a:xfrm>
            <a:off x="838200" y="365124"/>
            <a:ext cx="9323718" cy="1325563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7666C-9154-F06E-E15E-EDD21A46B184}"/>
              </a:ext>
            </a:extLst>
          </p:cNvPr>
          <p:cNvSpPr txBox="1"/>
          <p:nvPr/>
        </p:nvSpPr>
        <p:spPr>
          <a:xfrm>
            <a:off x="838200" y="2266950"/>
            <a:ext cx="7286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Основной виток развития </a:t>
            </a:r>
            <a:r>
              <a:rPr lang="en-US" dirty="0"/>
              <a:t>CDP </a:t>
            </a:r>
            <a:r>
              <a:rPr lang="ru-RU" dirty="0"/>
              <a:t>является </a:t>
            </a:r>
            <a:r>
              <a:rPr lang="ru-RU" dirty="0" err="1"/>
              <a:t>оркестрация</a:t>
            </a:r>
            <a:r>
              <a:rPr lang="ru-RU" dirty="0"/>
              <a:t> данных из разнообразных источников и составление полноценного профиля пользователя по которому бизнес будет раньше самого клиента знать, что он хочет.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Приватность пользователей создает трудности и </a:t>
            </a:r>
            <a:r>
              <a:rPr lang="en-US" dirty="0"/>
              <a:t>CDP</a:t>
            </a:r>
            <a:r>
              <a:rPr lang="ru-RU" dirty="0"/>
              <a:t> должна находить способ обходить ограничения.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Несмотря на это количество источников, откуда можно получить данные растет, поэтому платформы должны уметь собирать данные в единый и понятный профиль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большей эффективности </a:t>
            </a:r>
            <a:r>
              <a:rPr lang="en-US" dirty="0"/>
              <a:t>CDP </a:t>
            </a:r>
            <a:r>
              <a:rPr lang="ru-RU" dirty="0"/>
              <a:t>должна уметь доставать только нужные данные для конкретного кейса.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машинным обучением и </a:t>
            </a:r>
            <a:r>
              <a:rPr lang="en-US" dirty="0"/>
              <a:t>Big Data.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265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323</Words>
  <Application>Microsoft Office PowerPoint</Application>
  <PresentationFormat>Широкоэкранный</PresentationFormat>
  <Paragraphs>116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Анализ рынка платформ автоматизации маркетинга</vt:lpstr>
      <vt:lpstr>Сравнительный анализ конкурентов</vt:lpstr>
      <vt:lpstr>Сравнительный анализ конкурентов</vt:lpstr>
      <vt:lpstr>Сравнительный анализ конкурентов</vt:lpstr>
      <vt:lpstr>Сравнительный анализ конкурентов</vt:lpstr>
      <vt:lpstr>Тренды в развитии CDP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платформ автоматизации маркетинга</dc:title>
  <dc:creator>Арсений Кондратьев</dc:creator>
  <cp:lastModifiedBy>Арсений Кондратьев</cp:lastModifiedBy>
  <cp:revision>4</cp:revision>
  <dcterms:created xsi:type="dcterms:W3CDTF">2023-02-27T12:29:32Z</dcterms:created>
  <dcterms:modified xsi:type="dcterms:W3CDTF">2023-02-28T10:58:24Z</dcterms:modified>
</cp:coreProperties>
</file>