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  <p:sldMasterId id="2147483660" r:id="rId19"/>
  </p:sldMasterIdLst>
  <p:sldIdLst>
    <p:sldId id="256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DE"/>
    <a:srgbClr val="D2B396"/>
    <a:srgbClr val="EFEEE9"/>
    <a:srgbClr val="F8F3EE"/>
    <a:srgbClr val="73D3DD"/>
    <a:srgbClr val="00C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70" d="100"/>
          <a:sy n="70" d="100"/>
        </p:scale>
        <p:origin x="3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B926-F528-470D-AEFB-F3A4B196549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A224-2797-4D17-85CE-4994772D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4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.xml"/><Relationship Id="rId11" Type="http://schemas.microsoft.com/office/2007/relationships/hdphoto" Target="../media/hdphoto1.wdp"/><Relationship Id="rId5" Type="http://schemas.openxmlformats.org/officeDocument/2006/relationships/customXml" Target="../../customXml/item3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5.xml"/><Relationship Id="rId9" Type="http://schemas.openxmlformats.org/officeDocument/2006/relationships/image" Target="../media/image2.png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2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81" y="202381"/>
            <a:ext cx="11828206" cy="6465119"/>
          </a:xfrm>
          <a:prstGeom prst="rect">
            <a:avLst/>
          </a:prstGeom>
          <a:solidFill>
            <a:srgbClr val="EFE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4" name="Straight Connector 213"/>
          <p:cNvCxnSpPr>
            <a:endCxn id="4" idx="1"/>
          </p:cNvCxnSpPr>
          <p:nvPr/>
        </p:nvCxnSpPr>
        <p:spPr>
          <a:xfrm>
            <a:off x="3518080" y="1599380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545234" y="1547760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506650" y="4939479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563426" y="4939479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0118238" y="2678880"/>
            <a:ext cx="18207" cy="1169519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609780" y="353141"/>
            <a:ext cx="2908300" cy="2325739"/>
            <a:chOff x="609780" y="353141"/>
            <a:chExt cx="2908300" cy="2325739"/>
          </a:xfrm>
        </p:grpSpPr>
        <p:grpSp>
          <p:nvGrpSpPr>
            <p:cNvPr id="232" name="Group 231"/>
            <p:cNvGrpSpPr/>
            <p:nvPr/>
          </p:nvGrpSpPr>
          <p:grpSpPr>
            <a:xfrm>
              <a:off x="609780" y="353141"/>
              <a:ext cx="2908300" cy="2325739"/>
              <a:chOff x="609780" y="353141"/>
              <a:chExt cx="2908300" cy="2325739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09780" y="353141"/>
                <a:ext cx="2908300" cy="2325739"/>
                <a:chOff x="609780" y="353141"/>
                <a:chExt cx="2908300" cy="2325739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609780" y="519880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2577206" y="353141"/>
                  <a:ext cx="940874" cy="851719"/>
                </a:xfrm>
                <a:prstGeom prst="ellipse">
                  <a:avLst/>
                </a:prstGeom>
                <a:solidFill>
                  <a:srgbClr val="F1E7D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2" name="Picture 2" descr="C:\Users\t-dantay\Documents\Placeholders\user.png"/>
                <p:cNvPicPr>
                  <a:picLocks noChangeAspect="1" noChangeArrowheads="1"/>
                </p:cNvPicPr>
                <p:nvPr>
                  <p:custDataLst>
                    <p:custData r:id="rId7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7033" y="447570"/>
                  <a:ext cx="507668" cy="5552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6" name="TextBox 225"/>
              <p:cNvSpPr txBox="1"/>
              <p:nvPr/>
            </p:nvSpPr>
            <p:spPr>
              <a:xfrm>
                <a:off x="700804" y="540534"/>
                <a:ext cx="1919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Rounded MT Bold" panose="020F0704030504030204" pitchFamily="34" charset="0"/>
                  </a:rPr>
                  <a:t>SYSTEM LOGIN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620987" y="1217126"/>
              <a:ext cx="2866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Candara" panose="020E0502030303020204" pitchFamily="34" charset="0"/>
                  <a:cs typeface="Arial" panose="020B0604020202020204" pitchFamily="34" charset="0"/>
                </a:rPr>
                <a:t>The user </a:t>
              </a:r>
              <a:r>
                <a:rPr lang="en-US" dirty="0" smtClean="0">
                  <a:latin typeface="Candara" panose="020E0502030303020204" pitchFamily="34" charset="0"/>
                  <a:cs typeface="Arial" panose="020B0604020202020204" pitchFamily="34" charset="0"/>
                </a:rPr>
                <a:t>will </a:t>
              </a:r>
              <a:r>
                <a:rPr lang="en-US" dirty="0">
                  <a:latin typeface="Candara" panose="020E0502030303020204" pitchFamily="34" charset="0"/>
                  <a:cs typeface="Arial" panose="020B0604020202020204" pitchFamily="34" charset="0"/>
                </a:rPr>
                <a:t>login first to the system using their DTS username and password.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618742" y="312040"/>
            <a:ext cx="2944684" cy="2366840"/>
            <a:chOff x="4618742" y="312040"/>
            <a:chExt cx="2944684" cy="2366840"/>
          </a:xfrm>
        </p:grpSpPr>
        <p:grpSp>
          <p:nvGrpSpPr>
            <p:cNvPr id="233" name="Group 232"/>
            <p:cNvGrpSpPr/>
            <p:nvPr/>
          </p:nvGrpSpPr>
          <p:grpSpPr>
            <a:xfrm>
              <a:off x="4618742" y="312040"/>
              <a:ext cx="2944684" cy="2366840"/>
              <a:chOff x="4618742" y="312040"/>
              <a:chExt cx="2944684" cy="2366840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636934" y="312040"/>
                <a:ext cx="2926492" cy="2366840"/>
                <a:chOff x="4636934" y="312040"/>
                <a:chExt cx="2926492" cy="236684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636934" y="519880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591750" y="312040"/>
                  <a:ext cx="940874" cy="85171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667" r="9944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366" b="18757"/>
                <a:stretch/>
              </p:blipFill>
              <p:spPr>
                <a:xfrm>
                  <a:off x="6560947" y="431799"/>
                  <a:ext cx="1002479" cy="660401"/>
                </a:xfrm>
                <a:prstGeom prst="rect">
                  <a:avLst/>
                </a:prstGeom>
              </p:spPr>
            </p:pic>
          </p:grpSp>
          <p:sp>
            <p:nvSpPr>
              <p:cNvPr id="227" name="TextBox 226"/>
              <p:cNvSpPr txBox="1"/>
              <p:nvPr/>
            </p:nvSpPr>
            <p:spPr>
              <a:xfrm>
                <a:off x="4618742" y="553233"/>
                <a:ext cx="205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WELCOME PAGE</a:t>
                </a:r>
                <a:endParaRPr lang="en-US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4636934" y="1156700"/>
              <a:ext cx="2866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The welcome page will appear after the user has successfully logged in to the </a:t>
              </a:r>
              <a:r>
                <a:rPr lang="en-US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system</a:t>
              </a:r>
              <a:endParaRPr lang="en-US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8664088" y="312040"/>
            <a:ext cx="2926507" cy="2366840"/>
            <a:chOff x="8664088" y="312040"/>
            <a:chExt cx="2926507" cy="2366840"/>
          </a:xfrm>
        </p:grpSpPr>
        <p:grpSp>
          <p:nvGrpSpPr>
            <p:cNvPr id="234" name="Group 233"/>
            <p:cNvGrpSpPr/>
            <p:nvPr/>
          </p:nvGrpSpPr>
          <p:grpSpPr>
            <a:xfrm>
              <a:off x="8664088" y="312040"/>
              <a:ext cx="2908300" cy="2366840"/>
              <a:chOff x="8664088" y="312040"/>
              <a:chExt cx="2908300" cy="236684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664088" y="312040"/>
                <a:ext cx="2908300" cy="2366840"/>
                <a:chOff x="8664088" y="312040"/>
                <a:chExt cx="2908300" cy="2366840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8664088" y="519880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10609277" y="312040"/>
                  <a:ext cx="940874" cy="851719"/>
                </a:xfrm>
                <a:prstGeom prst="ellipse">
                  <a:avLst/>
                </a:prstGeom>
                <a:solidFill>
                  <a:srgbClr val="F1E7D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4" name="Picture 2" descr="C:\Users\t-dantay\Documents\Placeholders\home.png"/>
                <p:cNvPicPr>
                  <a:picLocks noChangeAspect="1" noChangeArrowheads="1"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51513" y="364773"/>
                  <a:ext cx="648187" cy="638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8" name="TextBox 227"/>
              <p:cNvSpPr txBox="1"/>
              <p:nvPr/>
            </p:nvSpPr>
            <p:spPr>
              <a:xfrm>
                <a:off x="9031986" y="553233"/>
                <a:ext cx="157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Rounded MT Bold" panose="020F0704030504030204" pitchFamily="34" charset="0"/>
                  </a:rPr>
                  <a:t>HOME PAGE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8724304" y="1234801"/>
              <a:ext cx="2866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ndara" panose="020E0502030303020204" pitchFamily="34" charset="0"/>
                </a:rPr>
                <a:t>On the system's homepage, it has the following modules: Documents and Campaign. </a:t>
              </a:r>
              <a:endParaRPr lang="en-US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8682295" y="3547743"/>
            <a:ext cx="2908300" cy="2471236"/>
            <a:chOff x="8682295" y="3547743"/>
            <a:chExt cx="2908300" cy="2471236"/>
          </a:xfrm>
        </p:grpSpPr>
        <p:grpSp>
          <p:nvGrpSpPr>
            <p:cNvPr id="235" name="Group 234"/>
            <p:cNvGrpSpPr/>
            <p:nvPr/>
          </p:nvGrpSpPr>
          <p:grpSpPr>
            <a:xfrm>
              <a:off x="8682295" y="3547743"/>
              <a:ext cx="2908300" cy="2471236"/>
              <a:chOff x="8682295" y="3547743"/>
              <a:chExt cx="2908300" cy="247123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8682295" y="3547743"/>
                <a:ext cx="2908300" cy="2471236"/>
                <a:chOff x="609780" y="3547743"/>
                <a:chExt cx="2908300" cy="2471236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09780" y="3859979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2565776" y="3547743"/>
                  <a:ext cx="940874" cy="85171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6" name="Picture 2" descr="C:\Users\t-dantay\Documents\Placeholders\file.png"/>
                <p:cNvPicPr>
                  <a:picLocks noChangeAspect="1" noChangeArrowheads="1"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7033" y="3692000"/>
                  <a:ext cx="406067" cy="555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9" name="TextBox 228"/>
              <p:cNvSpPr txBox="1"/>
              <p:nvPr/>
            </p:nvSpPr>
            <p:spPr>
              <a:xfrm>
                <a:off x="9076156" y="3807152"/>
                <a:ext cx="1682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DOCUMENT MODULE</a:t>
                </a:r>
                <a:endParaRPr lang="en-US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8822602" y="4346070"/>
              <a:ext cx="257274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This module enables </a:t>
              </a:r>
              <a:r>
                <a:rPr lang="en-US" sz="1400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the 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workflow of with review and approval processes, full control over revisions, elimination of file stores, and the discovery of all documents with a single search term.</a:t>
              </a:r>
              <a:endParaRPr lang="en-US" sz="1400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613119" y="3547743"/>
            <a:ext cx="2932115" cy="2471236"/>
            <a:chOff x="4613119" y="3547743"/>
            <a:chExt cx="2932115" cy="2471236"/>
          </a:xfrm>
        </p:grpSpPr>
        <p:grpSp>
          <p:nvGrpSpPr>
            <p:cNvPr id="236" name="Group 235"/>
            <p:cNvGrpSpPr/>
            <p:nvPr/>
          </p:nvGrpSpPr>
          <p:grpSpPr>
            <a:xfrm>
              <a:off x="4613119" y="3547743"/>
              <a:ext cx="2932115" cy="2471236"/>
              <a:chOff x="4613119" y="3547743"/>
              <a:chExt cx="2932115" cy="247123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4636934" y="3547743"/>
                <a:ext cx="2908300" cy="2471236"/>
                <a:chOff x="4636934" y="3547743"/>
                <a:chExt cx="2908300" cy="2471236"/>
              </a:xfrm>
            </p:grpSpPr>
            <p:sp>
              <p:nvSpPr>
                <p:cNvPr id="190" name="Rounded Rectangle 189"/>
                <p:cNvSpPr/>
                <p:nvPr/>
              </p:nvSpPr>
              <p:spPr>
                <a:xfrm>
                  <a:off x="4636934" y="3859979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560947" y="3547743"/>
                  <a:ext cx="940874" cy="851719"/>
                </a:xfrm>
                <a:prstGeom prst="ellipse">
                  <a:avLst/>
                </a:prstGeom>
                <a:solidFill>
                  <a:srgbClr val="F1E7D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7" name="Picture 206"/>
                <p:cNvPicPr preferRelativeResize="0">
                  <a:picLocks/>
                </p:cNvPicPr>
                <p:nvPr>
                  <p:custDataLst>
                    <p:custData r:id="rId3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2537" y="3653926"/>
                  <a:ext cx="419298" cy="631315"/>
                </a:xfrm>
                <a:prstGeom prst="rect">
                  <a:avLst/>
                </a:prstGeom>
              </p:spPr>
            </p:pic>
            <p:pic>
              <p:nvPicPr>
                <p:cNvPr id="208" name="Picture 2" descr="C:\Users\t-dantay\Documents\First24\cursorhandpointer.png"/>
                <p:cNvPicPr>
                  <a:picLocks noChangeAspect="1" noChangeArrowheads="1"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12272" y="3848399"/>
                  <a:ext cx="355780" cy="4725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0" name="TextBox 229"/>
              <p:cNvSpPr txBox="1"/>
              <p:nvPr/>
            </p:nvSpPr>
            <p:spPr>
              <a:xfrm>
                <a:off x="4613119" y="3877836"/>
                <a:ext cx="2117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Rounded MT Bold" panose="020F0704030504030204" pitchFamily="34" charset="0"/>
                  </a:rPr>
                  <a:t>ADD DOCUMENT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45" name="TextBox 244"/>
            <p:cNvSpPr txBox="1"/>
            <p:nvPr/>
          </p:nvSpPr>
          <p:spPr>
            <a:xfrm>
              <a:off x="4643696" y="4320186"/>
              <a:ext cx="285812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latin typeface="Candara" panose="020E0502030303020204" pitchFamily="34" charset="0"/>
                </a:rPr>
                <a:t>The user can create or open a document file and add it to the system. The user must fill out the following fields: File name, File description, Sender's name, Document type, and Office department.</a:t>
              </a:r>
              <a:endParaRPr lang="en-US" sz="1100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98343" y="3547743"/>
            <a:ext cx="2908300" cy="2471236"/>
            <a:chOff x="598343" y="3547743"/>
            <a:chExt cx="2908300" cy="2471236"/>
          </a:xfrm>
        </p:grpSpPr>
        <p:grpSp>
          <p:nvGrpSpPr>
            <p:cNvPr id="237" name="Group 236"/>
            <p:cNvGrpSpPr/>
            <p:nvPr/>
          </p:nvGrpSpPr>
          <p:grpSpPr>
            <a:xfrm>
              <a:off x="598343" y="3547743"/>
              <a:ext cx="2908300" cy="2471236"/>
              <a:chOff x="598343" y="3547743"/>
              <a:chExt cx="2908300" cy="2471236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598343" y="3547743"/>
                <a:ext cx="2908300" cy="2471236"/>
                <a:chOff x="8664088" y="3547743"/>
                <a:chExt cx="2908300" cy="2471236"/>
              </a:xfrm>
            </p:grpSpPr>
            <p:sp>
              <p:nvSpPr>
                <p:cNvPr id="191" name="Rounded Rectangle 190"/>
                <p:cNvSpPr/>
                <p:nvPr/>
              </p:nvSpPr>
              <p:spPr>
                <a:xfrm>
                  <a:off x="8664088" y="3859979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10613501" y="3547743"/>
                  <a:ext cx="940874" cy="85171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 128"/>
                <p:cNvSpPr>
                  <a:spLocks noEditPoints="1"/>
                </p:cNvSpPr>
                <p:nvPr>
                  <p:custDataLst>
                    <p:custData r:id="rId1"/>
                    <p:custData r:id="rId2"/>
                  </p:custDataLst>
                </p:nvPr>
              </p:nvSpPr>
              <p:spPr bwMode="black">
                <a:xfrm>
                  <a:off x="10825038" y="3692000"/>
                  <a:ext cx="533400" cy="555168"/>
                </a:xfrm>
                <a:custGeom>
                  <a:avLst/>
                  <a:gdLst>
                    <a:gd name="T0" fmla="*/ 49 w 71"/>
                    <a:gd name="T1" fmla="*/ 21 h 62"/>
                    <a:gd name="T2" fmla="*/ 49 w 71"/>
                    <a:gd name="T3" fmla="*/ 19 h 62"/>
                    <a:gd name="T4" fmla="*/ 49 w 71"/>
                    <a:gd name="T5" fmla="*/ 19 h 62"/>
                    <a:gd name="T6" fmla="*/ 48 w 71"/>
                    <a:gd name="T7" fmla="*/ 17 h 62"/>
                    <a:gd name="T8" fmla="*/ 32 w 71"/>
                    <a:gd name="T9" fmla="*/ 2 h 62"/>
                    <a:gd name="T10" fmla="*/ 28 w 71"/>
                    <a:gd name="T11" fmla="*/ 0 h 62"/>
                    <a:gd name="T12" fmla="*/ 28 w 71"/>
                    <a:gd name="T13" fmla="*/ 0 h 62"/>
                    <a:gd name="T14" fmla="*/ 28 w 71"/>
                    <a:gd name="T15" fmla="*/ 0 h 62"/>
                    <a:gd name="T16" fmla="*/ 6 w 71"/>
                    <a:gd name="T17" fmla="*/ 0 h 62"/>
                    <a:gd name="T18" fmla="*/ 0 w 71"/>
                    <a:gd name="T19" fmla="*/ 5 h 62"/>
                    <a:gd name="T20" fmla="*/ 0 w 71"/>
                    <a:gd name="T21" fmla="*/ 56 h 62"/>
                    <a:gd name="T22" fmla="*/ 6 w 71"/>
                    <a:gd name="T23" fmla="*/ 62 h 62"/>
                    <a:gd name="T24" fmla="*/ 44 w 71"/>
                    <a:gd name="T25" fmla="*/ 62 h 62"/>
                    <a:gd name="T26" fmla="*/ 50 w 71"/>
                    <a:gd name="T27" fmla="*/ 56 h 62"/>
                    <a:gd name="T28" fmla="*/ 50 w 71"/>
                    <a:gd name="T29" fmla="*/ 21 h 62"/>
                    <a:gd name="T30" fmla="*/ 49 w 71"/>
                    <a:gd name="T31" fmla="*/ 21 h 62"/>
                    <a:gd name="T32" fmla="*/ 28 w 71"/>
                    <a:gd name="T33" fmla="*/ 5 h 62"/>
                    <a:gd name="T34" fmla="*/ 44 w 71"/>
                    <a:gd name="T35" fmla="*/ 21 h 62"/>
                    <a:gd name="T36" fmla="*/ 28 w 71"/>
                    <a:gd name="T37" fmla="*/ 21 h 62"/>
                    <a:gd name="T38" fmla="*/ 28 w 71"/>
                    <a:gd name="T39" fmla="*/ 5 h 62"/>
                    <a:gd name="T40" fmla="*/ 44 w 71"/>
                    <a:gd name="T41" fmla="*/ 56 h 62"/>
                    <a:gd name="T42" fmla="*/ 6 w 71"/>
                    <a:gd name="T43" fmla="*/ 56 h 62"/>
                    <a:gd name="T44" fmla="*/ 6 w 71"/>
                    <a:gd name="T45" fmla="*/ 5 h 62"/>
                    <a:gd name="T46" fmla="*/ 23 w 71"/>
                    <a:gd name="T47" fmla="*/ 5 h 62"/>
                    <a:gd name="T48" fmla="*/ 23 w 71"/>
                    <a:gd name="T49" fmla="*/ 21 h 62"/>
                    <a:gd name="T50" fmla="*/ 28 w 71"/>
                    <a:gd name="T51" fmla="*/ 27 h 62"/>
                    <a:gd name="T52" fmla="*/ 44 w 71"/>
                    <a:gd name="T53" fmla="*/ 27 h 62"/>
                    <a:gd name="T54" fmla="*/ 44 w 71"/>
                    <a:gd name="T55" fmla="*/ 56 h 62"/>
                    <a:gd name="T56" fmla="*/ 58 w 71"/>
                    <a:gd name="T57" fmla="*/ 14 h 62"/>
                    <a:gd name="T58" fmla="*/ 60 w 71"/>
                    <a:gd name="T59" fmla="*/ 19 h 62"/>
                    <a:gd name="T60" fmla="*/ 60 w 71"/>
                    <a:gd name="T61" fmla="*/ 56 h 62"/>
                    <a:gd name="T62" fmla="*/ 55 w 71"/>
                    <a:gd name="T63" fmla="*/ 62 h 62"/>
                    <a:gd name="T64" fmla="*/ 53 w 71"/>
                    <a:gd name="T65" fmla="*/ 62 h 62"/>
                    <a:gd name="T66" fmla="*/ 55 w 71"/>
                    <a:gd name="T67" fmla="*/ 57 h 62"/>
                    <a:gd name="T68" fmla="*/ 55 w 71"/>
                    <a:gd name="T69" fmla="*/ 21 h 62"/>
                    <a:gd name="T70" fmla="*/ 53 w 71"/>
                    <a:gd name="T71" fmla="*/ 15 h 62"/>
                    <a:gd name="T72" fmla="*/ 37 w 71"/>
                    <a:gd name="T73" fmla="*/ 0 h 62"/>
                    <a:gd name="T74" fmla="*/ 37 w 71"/>
                    <a:gd name="T75" fmla="*/ 0 h 62"/>
                    <a:gd name="T76" fmla="*/ 39 w 71"/>
                    <a:gd name="T77" fmla="*/ 0 h 62"/>
                    <a:gd name="T78" fmla="*/ 40 w 71"/>
                    <a:gd name="T79" fmla="*/ 0 h 62"/>
                    <a:gd name="T80" fmla="*/ 47 w 71"/>
                    <a:gd name="T81" fmla="*/ 3 h 62"/>
                    <a:gd name="T82" fmla="*/ 58 w 71"/>
                    <a:gd name="T83" fmla="*/ 14 h 62"/>
                    <a:gd name="T84" fmla="*/ 69 w 71"/>
                    <a:gd name="T85" fmla="*/ 13 h 62"/>
                    <a:gd name="T86" fmla="*/ 71 w 71"/>
                    <a:gd name="T87" fmla="*/ 17 h 62"/>
                    <a:gd name="T88" fmla="*/ 71 w 71"/>
                    <a:gd name="T89" fmla="*/ 56 h 62"/>
                    <a:gd name="T90" fmla="*/ 65 w 71"/>
                    <a:gd name="T91" fmla="*/ 62 h 62"/>
                    <a:gd name="T92" fmla="*/ 64 w 71"/>
                    <a:gd name="T93" fmla="*/ 62 h 62"/>
                    <a:gd name="T94" fmla="*/ 65 w 71"/>
                    <a:gd name="T95" fmla="*/ 57 h 62"/>
                    <a:gd name="T96" fmla="*/ 65 w 71"/>
                    <a:gd name="T97" fmla="*/ 18 h 62"/>
                    <a:gd name="T98" fmla="*/ 64 w 71"/>
                    <a:gd name="T99" fmla="*/ 14 h 62"/>
                    <a:gd name="T100" fmla="*/ 50 w 71"/>
                    <a:gd name="T101" fmla="*/ 0 h 62"/>
                    <a:gd name="T102" fmla="*/ 50 w 71"/>
                    <a:gd name="T103" fmla="*/ 0 h 62"/>
                    <a:gd name="T104" fmla="*/ 51 w 71"/>
                    <a:gd name="T105" fmla="*/ 0 h 62"/>
                    <a:gd name="T106" fmla="*/ 52 w 71"/>
                    <a:gd name="T107" fmla="*/ 0 h 62"/>
                    <a:gd name="T108" fmla="*/ 59 w 71"/>
                    <a:gd name="T109" fmla="*/ 3 h 62"/>
                    <a:gd name="T110" fmla="*/ 69 w 71"/>
                    <a:gd name="T111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1" h="62">
                      <a:moveTo>
                        <a:pt x="49" y="21"/>
                      </a:moveTo>
                      <a:cubicBezTo>
                        <a:pt x="49" y="20"/>
                        <a:pt x="49" y="20"/>
                        <a:pt x="49" y="19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49" y="18"/>
                        <a:pt x="48" y="18"/>
                        <a:pt x="48" y="17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1" y="0"/>
                        <a:pt x="30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3" y="62"/>
                        <a:pt x="6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47" y="62"/>
                        <a:pt x="50" y="59"/>
                        <a:pt x="50" y="56"/>
                      </a:cubicBez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50" y="21"/>
                        <a:pt x="49" y="21"/>
                        <a:pt x="49" y="21"/>
                      </a:cubicBezTo>
                      <a:close/>
                      <a:moveTo>
                        <a:pt x="28" y="5"/>
                      </a:move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lnTo>
                        <a:pt x="28" y="5"/>
                      </a:lnTo>
                      <a:close/>
                      <a:moveTo>
                        <a:pt x="44" y="56"/>
                      </a:move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4"/>
                        <a:pt x="25" y="27"/>
                        <a:pt x="28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lnTo>
                        <a:pt x="44" y="56"/>
                      </a:lnTo>
                      <a:close/>
                      <a:moveTo>
                        <a:pt x="58" y="14"/>
                      </a:moveTo>
                      <a:cubicBezTo>
                        <a:pt x="59" y="15"/>
                        <a:pt x="60" y="17"/>
                        <a:pt x="60" y="19"/>
                      </a:cubicBezTo>
                      <a:cubicBezTo>
                        <a:pt x="60" y="56"/>
                        <a:pt x="60" y="56"/>
                        <a:pt x="60" y="56"/>
                      </a:cubicBezTo>
                      <a:cubicBezTo>
                        <a:pt x="60" y="59"/>
                        <a:pt x="58" y="62"/>
                        <a:pt x="55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0"/>
                        <a:pt x="55" y="59"/>
                        <a:pt x="55" y="57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9"/>
                        <a:pt x="54" y="17"/>
                        <a:pt x="53" y="15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1" y="0"/>
                        <a:pt x="44" y="0"/>
                        <a:pt x="47" y="3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moveTo>
                        <a:pt x="69" y="13"/>
                      </a:moveTo>
                      <a:cubicBezTo>
                        <a:pt x="70" y="14"/>
                        <a:pt x="71" y="16"/>
                        <a:pt x="71" y="17"/>
                      </a:cubicBezTo>
                      <a:cubicBezTo>
                        <a:pt x="71" y="56"/>
                        <a:pt x="71" y="56"/>
                        <a:pt x="71" y="56"/>
                      </a:cubicBezTo>
                      <a:cubicBezTo>
                        <a:pt x="71" y="59"/>
                        <a:pt x="68" y="62"/>
                        <a:pt x="65" y="62"/>
                      </a:cubicBezTo>
                      <a:cubicBezTo>
                        <a:pt x="64" y="62"/>
                        <a:pt x="64" y="62"/>
                        <a:pt x="64" y="62"/>
                      </a:cubicBezTo>
                      <a:cubicBezTo>
                        <a:pt x="65" y="60"/>
                        <a:pt x="65" y="59"/>
                        <a:pt x="65" y="57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5" y="17"/>
                        <a:pt x="65" y="15"/>
                        <a:pt x="64" y="14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4" y="0"/>
                        <a:pt x="56" y="0"/>
                        <a:pt x="59" y="3"/>
                      </a:cubicBezTo>
                      <a:cubicBezTo>
                        <a:pt x="69" y="13"/>
                        <a:pt x="69" y="13"/>
                        <a:pt x="69" y="1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679014" y="3848399"/>
                <a:ext cx="2091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MY DOCUMENT</a:t>
                </a:r>
                <a:endParaRPr lang="en-US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616729" y="4448290"/>
              <a:ext cx="2858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The user can access his/her personal document files through this interface.</a:t>
              </a:r>
              <a:endParaRPr lang="en-US" sz="1100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6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81" y="202381"/>
            <a:ext cx="11828206" cy="6465119"/>
          </a:xfrm>
          <a:prstGeom prst="rect">
            <a:avLst/>
          </a:prstGeom>
          <a:solidFill>
            <a:srgbClr val="EFE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4" name="Straight Connector 213"/>
          <p:cNvCxnSpPr>
            <a:endCxn id="4" idx="1"/>
          </p:cNvCxnSpPr>
          <p:nvPr/>
        </p:nvCxnSpPr>
        <p:spPr>
          <a:xfrm>
            <a:off x="3518080" y="1599380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545234" y="1547760"/>
            <a:ext cx="111885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0118238" y="2678880"/>
            <a:ext cx="18207" cy="1169519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09780" y="353141"/>
            <a:ext cx="2908300" cy="2397069"/>
            <a:chOff x="609780" y="353141"/>
            <a:chExt cx="2908300" cy="2397069"/>
          </a:xfrm>
        </p:grpSpPr>
        <p:grpSp>
          <p:nvGrpSpPr>
            <p:cNvPr id="232" name="Group 231"/>
            <p:cNvGrpSpPr/>
            <p:nvPr/>
          </p:nvGrpSpPr>
          <p:grpSpPr>
            <a:xfrm>
              <a:off x="609780" y="353141"/>
              <a:ext cx="2908300" cy="2325739"/>
              <a:chOff x="609780" y="353141"/>
              <a:chExt cx="2908300" cy="2325739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09780" y="353141"/>
                <a:ext cx="2908300" cy="2325739"/>
                <a:chOff x="609780" y="353141"/>
                <a:chExt cx="2908300" cy="2325739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609780" y="519880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2577206" y="353141"/>
                  <a:ext cx="940874" cy="851719"/>
                </a:xfrm>
                <a:prstGeom prst="ellipse">
                  <a:avLst/>
                </a:prstGeom>
                <a:solidFill>
                  <a:srgbClr val="F1E7D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TextBox 225"/>
              <p:cNvSpPr txBox="1"/>
              <p:nvPr/>
            </p:nvSpPr>
            <p:spPr>
              <a:xfrm>
                <a:off x="700804" y="540534"/>
                <a:ext cx="184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Rounded MT Bold" panose="020F0704030504030204" pitchFamily="34" charset="0"/>
                  </a:rPr>
                  <a:t>OFFICE DOCUMENTS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620987" y="1180550"/>
              <a:ext cx="28662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Candara" panose="020E0502030303020204" pitchFamily="34" charset="0"/>
                </a:rPr>
                <a:t>This will store all office related documents sent by the other staffs. The user can also search all previous and current document files sent by other departments.</a:t>
              </a:r>
              <a:endParaRPr lang="en-US" sz="1600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59" y="519880"/>
              <a:ext cx="397368" cy="521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554734" y="312040"/>
            <a:ext cx="3211377" cy="2376677"/>
            <a:chOff x="4554734" y="312040"/>
            <a:chExt cx="3211377" cy="2376677"/>
          </a:xfrm>
        </p:grpSpPr>
        <p:grpSp>
          <p:nvGrpSpPr>
            <p:cNvPr id="202" name="Group 201"/>
            <p:cNvGrpSpPr/>
            <p:nvPr/>
          </p:nvGrpSpPr>
          <p:grpSpPr>
            <a:xfrm>
              <a:off x="4554734" y="312040"/>
              <a:ext cx="3211377" cy="2376677"/>
              <a:chOff x="4646905" y="312040"/>
              <a:chExt cx="2908300" cy="23766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646905" y="529717"/>
                <a:ext cx="2908300" cy="2159000"/>
              </a:xfrm>
              <a:prstGeom prst="roundRect">
                <a:avLst>
                  <a:gd name="adj" fmla="val 11539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91750" y="312040"/>
                <a:ext cx="940874" cy="851719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TextBox 226"/>
            <p:cNvSpPr txBox="1"/>
            <p:nvPr/>
          </p:nvSpPr>
          <p:spPr>
            <a:xfrm>
              <a:off x="4563599" y="560162"/>
              <a:ext cx="229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RECEIVED &amp; PENDING FOR RELEASED</a:t>
              </a:r>
              <a:endParaRPr lang="en-US" sz="14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596420" y="1156700"/>
              <a:ext cx="29068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This contains all the received documents sent by the other departments. The user can also see if the sent file is pending or approved.</a:t>
              </a:r>
              <a:endParaRPr lang="en-US" sz="1400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/>
            <p:cNvPicPr preferRelativeResize="0">
              <a:picLocks/>
            </p:cNvPicPr>
            <p:nvPr>
              <p:custDataLst>
                <p:custData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365" y="471404"/>
              <a:ext cx="397368" cy="521628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 flipH="1">
              <a:off x="6793751" y="652603"/>
              <a:ext cx="475266" cy="27399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64088" y="312040"/>
            <a:ext cx="2926507" cy="2400089"/>
            <a:chOff x="8664088" y="312040"/>
            <a:chExt cx="2926507" cy="2400089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64088" y="312040"/>
              <a:ext cx="2926507" cy="2400089"/>
              <a:chOff x="8664088" y="312040"/>
              <a:chExt cx="2926507" cy="2400089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8664088" y="312040"/>
                <a:ext cx="2908300" cy="2366840"/>
                <a:chOff x="8664088" y="312040"/>
                <a:chExt cx="2908300" cy="2366840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664088" y="312040"/>
                  <a:ext cx="2908300" cy="2366840"/>
                  <a:chOff x="8664088" y="312040"/>
                  <a:chExt cx="2908300" cy="2366840"/>
                </a:xfrm>
              </p:grpSpPr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8664088" y="519880"/>
                    <a:ext cx="2908300" cy="2159000"/>
                  </a:xfrm>
                  <a:prstGeom prst="roundRect">
                    <a:avLst>
                      <a:gd name="adj" fmla="val 11539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10609277" y="312040"/>
                    <a:ext cx="940874" cy="851719"/>
                  </a:xfrm>
                  <a:prstGeom prst="ellipse">
                    <a:avLst/>
                  </a:prstGeom>
                  <a:solidFill>
                    <a:srgbClr val="F1E7DE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9031986" y="589809"/>
                  <a:ext cx="1445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 Rounded MT Bold" panose="020F0704030504030204" pitchFamily="34" charset="0"/>
                    </a:rPr>
                    <a:t>CAMPAIGN</a:t>
                  </a:r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242" name="TextBox 241"/>
              <p:cNvSpPr txBox="1"/>
              <p:nvPr/>
            </p:nvSpPr>
            <p:spPr>
              <a:xfrm>
                <a:off x="8724304" y="1234801"/>
                <a:ext cx="28662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ndara" panose="020E0502030303020204" pitchFamily="34" charset="0"/>
                  </a:rPr>
                  <a:t>A SMS Campaign is an automated text message sent to the recipients in order to provide a notification.</a:t>
                </a:r>
                <a:endParaRPr lang="en-US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7" name="Picture 2" descr="C:\Users\t-dantay\Documents\First24\bubble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0918" y="537769"/>
              <a:ext cx="495619" cy="49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664088" y="3648831"/>
            <a:ext cx="2908300" cy="1007734"/>
            <a:chOff x="8664088" y="3648831"/>
            <a:chExt cx="2908300" cy="1007734"/>
          </a:xfrm>
        </p:grpSpPr>
        <p:grpSp>
          <p:nvGrpSpPr>
            <p:cNvPr id="14" name="Group 13"/>
            <p:cNvGrpSpPr/>
            <p:nvPr/>
          </p:nvGrpSpPr>
          <p:grpSpPr>
            <a:xfrm>
              <a:off x="8664088" y="3648831"/>
              <a:ext cx="2908300" cy="1007734"/>
              <a:chOff x="8682295" y="3547744"/>
              <a:chExt cx="2908300" cy="1007734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8682295" y="3547744"/>
                <a:ext cx="2908300" cy="1007734"/>
                <a:chOff x="609780" y="3547743"/>
                <a:chExt cx="2908300" cy="2471236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09780" y="3859979"/>
                  <a:ext cx="2908300" cy="2159000"/>
                </a:xfrm>
                <a:prstGeom prst="roundRect">
                  <a:avLst>
                    <a:gd name="adj" fmla="val 11539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2565776" y="3547743"/>
                  <a:ext cx="940874" cy="208864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9086295" y="3950854"/>
                <a:ext cx="1682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LOGOUT</a:t>
                </a:r>
                <a:endParaRPr lang="en-US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9" name="Right Arrow 68"/>
            <p:cNvSpPr/>
            <p:nvPr/>
          </p:nvSpPr>
          <p:spPr>
            <a:xfrm>
              <a:off x="10908975" y="3837665"/>
              <a:ext cx="486368" cy="30830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60093" y="3725655"/>
              <a:ext cx="439242" cy="442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1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714D5555-127E-49BB-9BC2-16ECB6D52B0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EE56D44-C01D-4304-B9D2-5BBA43E073B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EA31A6-7E73-4124-957E-247E327FDC1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D47B3C8-4670-4C95-A796-809D536B0EA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4BD5F58-B9BD-4F44-969F-E1A7D7118E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A44DED7-0AD6-4DD3-A49B-FDBAFE10265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D0E83F-B9DD-4CAB-8BA9-FD67B217827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DBEE044-861C-4794-A3B6-6018D65ABFF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1931EAC-AA4F-466F-98F6-036F2DFA9B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5DEC3D-C2CA-41DC-96AF-9CD9ED2DA7B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7863761-F3D1-4BD0-A131-28FA1245050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401C9E6-3F5F-4C1F-8FF1-165E348395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231E162-E6F7-40F7-AC2E-94DE906088E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949962B-FB4D-49DE-B910-B165367DD3B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F46505F-73F3-417E-848C-9EDAF5F6101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67F2E31-7F77-4C5C-9071-EEE6B034DF2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B6F30ED-7006-425C-B930-4FA370898C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227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Candara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Gesulga</dc:creator>
  <cp:lastModifiedBy>Nicole Gesulga</cp:lastModifiedBy>
  <cp:revision>16</cp:revision>
  <dcterms:created xsi:type="dcterms:W3CDTF">2021-04-25T09:33:52Z</dcterms:created>
  <dcterms:modified xsi:type="dcterms:W3CDTF">2021-04-25T14:43:30Z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