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13.03.2023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13.03.2023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13.03.2023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13.03.2023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
        <p:nvSpPr>
          <p:cNvPr id="7" name="Title 6"/>
          <p:cNvSpPr>
            <a:spLocks noGrp="1"/>
          </p:cNvSpPr>
          <p:nvPr>
            <p:ph type="title"/>
          </p:nvPr>
        </p:nvSpPr>
        <p:spPr/>
        <p:txBody>
          <a:bodyPr/>
          <a:lstStyle/>
          <a:p>
            <a:r>
              <a:rPr lang="ru-RU" smtClean="0"/>
              <a:t>Образец заголовка</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ru-RU" smtClean="0"/>
              <a:t>Образец заголовка</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13.03.2023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5" name="Date Placeholder 4"/>
          <p:cNvSpPr>
            <a:spLocks noGrp="1"/>
          </p:cNvSpPr>
          <p:nvPr>
            <p:ph type="dt" sz="half" idx="10"/>
          </p:nvPr>
        </p:nvSpPr>
        <p:spPr/>
        <p:txBody>
          <a:bodyPr/>
          <a:lstStyle/>
          <a:p>
            <a:fld id="{B4C71EC6-210F-42DE-9C53-41977AD35B3D}" type="datetimeFigureOut">
              <a:rPr lang="ru-RU" smtClean="0"/>
              <a:t>13.03.2023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9" name="Content Placeholder 8"/>
          <p:cNvSpPr>
            <a:spLocks noGrp="1"/>
          </p:cNvSpPr>
          <p:nvPr>
            <p:ph sz="quarter" idx="13"/>
          </p:nvPr>
        </p:nvSpPr>
        <p:spPr>
          <a:xfrm>
            <a:off x="676655"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4C71EC6-210F-42DE-9C53-41977AD35B3D}" type="datetimeFigureOut">
              <a:rPr lang="ru-RU" smtClean="0"/>
              <a:t>13.03.2023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Date Placeholder 2"/>
          <p:cNvSpPr>
            <a:spLocks noGrp="1"/>
          </p:cNvSpPr>
          <p:nvPr>
            <p:ph type="dt" sz="half" idx="10"/>
          </p:nvPr>
        </p:nvSpPr>
        <p:spPr/>
        <p:txBody>
          <a:bodyPr/>
          <a:lstStyle/>
          <a:p>
            <a:fld id="{B4C71EC6-210F-42DE-9C53-41977AD35B3D}" type="datetimeFigureOut">
              <a:rPr lang="ru-RU" smtClean="0"/>
              <a:t>13.03.2023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4C71EC6-210F-42DE-9C53-41977AD35B3D}" type="datetimeFigureOut">
              <a:rPr lang="ru-RU" smtClean="0"/>
              <a:t>13.03.2023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4C71EC6-210F-42DE-9C53-41977AD35B3D}" type="datetimeFigureOut">
              <a:rPr lang="ru-RU" smtClean="0"/>
              <a:t>13.03.2023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ru-RU" smtClean="0"/>
              <a:t>Образец заголовка</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13.03.2023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4C71EC6-210F-42DE-9C53-41977AD35B3D}" type="datetimeFigureOut">
              <a:rPr lang="ru-RU" smtClean="0"/>
              <a:t>13.03.2023</a:t>
            </a:fld>
            <a:endParaRPr lang="ru-RU"/>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ru-RU"/>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19B0651-EE4F-4900-A07F-96A6BFA9D0F0}" type="slidenum">
              <a:rPr lang="ru-RU" smtClean="0"/>
              <a:t>‹#›</a:t>
            </a:fld>
            <a:endParaRPr lang="ru-RU"/>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b="1" dirty="0"/>
              <a:t>Трудовой потенциал предприятия</a:t>
            </a:r>
            <a:r>
              <a:rPr lang="ru-RU" dirty="0"/>
              <a:t/>
            </a:r>
            <a:br>
              <a:rPr lang="ru-RU" dirty="0"/>
            </a:br>
            <a:r>
              <a:rPr lang="ru-RU" b="1" dirty="0"/>
              <a:t> </a:t>
            </a:r>
            <a:r>
              <a:rPr lang="ru-RU" dirty="0"/>
              <a:t/>
            </a:r>
            <a:br>
              <a:rPr lang="ru-RU" dirty="0"/>
            </a:br>
            <a:endParaRPr lang="ru-RU" dirty="0"/>
          </a:p>
        </p:txBody>
      </p:sp>
      <p:sp>
        <p:nvSpPr>
          <p:cNvPr id="3" name="Подзаголовок 2"/>
          <p:cNvSpPr>
            <a:spLocks noGrp="1"/>
          </p:cNvSpPr>
          <p:nvPr>
            <p:ph type="subTitle" idx="1"/>
          </p:nvPr>
        </p:nvSpPr>
        <p:spPr/>
        <p:txBody>
          <a:bodyPr/>
          <a:lstStyle/>
          <a:p>
            <a:r>
              <a:rPr lang="ru-RU" dirty="0" smtClean="0"/>
              <a:t>Лекция 7</a:t>
            </a:r>
          </a:p>
          <a:p>
            <a:r>
              <a:rPr lang="ru-RU" dirty="0" smtClean="0"/>
              <a:t>Левченко Татьяна Михайловна</a:t>
            </a:r>
            <a:endParaRPr lang="ru-RU" dirty="0"/>
          </a:p>
        </p:txBody>
      </p:sp>
    </p:spTree>
    <p:extLst>
      <p:ext uri="{BB962C8B-B14F-4D97-AF65-F5344CB8AC3E}">
        <p14:creationId xmlns:p14="http://schemas.microsoft.com/office/powerpoint/2010/main" val="642815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ru-RU" b="1" dirty="0"/>
              <a:t>Среднесписочная численность</a:t>
            </a:r>
            <a:r>
              <a:rPr lang="ru-RU" i="1" dirty="0"/>
              <a:t> </a:t>
            </a:r>
            <a:r>
              <a:rPr lang="ru-RU" dirty="0"/>
              <a:t>– это средняя за определенный период (месяц, квартал, год) численность работников. Среднесписочная численность работников определяется путем суммирования списочной численности за каждый календарный день и деления полученной суммы на число календарных дней в расчетном периоде.</a:t>
            </a:r>
          </a:p>
          <a:p>
            <a:endParaRPr lang="ru-RU" dirty="0"/>
          </a:p>
        </p:txBody>
      </p:sp>
      <p:sp>
        <p:nvSpPr>
          <p:cNvPr id="2" name="Заголовок 1"/>
          <p:cNvSpPr>
            <a:spLocks noGrp="1"/>
          </p:cNvSpPr>
          <p:nvPr>
            <p:ph type="title"/>
          </p:nvPr>
        </p:nvSpPr>
        <p:spPr/>
        <p:txBody>
          <a:bodyPr/>
          <a:lstStyle/>
          <a:p>
            <a:r>
              <a:rPr lang="ru-RU" dirty="0" smtClean="0"/>
              <a:t>Среднесписочная численность</a:t>
            </a:r>
            <a:endParaRPr lang="ru-RU" dirty="0"/>
          </a:p>
        </p:txBody>
      </p:sp>
    </p:spTree>
    <p:extLst>
      <p:ext uri="{BB962C8B-B14F-4D97-AF65-F5344CB8AC3E}">
        <p14:creationId xmlns:p14="http://schemas.microsoft.com/office/powerpoint/2010/main" val="1945395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92500" lnSpcReduction="20000"/>
          </a:bodyPr>
          <a:lstStyle/>
          <a:p>
            <a:pPr algn="just"/>
            <a:r>
              <a:rPr lang="ru-RU" dirty="0"/>
              <a:t>Расчет плановой численности основных рабочих по трудоемкости производственной программы осуществляется по формуле:</a:t>
            </a:r>
          </a:p>
          <a:p>
            <a:r>
              <a:rPr lang="ru-RU" dirty="0"/>
              <a:t>Ч = (Т / Ф) / К, 				        </a:t>
            </a:r>
            <a:endParaRPr lang="ru-RU" dirty="0" smtClean="0"/>
          </a:p>
          <a:p>
            <a:r>
              <a:rPr lang="ru-RU" dirty="0" smtClean="0"/>
              <a:t>где    </a:t>
            </a:r>
            <a:r>
              <a:rPr lang="ru-RU" dirty="0"/>
              <a:t>Т – плановая трудоемкость производственной программы, чел.-час.; </a:t>
            </a:r>
            <a:endParaRPr lang="ru-RU" dirty="0" smtClean="0"/>
          </a:p>
          <a:p>
            <a:r>
              <a:rPr lang="ru-RU" dirty="0" smtClean="0"/>
              <a:t>Ф </a:t>
            </a:r>
            <a:r>
              <a:rPr lang="ru-RU" dirty="0"/>
              <a:t>– фонд рабочего времени одного рабочего в год, час.; </a:t>
            </a:r>
            <a:endParaRPr lang="ru-RU" dirty="0" smtClean="0"/>
          </a:p>
          <a:p>
            <a:r>
              <a:rPr lang="ru-RU" dirty="0" smtClean="0"/>
              <a:t> </a:t>
            </a:r>
            <a:r>
              <a:rPr lang="ru-RU" dirty="0"/>
              <a:t>К – планируемый коэффициент выполнения норм времени рабочими.</a:t>
            </a:r>
          </a:p>
        </p:txBody>
      </p:sp>
      <p:sp>
        <p:nvSpPr>
          <p:cNvPr id="2" name="Заголовок 1"/>
          <p:cNvSpPr>
            <a:spLocks noGrp="1"/>
          </p:cNvSpPr>
          <p:nvPr>
            <p:ph type="title"/>
          </p:nvPr>
        </p:nvSpPr>
        <p:spPr/>
        <p:txBody>
          <a:bodyPr/>
          <a:lstStyle/>
          <a:p>
            <a:r>
              <a:rPr lang="ru-RU" dirty="0"/>
              <a:t>Расчет плановой численности</a:t>
            </a:r>
          </a:p>
        </p:txBody>
      </p:sp>
    </p:spTree>
    <p:extLst>
      <p:ext uri="{BB962C8B-B14F-4D97-AF65-F5344CB8AC3E}">
        <p14:creationId xmlns:p14="http://schemas.microsoft.com/office/powerpoint/2010/main" val="2923293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92500" lnSpcReduction="20000"/>
          </a:bodyPr>
          <a:lstStyle/>
          <a:p>
            <a:pPr algn="just"/>
            <a:r>
              <a:rPr lang="ru-RU" dirty="0"/>
              <a:t>Расчет плановой численности основных рабочих по нормам выработки производится по формуле:</a:t>
            </a:r>
          </a:p>
          <a:p>
            <a:r>
              <a:rPr lang="ru-RU" dirty="0"/>
              <a:t>Ч = (П / НВ) / К, 				        </a:t>
            </a:r>
            <a:endParaRPr lang="ru-RU" dirty="0" smtClean="0"/>
          </a:p>
          <a:p>
            <a:pPr algn="just"/>
            <a:r>
              <a:rPr lang="ru-RU" dirty="0" smtClean="0"/>
              <a:t>где </a:t>
            </a:r>
            <a:r>
              <a:rPr lang="ru-RU" dirty="0"/>
              <a:t>П – плановый объем производства продукции (работ, услуг) в установленных единицах измерения за расчетный период времени; </a:t>
            </a:r>
            <a:endParaRPr lang="ru-RU" dirty="0" smtClean="0"/>
          </a:p>
          <a:p>
            <a:pPr algn="just"/>
            <a:r>
              <a:rPr lang="ru-RU" dirty="0" smtClean="0"/>
              <a:t>НВ </a:t>
            </a:r>
            <a:r>
              <a:rPr lang="ru-RU" dirty="0"/>
              <a:t>– плановая норма выработки в тех же единицах измерения и за тот же период времени.</a:t>
            </a:r>
          </a:p>
          <a:p>
            <a:endParaRPr lang="ru-RU" dirty="0"/>
          </a:p>
        </p:txBody>
      </p:sp>
      <p:sp>
        <p:nvSpPr>
          <p:cNvPr id="2" name="Заголовок 1"/>
          <p:cNvSpPr>
            <a:spLocks noGrp="1"/>
          </p:cNvSpPr>
          <p:nvPr>
            <p:ph type="title"/>
          </p:nvPr>
        </p:nvSpPr>
        <p:spPr/>
        <p:txBody>
          <a:bodyPr/>
          <a:lstStyle/>
          <a:p>
            <a:r>
              <a:rPr lang="ru-RU" dirty="0"/>
              <a:t>Расчет плановой численности</a:t>
            </a:r>
          </a:p>
        </p:txBody>
      </p:sp>
    </p:spTree>
    <p:extLst>
      <p:ext uri="{BB962C8B-B14F-4D97-AF65-F5344CB8AC3E}">
        <p14:creationId xmlns:p14="http://schemas.microsoft.com/office/powerpoint/2010/main" val="2471716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85000" lnSpcReduction="20000"/>
          </a:bodyPr>
          <a:lstStyle/>
          <a:p>
            <a:pPr algn="just"/>
            <a:r>
              <a:rPr lang="ru-RU" dirty="0"/>
              <a:t>Расчет плановой численности основных и вспомогательных рабочих, занятых обслуживанием оборудования, проводится по нормам обслуживания с использованием следующей формулы:</a:t>
            </a:r>
          </a:p>
          <a:p>
            <a:r>
              <a:rPr lang="ru-RU" dirty="0"/>
              <a:t>    Ч = (О / НО) х С х </a:t>
            </a:r>
            <a:r>
              <a:rPr lang="ru-RU" dirty="0" err="1"/>
              <a:t>К</a:t>
            </a:r>
            <a:r>
              <a:rPr lang="ru-RU" baseline="-25000" dirty="0" err="1"/>
              <a:t>сп</a:t>
            </a:r>
            <a:r>
              <a:rPr lang="ru-RU" baseline="-25000" dirty="0"/>
              <a:t>.</a:t>
            </a:r>
            <a:r>
              <a:rPr lang="ru-RU" dirty="0"/>
              <a:t>, 			</a:t>
            </a:r>
          </a:p>
          <a:p>
            <a:r>
              <a:rPr lang="ru-RU" dirty="0"/>
              <a:t>где    О – количество единиц установленного оборудования; </a:t>
            </a:r>
            <a:endParaRPr lang="ru-RU" dirty="0" smtClean="0"/>
          </a:p>
          <a:p>
            <a:r>
              <a:rPr lang="ru-RU" dirty="0" smtClean="0"/>
              <a:t>НО </a:t>
            </a:r>
            <a:r>
              <a:rPr lang="ru-RU" dirty="0"/>
              <a:t>– плановая норма обслуживания</a:t>
            </a:r>
            <a:r>
              <a:rPr lang="ru-RU" dirty="0" smtClean="0"/>
              <a:t>;</a:t>
            </a:r>
          </a:p>
          <a:p>
            <a:r>
              <a:rPr lang="ru-RU" dirty="0" smtClean="0"/>
              <a:t> </a:t>
            </a:r>
            <a:r>
              <a:rPr lang="ru-RU" dirty="0"/>
              <a:t>С – количество рабочих смен; </a:t>
            </a:r>
            <a:endParaRPr lang="ru-RU" dirty="0" smtClean="0"/>
          </a:p>
          <a:p>
            <a:r>
              <a:rPr lang="ru-RU" dirty="0" err="1" smtClean="0"/>
              <a:t>К</a:t>
            </a:r>
            <a:r>
              <a:rPr lang="ru-RU" baseline="-25000" dirty="0" err="1" smtClean="0"/>
              <a:t>сп</a:t>
            </a:r>
            <a:r>
              <a:rPr lang="ru-RU" baseline="-25000" dirty="0"/>
              <a:t>.</a:t>
            </a:r>
            <a:r>
              <a:rPr lang="ru-RU" dirty="0"/>
              <a:t> – коэффициент перевода явочной численности рабочих в списочную.</a:t>
            </a:r>
          </a:p>
          <a:p>
            <a:endParaRPr lang="ru-RU" dirty="0"/>
          </a:p>
        </p:txBody>
      </p:sp>
      <p:sp>
        <p:nvSpPr>
          <p:cNvPr id="2" name="Заголовок 1"/>
          <p:cNvSpPr>
            <a:spLocks noGrp="1"/>
          </p:cNvSpPr>
          <p:nvPr>
            <p:ph type="title"/>
          </p:nvPr>
        </p:nvSpPr>
        <p:spPr/>
        <p:txBody>
          <a:bodyPr/>
          <a:lstStyle/>
          <a:p>
            <a:r>
              <a:rPr lang="ru-RU" dirty="0"/>
              <a:t>Расчет плановой численности</a:t>
            </a:r>
          </a:p>
        </p:txBody>
      </p:sp>
    </p:spTree>
    <p:extLst>
      <p:ext uri="{BB962C8B-B14F-4D97-AF65-F5344CB8AC3E}">
        <p14:creationId xmlns:p14="http://schemas.microsoft.com/office/powerpoint/2010/main" val="1694037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lnSpcReduction="10000"/>
          </a:bodyPr>
          <a:lstStyle/>
          <a:p>
            <a:pPr algn="just"/>
            <a:r>
              <a:rPr lang="ru-RU" dirty="0"/>
              <a:t>Расчет плановой численности вспомогательных работников, для которых не могут быть установлены ни объемы работ, ни нормы обслуживания (например, крановщики, стропальщики и т.д.) осуществляется по рабочим местам по формуле:</a:t>
            </a:r>
          </a:p>
          <a:p>
            <a:r>
              <a:rPr lang="ru-RU" dirty="0"/>
              <a:t>Ч = Р х С х </a:t>
            </a:r>
            <a:r>
              <a:rPr lang="ru-RU" dirty="0" err="1"/>
              <a:t>К</a:t>
            </a:r>
            <a:r>
              <a:rPr lang="ru-RU" baseline="-25000" dirty="0" err="1"/>
              <a:t>сп</a:t>
            </a:r>
            <a:r>
              <a:rPr lang="ru-RU" baseline="-25000" dirty="0"/>
              <a:t>.</a:t>
            </a:r>
            <a:r>
              <a:rPr lang="ru-RU" dirty="0"/>
              <a:t>, 				</a:t>
            </a:r>
            <a:endParaRPr lang="ru-RU" dirty="0" smtClean="0"/>
          </a:p>
          <a:p>
            <a:r>
              <a:rPr lang="ru-RU" dirty="0" smtClean="0"/>
              <a:t>где   </a:t>
            </a:r>
            <a:r>
              <a:rPr lang="ru-RU" dirty="0"/>
              <a:t>Р – число рабочих мест.</a:t>
            </a:r>
          </a:p>
          <a:p>
            <a:endParaRPr lang="ru-RU" dirty="0"/>
          </a:p>
        </p:txBody>
      </p:sp>
      <p:sp>
        <p:nvSpPr>
          <p:cNvPr id="2" name="Заголовок 1"/>
          <p:cNvSpPr>
            <a:spLocks noGrp="1"/>
          </p:cNvSpPr>
          <p:nvPr>
            <p:ph type="title"/>
          </p:nvPr>
        </p:nvSpPr>
        <p:spPr/>
        <p:txBody>
          <a:bodyPr/>
          <a:lstStyle/>
          <a:p>
            <a:r>
              <a:rPr lang="ru-RU" dirty="0"/>
              <a:t>Расчет плановой численности</a:t>
            </a:r>
          </a:p>
        </p:txBody>
      </p:sp>
    </p:spTree>
    <p:extLst>
      <p:ext uri="{BB962C8B-B14F-4D97-AF65-F5344CB8AC3E}">
        <p14:creationId xmlns:p14="http://schemas.microsoft.com/office/powerpoint/2010/main" val="1093328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62500" lnSpcReduction="20000"/>
          </a:bodyPr>
          <a:lstStyle/>
          <a:p>
            <a:r>
              <a:rPr lang="ru-RU" dirty="0"/>
              <a:t> На любом предприятии постоянно происходит движение кадрового состава, т.е. одни работники поступают на работу, другие увольняются по различным причинам. В этой связи определяются показатели оборота работающих:</a:t>
            </a:r>
          </a:p>
          <a:p>
            <a:r>
              <a:rPr lang="en-US" dirty="0"/>
              <a:t>K</a:t>
            </a:r>
            <a:r>
              <a:rPr lang="ru-RU" dirty="0" err="1"/>
              <a:t>пр</a:t>
            </a:r>
            <a:r>
              <a:rPr lang="ru-RU" dirty="0"/>
              <a:t> = </a:t>
            </a:r>
            <a:r>
              <a:rPr lang="ru-RU" dirty="0" err="1"/>
              <a:t>Чпр</a:t>
            </a:r>
            <a:r>
              <a:rPr lang="ru-RU" dirty="0"/>
              <a:t> /</a:t>
            </a:r>
            <a:r>
              <a:rPr lang="ru-RU" dirty="0" err="1"/>
              <a:t>Чг</a:t>
            </a:r>
            <a:r>
              <a:rPr lang="ru-RU" dirty="0"/>
              <a:t>,  				        (52.)</a:t>
            </a:r>
          </a:p>
          <a:p>
            <a:r>
              <a:rPr lang="ru-RU" dirty="0"/>
              <a:t> 				          </a:t>
            </a:r>
            <a:r>
              <a:rPr lang="ru-RU" dirty="0" err="1"/>
              <a:t>Кув</a:t>
            </a:r>
            <a:r>
              <a:rPr lang="ru-RU" dirty="0"/>
              <a:t> = </a:t>
            </a:r>
            <a:r>
              <a:rPr lang="ru-RU" dirty="0" err="1"/>
              <a:t>Чув</a:t>
            </a:r>
            <a:r>
              <a:rPr lang="ru-RU" dirty="0"/>
              <a:t> / </a:t>
            </a:r>
            <a:r>
              <a:rPr lang="ru-RU" dirty="0" err="1"/>
              <a:t>Чг</a:t>
            </a:r>
            <a:r>
              <a:rPr lang="ru-RU" dirty="0"/>
              <a:t>,                                             (53.)  </a:t>
            </a:r>
          </a:p>
          <a:p>
            <a:r>
              <a:rPr lang="ru-RU" dirty="0"/>
              <a:t> 				    </a:t>
            </a:r>
            <a:r>
              <a:rPr lang="ru-RU" dirty="0" err="1"/>
              <a:t>Кобщ</a:t>
            </a:r>
            <a:r>
              <a:rPr lang="ru-RU" dirty="0"/>
              <a:t> = (</a:t>
            </a:r>
            <a:r>
              <a:rPr lang="ru-RU" dirty="0" err="1"/>
              <a:t>Чпр+Чув</a:t>
            </a:r>
            <a:r>
              <a:rPr lang="ru-RU" dirty="0"/>
              <a:t>) / </a:t>
            </a:r>
            <a:r>
              <a:rPr lang="ru-RU" dirty="0" err="1"/>
              <a:t>Чг</a:t>
            </a:r>
            <a:r>
              <a:rPr lang="ru-RU" dirty="0"/>
              <a:t>,                                    (54.)</a:t>
            </a:r>
          </a:p>
          <a:p>
            <a:r>
              <a:rPr lang="ru-RU" dirty="0"/>
              <a:t>где </a:t>
            </a:r>
            <a:r>
              <a:rPr lang="ru-RU" dirty="0" err="1"/>
              <a:t>Кпр</a:t>
            </a:r>
            <a:r>
              <a:rPr lang="ru-RU" dirty="0"/>
              <a:t> – коэффициент по принятым работникам на предприятие; </a:t>
            </a:r>
            <a:r>
              <a:rPr lang="ru-RU" dirty="0" err="1"/>
              <a:t>Чпр</a:t>
            </a:r>
            <a:r>
              <a:rPr lang="ru-RU" dirty="0"/>
              <a:t> – количество принятых на предприятие работников за календарный период; </a:t>
            </a:r>
            <a:r>
              <a:rPr lang="ru-RU" dirty="0" err="1"/>
              <a:t>Кув</a:t>
            </a:r>
            <a:r>
              <a:rPr lang="ru-RU" dirty="0"/>
              <a:t> – коэффициент по уволенным работникам с предприятия; </a:t>
            </a:r>
            <a:r>
              <a:rPr lang="ru-RU" dirty="0" err="1"/>
              <a:t>Чув</a:t>
            </a:r>
            <a:r>
              <a:rPr lang="ru-RU" dirty="0"/>
              <a:t> количество уволенных работников за календарный период; </a:t>
            </a:r>
            <a:r>
              <a:rPr lang="ru-RU" dirty="0" err="1"/>
              <a:t>Кобщ</a:t>
            </a:r>
            <a:r>
              <a:rPr lang="ru-RU" dirty="0"/>
              <a:t> – обобщающий коэффициент движения работающих предприятия. </a:t>
            </a:r>
          </a:p>
        </p:txBody>
      </p:sp>
      <p:sp>
        <p:nvSpPr>
          <p:cNvPr id="2" name="Заголовок 1"/>
          <p:cNvSpPr>
            <a:spLocks noGrp="1"/>
          </p:cNvSpPr>
          <p:nvPr>
            <p:ph type="title"/>
          </p:nvPr>
        </p:nvSpPr>
        <p:spPr/>
        <p:txBody>
          <a:bodyPr/>
          <a:lstStyle/>
          <a:p>
            <a:endParaRPr lang="ru-RU"/>
          </a:p>
        </p:txBody>
      </p:sp>
    </p:spTree>
    <p:extLst>
      <p:ext uri="{BB962C8B-B14F-4D97-AF65-F5344CB8AC3E}">
        <p14:creationId xmlns:p14="http://schemas.microsoft.com/office/powerpoint/2010/main" val="2223913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92500"/>
          </a:bodyPr>
          <a:lstStyle/>
          <a:p>
            <a:pPr algn="just"/>
            <a:r>
              <a:rPr lang="ru-RU" dirty="0"/>
              <a:t>Важное значение для оценки динамики кадров имеет коэффициент текучести кадров, определяемый по формуле:</a:t>
            </a:r>
          </a:p>
          <a:p>
            <a:r>
              <a:rPr lang="ru-RU" dirty="0"/>
              <a:t>      </a:t>
            </a:r>
            <a:r>
              <a:rPr lang="ru-RU" dirty="0" err="1"/>
              <a:t>Кт</a:t>
            </a:r>
            <a:r>
              <a:rPr lang="ru-RU" dirty="0"/>
              <a:t> = (Ус + </a:t>
            </a:r>
            <a:r>
              <a:rPr lang="ru-RU" dirty="0" err="1"/>
              <a:t>Унд</a:t>
            </a:r>
            <a:r>
              <a:rPr lang="ru-RU" dirty="0"/>
              <a:t>) / </a:t>
            </a:r>
            <a:r>
              <a:rPr lang="ru-RU" dirty="0" err="1"/>
              <a:t>Чг</a:t>
            </a:r>
            <a:r>
              <a:rPr lang="ru-RU" dirty="0"/>
              <a:t>, 			        </a:t>
            </a:r>
            <a:endParaRPr lang="ru-RU" dirty="0" smtClean="0"/>
          </a:p>
          <a:p>
            <a:r>
              <a:rPr lang="ru-RU" dirty="0" smtClean="0"/>
              <a:t>где </a:t>
            </a:r>
            <a:r>
              <a:rPr lang="ru-RU" dirty="0"/>
              <a:t>Ус – численность работников уволившихся с предприятия по собственному </a:t>
            </a:r>
            <a:r>
              <a:rPr lang="ru-RU" dirty="0" smtClean="0"/>
              <a:t>желанию</a:t>
            </a:r>
          </a:p>
          <a:p>
            <a:pPr algn="just"/>
            <a:r>
              <a:rPr lang="ru-RU" dirty="0" err="1" smtClean="0"/>
              <a:t>Унд</a:t>
            </a:r>
            <a:r>
              <a:rPr lang="ru-RU" dirty="0" smtClean="0"/>
              <a:t> </a:t>
            </a:r>
            <a:r>
              <a:rPr lang="ru-RU" dirty="0"/>
              <a:t>– численность работников уволенных с предприятия в связи с нарушением трудовой дисциплины.</a:t>
            </a:r>
          </a:p>
          <a:p>
            <a:endParaRPr lang="ru-RU" dirty="0"/>
          </a:p>
        </p:txBody>
      </p:sp>
      <p:sp>
        <p:nvSpPr>
          <p:cNvPr id="2" name="Заголовок 1"/>
          <p:cNvSpPr>
            <a:spLocks noGrp="1"/>
          </p:cNvSpPr>
          <p:nvPr>
            <p:ph type="title"/>
          </p:nvPr>
        </p:nvSpPr>
        <p:spPr/>
        <p:txBody>
          <a:bodyPr/>
          <a:lstStyle/>
          <a:p>
            <a:r>
              <a:rPr lang="ru-RU" dirty="0" smtClean="0"/>
              <a:t>Оценка динами кадров</a:t>
            </a:r>
            <a:endParaRPr lang="ru-RU" dirty="0"/>
          </a:p>
        </p:txBody>
      </p:sp>
    </p:spTree>
    <p:extLst>
      <p:ext uri="{BB962C8B-B14F-4D97-AF65-F5344CB8AC3E}">
        <p14:creationId xmlns:p14="http://schemas.microsoft.com/office/powerpoint/2010/main" val="2338375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ru-RU" b="1" dirty="0"/>
              <a:t>Нормирование труда</a:t>
            </a:r>
            <a:r>
              <a:rPr lang="ru-RU" dirty="0"/>
              <a:t> – это установление норм затрат труда на изготовление единицы продукции в конкретных организационно-технических условиях. Нормирование труда на предприятии является важнейшей составной частью научной организации труда и служит основой организации заработной платы работников предприятия.</a:t>
            </a:r>
          </a:p>
          <a:p>
            <a:endParaRPr lang="ru-RU" dirty="0"/>
          </a:p>
        </p:txBody>
      </p:sp>
      <p:sp>
        <p:nvSpPr>
          <p:cNvPr id="2" name="Заголовок 1"/>
          <p:cNvSpPr>
            <a:spLocks noGrp="1"/>
          </p:cNvSpPr>
          <p:nvPr>
            <p:ph type="title"/>
          </p:nvPr>
        </p:nvSpPr>
        <p:spPr/>
        <p:txBody>
          <a:bodyPr/>
          <a:lstStyle/>
          <a:p>
            <a:r>
              <a:rPr lang="ru-RU" b="1" dirty="0"/>
              <a:t>Нормирование труда</a:t>
            </a:r>
            <a:endParaRPr lang="ru-RU" dirty="0"/>
          </a:p>
        </p:txBody>
      </p:sp>
    </p:spTree>
    <p:extLst>
      <p:ext uri="{BB962C8B-B14F-4D97-AF65-F5344CB8AC3E}">
        <p14:creationId xmlns:p14="http://schemas.microsoft.com/office/powerpoint/2010/main" val="3954461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ru-RU" b="1" dirty="0"/>
              <a:t>норма времени</a:t>
            </a:r>
            <a:r>
              <a:rPr lang="ru-RU" dirty="0"/>
              <a:t>, характеризующая величину затрат рабочего времени на единицу работы (операции</a:t>
            </a:r>
            <a:r>
              <a:rPr lang="ru-RU" dirty="0" smtClean="0"/>
              <a:t>)</a:t>
            </a:r>
            <a:endParaRPr lang="ru-RU" dirty="0"/>
          </a:p>
          <a:p>
            <a:endParaRPr lang="ru-RU" dirty="0"/>
          </a:p>
        </p:txBody>
      </p:sp>
      <p:sp>
        <p:nvSpPr>
          <p:cNvPr id="2" name="Заголовок 1"/>
          <p:cNvSpPr>
            <a:spLocks noGrp="1"/>
          </p:cNvSpPr>
          <p:nvPr>
            <p:ph type="title"/>
          </p:nvPr>
        </p:nvSpPr>
        <p:spPr/>
        <p:txBody>
          <a:bodyPr/>
          <a:lstStyle/>
          <a:p>
            <a:r>
              <a:rPr lang="ru-RU" b="1" dirty="0" smtClean="0"/>
              <a:t>Норма </a:t>
            </a:r>
            <a:r>
              <a:rPr lang="ru-RU" b="1" dirty="0"/>
              <a:t>времени</a:t>
            </a:r>
            <a:endParaRPr lang="ru-RU" dirty="0"/>
          </a:p>
        </p:txBody>
      </p:sp>
    </p:spTree>
    <p:extLst>
      <p:ext uri="{BB962C8B-B14F-4D97-AF65-F5344CB8AC3E}">
        <p14:creationId xmlns:p14="http://schemas.microsoft.com/office/powerpoint/2010/main" val="3657466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ru-RU" b="1" dirty="0"/>
              <a:t>норма выработки</a:t>
            </a:r>
            <a:r>
              <a:rPr lang="ru-RU" dirty="0"/>
              <a:t>, устанавливающая объем работы (количество единиц продукции), который работник или группа работников соответствующей квалификации обязаны выполнить в единицу рабочего времени;</a:t>
            </a:r>
          </a:p>
          <a:p>
            <a:endParaRPr lang="ru-RU" dirty="0"/>
          </a:p>
        </p:txBody>
      </p:sp>
      <p:sp>
        <p:nvSpPr>
          <p:cNvPr id="2" name="Заголовок 1"/>
          <p:cNvSpPr>
            <a:spLocks noGrp="1"/>
          </p:cNvSpPr>
          <p:nvPr>
            <p:ph type="title"/>
          </p:nvPr>
        </p:nvSpPr>
        <p:spPr/>
        <p:txBody>
          <a:bodyPr/>
          <a:lstStyle/>
          <a:p>
            <a:r>
              <a:rPr lang="ru-RU" b="1" dirty="0" smtClean="0"/>
              <a:t>Норма </a:t>
            </a:r>
            <a:r>
              <a:rPr lang="ru-RU" b="1" dirty="0"/>
              <a:t>выработки</a:t>
            </a:r>
            <a:endParaRPr lang="ru-RU" dirty="0"/>
          </a:p>
        </p:txBody>
      </p:sp>
    </p:spTree>
    <p:extLst>
      <p:ext uri="{BB962C8B-B14F-4D97-AF65-F5344CB8AC3E}">
        <p14:creationId xmlns:p14="http://schemas.microsoft.com/office/powerpoint/2010/main" val="29141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ru-RU" b="1" dirty="0"/>
              <a:t>Трудовые ресурсы предприятия</a:t>
            </a:r>
            <a:r>
              <a:rPr lang="ru-RU" dirty="0"/>
              <a:t> – это трудоспособное население, которое занято на предприятии в соответствии с количественным и квалификационным составом.</a:t>
            </a:r>
          </a:p>
        </p:txBody>
      </p:sp>
      <p:sp>
        <p:nvSpPr>
          <p:cNvPr id="2" name="Заголовок 1"/>
          <p:cNvSpPr>
            <a:spLocks noGrp="1"/>
          </p:cNvSpPr>
          <p:nvPr>
            <p:ph type="title"/>
          </p:nvPr>
        </p:nvSpPr>
        <p:spPr/>
        <p:txBody>
          <a:bodyPr/>
          <a:lstStyle/>
          <a:p>
            <a:r>
              <a:rPr lang="ru-RU" dirty="0" smtClean="0"/>
              <a:t>Трудовые ресурсы предприятия</a:t>
            </a:r>
            <a:endParaRPr lang="ru-RU" dirty="0"/>
          </a:p>
        </p:txBody>
      </p:sp>
    </p:spTree>
    <p:extLst>
      <p:ext uri="{BB962C8B-B14F-4D97-AF65-F5344CB8AC3E}">
        <p14:creationId xmlns:p14="http://schemas.microsoft.com/office/powerpoint/2010/main" val="1273448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ru-RU" b="1" dirty="0"/>
              <a:t>норма обслуживания</a:t>
            </a:r>
            <a:r>
              <a:rPr lang="ru-RU" dirty="0"/>
              <a:t>, определяющая количество производственных объектов (единиц оборудования, рабочих мест и т.д.), которые работник или группа работников соответствующей квалификации обязаны обслуживать в единицу рабочего времени;</a:t>
            </a:r>
          </a:p>
          <a:p>
            <a:endParaRPr lang="ru-RU" dirty="0"/>
          </a:p>
        </p:txBody>
      </p:sp>
      <p:sp>
        <p:nvSpPr>
          <p:cNvPr id="2" name="Заголовок 1"/>
          <p:cNvSpPr>
            <a:spLocks noGrp="1"/>
          </p:cNvSpPr>
          <p:nvPr>
            <p:ph type="title"/>
          </p:nvPr>
        </p:nvSpPr>
        <p:spPr/>
        <p:txBody>
          <a:bodyPr/>
          <a:lstStyle/>
          <a:p>
            <a:r>
              <a:rPr lang="ru-RU" b="1" dirty="0" smtClean="0"/>
              <a:t>Норма </a:t>
            </a:r>
            <a:r>
              <a:rPr lang="ru-RU" b="1" dirty="0"/>
              <a:t>обслуживания</a:t>
            </a:r>
            <a:endParaRPr lang="ru-RU" dirty="0"/>
          </a:p>
        </p:txBody>
      </p:sp>
    </p:spTree>
    <p:extLst>
      <p:ext uri="{BB962C8B-B14F-4D97-AF65-F5344CB8AC3E}">
        <p14:creationId xmlns:p14="http://schemas.microsoft.com/office/powerpoint/2010/main" val="1809597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ru-RU" b="1" dirty="0"/>
              <a:t>норма времени обслуживания</a:t>
            </a:r>
            <a:r>
              <a:rPr lang="ru-RU" dirty="0"/>
              <a:t>, отражающая затраты рабочего времени на обслуживание единицы оборудования или рабочего места; </a:t>
            </a:r>
          </a:p>
          <a:p>
            <a:endParaRPr lang="ru-RU" dirty="0"/>
          </a:p>
        </p:txBody>
      </p:sp>
      <p:sp>
        <p:nvSpPr>
          <p:cNvPr id="2" name="Заголовок 1"/>
          <p:cNvSpPr>
            <a:spLocks noGrp="1"/>
          </p:cNvSpPr>
          <p:nvPr>
            <p:ph type="title"/>
          </p:nvPr>
        </p:nvSpPr>
        <p:spPr/>
        <p:txBody>
          <a:bodyPr/>
          <a:lstStyle/>
          <a:p>
            <a:r>
              <a:rPr lang="ru-RU" b="1" dirty="0" smtClean="0"/>
              <a:t>Норма </a:t>
            </a:r>
            <a:r>
              <a:rPr lang="ru-RU" b="1" dirty="0"/>
              <a:t>времени обслуживания</a:t>
            </a:r>
            <a:endParaRPr lang="ru-RU" dirty="0"/>
          </a:p>
        </p:txBody>
      </p:sp>
    </p:spTree>
    <p:extLst>
      <p:ext uri="{BB962C8B-B14F-4D97-AF65-F5344CB8AC3E}">
        <p14:creationId xmlns:p14="http://schemas.microsoft.com/office/powerpoint/2010/main" val="2423330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ru-RU" b="1" dirty="0"/>
              <a:t>норма   численности</a:t>
            </a:r>
            <a:r>
              <a:rPr lang="ru-RU" dirty="0"/>
              <a:t>,    устанавливающая численность работников определенного профессионально-квалификационного состава, необходимую для выполнения конкретных производственных, управленческих функций или объемов работ. </a:t>
            </a:r>
          </a:p>
        </p:txBody>
      </p:sp>
      <p:sp>
        <p:nvSpPr>
          <p:cNvPr id="2" name="Заголовок 1"/>
          <p:cNvSpPr>
            <a:spLocks noGrp="1"/>
          </p:cNvSpPr>
          <p:nvPr>
            <p:ph type="title"/>
          </p:nvPr>
        </p:nvSpPr>
        <p:spPr/>
        <p:txBody>
          <a:bodyPr/>
          <a:lstStyle/>
          <a:p>
            <a:r>
              <a:rPr lang="ru-RU" b="1" dirty="0" smtClean="0"/>
              <a:t>Норма   </a:t>
            </a:r>
            <a:r>
              <a:rPr lang="ru-RU" b="1" dirty="0"/>
              <a:t>численности</a:t>
            </a:r>
            <a:endParaRPr lang="ru-RU" dirty="0"/>
          </a:p>
        </p:txBody>
      </p:sp>
    </p:spTree>
    <p:extLst>
      <p:ext uri="{BB962C8B-B14F-4D97-AF65-F5344CB8AC3E}">
        <p14:creationId xmlns:p14="http://schemas.microsoft.com/office/powerpoint/2010/main" val="2985837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70000" lnSpcReduction="20000"/>
          </a:bodyPr>
          <a:lstStyle/>
          <a:p>
            <a:pPr algn="just"/>
            <a:r>
              <a:rPr lang="ru-RU" dirty="0"/>
              <a:t>Основой для установления трудовых норм является </a:t>
            </a:r>
            <a:r>
              <a:rPr lang="ru-RU" b="1" dirty="0"/>
              <a:t>норма времени</a:t>
            </a:r>
            <a:r>
              <a:rPr lang="ru-RU" dirty="0"/>
              <a:t>, которая рассчитывается следующим образом:</a:t>
            </a:r>
          </a:p>
          <a:p>
            <a:r>
              <a:rPr lang="ru-RU" dirty="0"/>
              <a:t>   </a:t>
            </a:r>
            <a:r>
              <a:rPr lang="ru-RU" dirty="0" err="1"/>
              <a:t>Н</a:t>
            </a:r>
            <a:r>
              <a:rPr lang="ru-RU" baseline="-25000" dirty="0" err="1"/>
              <a:t>вр</a:t>
            </a:r>
            <a:r>
              <a:rPr lang="ru-RU" baseline="-25000" dirty="0"/>
              <a:t>.</a:t>
            </a:r>
            <a:r>
              <a:rPr lang="ru-RU" dirty="0"/>
              <a:t> = </a:t>
            </a:r>
            <a:r>
              <a:rPr lang="ru-RU" dirty="0" err="1"/>
              <a:t>Т</a:t>
            </a:r>
            <a:r>
              <a:rPr lang="ru-RU" baseline="-25000" dirty="0" err="1"/>
              <a:t>пз</a:t>
            </a:r>
            <a:r>
              <a:rPr lang="ru-RU" baseline="-25000" dirty="0"/>
              <a:t>.</a:t>
            </a:r>
            <a:r>
              <a:rPr lang="ru-RU" dirty="0"/>
              <a:t> + Т</a:t>
            </a:r>
            <a:r>
              <a:rPr lang="ru-RU" baseline="-25000" dirty="0"/>
              <a:t>оп. </a:t>
            </a:r>
            <a:r>
              <a:rPr lang="ru-RU" dirty="0"/>
              <a:t>+ </a:t>
            </a:r>
            <a:r>
              <a:rPr lang="ru-RU" dirty="0" err="1"/>
              <a:t>Т</a:t>
            </a:r>
            <a:r>
              <a:rPr lang="ru-RU" baseline="-25000" dirty="0" err="1"/>
              <a:t>обс</a:t>
            </a:r>
            <a:r>
              <a:rPr lang="ru-RU" baseline="-25000" dirty="0"/>
              <a:t>. </a:t>
            </a:r>
            <a:r>
              <a:rPr lang="ru-RU" dirty="0"/>
              <a:t>+ </a:t>
            </a:r>
            <a:r>
              <a:rPr lang="ru-RU" dirty="0" err="1"/>
              <a:t>Т</a:t>
            </a:r>
            <a:r>
              <a:rPr lang="ru-RU" baseline="-25000" dirty="0" err="1"/>
              <a:t>отд</a:t>
            </a:r>
            <a:r>
              <a:rPr lang="ru-RU" baseline="-25000" dirty="0"/>
              <a:t>. </a:t>
            </a:r>
            <a:r>
              <a:rPr lang="ru-RU" dirty="0"/>
              <a:t>+ </a:t>
            </a:r>
            <a:r>
              <a:rPr lang="ru-RU" dirty="0" err="1"/>
              <a:t>Т</a:t>
            </a:r>
            <a:r>
              <a:rPr lang="ru-RU" baseline="-25000" dirty="0" err="1"/>
              <a:t>пер</a:t>
            </a:r>
            <a:r>
              <a:rPr lang="ru-RU" baseline="-25000" dirty="0"/>
              <a:t>.,                                             </a:t>
            </a:r>
            <a:endParaRPr lang="ru-RU" dirty="0"/>
          </a:p>
          <a:p>
            <a:endParaRPr lang="ru-RU" dirty="0" smtClean="0"/>
          </a:p>
          <a:p>
            <a:pPr algn="just"/>
            <a:r>
              <a:rPr lang="ru-RU" dirty="0" smtClean="0"/>
              <a:t>Где,</a:t>
            </a:r>
          </a:p>
          <a:p>
            <a:pPr algn="just"/>
            <a:r>
              <a:rPr lang="ru-RU" dirty="0" smtClean="0"/>
              <a:t> </a:t>
            </a:r>
            <a:r>
              <a:rPr lang="ru-RU" dirty="0" err="1"/>
              <a:t>Т</a:t>
            </a:r>
            <a:r>
              <a:rPr lang="ru-RU" baseline="-25000" dirty="0" err="1"/>
              <a:t>пз</a:t>
            </a:r>
            <a:r>
              <a:rPr lang="ru-RU" baseline="-25000" dirty="0"/>
              <a:t>.  </a:t>
            </a:r>
            <a:r>
              <a:rPr lang="ru-RU" dirty="0"/>
              <a:t>–  подготовительно-заключительное время; </a:t>
            </a:r>
            <a:endParaRPr lang="ru-RU" dirty="0" smtClean="0"/>
          </a:p>
          <a:p>
            <a:r>
              <a:rPr lang="ru-RU" dirty="0" smtClean="0"/>
              <a:t>Т</a:t>
            </a:r>
            <a:r>
              <a:rPr lang="ru-RU" baseline="-25000" dirty="0" smtClean="0"/>
              <a:t>оп</a:t>
            </a:r>
            <a:r>
              <a:rPr lang="ru-RU" baseline="-25000" dirty="0"/>
              <a:t>.  </a:t>
            </a:r>
            <a:r>
              <a:rPr lang="ru-RU" dirty="0"/>
              <a:t>– оперативное время; </a:t>
            </a:r>
            <a:endParaRPr lang="ru-RU" dirty="0" smtClean="0"/>
          </a:p>
          <a:p>
            <a:pPr algn="just"/>
            <a:r>
              <a:rPr lang="ru-RU" dirty="0" err="1" smtClean="0"/>
              <a:t>Т</a:t>
            </a:r>
            <a:r>
              <a:rPr lang="ru-RU" baseline="-25000" dirty="0" err="1" smtClean="0"/>
              <a:t>обс</a:t>
            </a:r>
            <a:r>
              <a:rPr lang="ru-RU" baseline="-25000" dirty="0"/>
              <a:t>.      </a:t>
            </a:r>
            <a:r>
              <a:rPr lang="ru-RU" dirty="0"/>
              <a:t>–    время обслуживания рабочего места; </a:t>
            </a:r>
            <a:endParaRPr lang="ru-RU" dirty="0" smtClean="0"/>
          </a:p>
          <a:p>
            <a:pPr algn="just"/>
            <a:r>
              <a:rPr lang="ru-RU" dirty="0" err="1" smtClean="0"/>
              <a:t>Т</a:t>
            </a:r>
            <a:r>
              <a:rPr lang="ru-RU" baseline="-25000" dirty="0" err="1" smtClean="0"/>
              <a:t>отд</a:t>
            </a:r>
            <a:r>
              <a:rPr lang="ru-RU" baseline="-25000" dirty="0" smtClean="0"/>
              <a:t>       </a:t>
            </a:r>
            <a:r>
              <a:rPr lang="ru-RU" dirty="0"/>
              <a:t>–    время перерывов на отдых и личные надобности</a:t>
            </a:r>
            <a:r>
              <a:rPr lang="ru-RU" dirty="0" smtClean="0"/>
              <a:t>;</a:t>
            </a:r>
          </a:p>
          <a:p>
            <a:r>
              <a:rPr lang="ru-RU" dirty="0" smtClean="0"/>
              <a:t> </a:t>
            </a:r>
            <a:r>
              <a:rPr lang="ru-RU" dirty="0" err="1"/>
              <a:t>Т</a:t>
            </a:r>
            <a:r>
              <a:rPr lang="ru-RU" baseline="-25000" dirty="0" err="1"/>
              <a:t>пер</a:t>
            </a:r>
            <a:r>
              <a:rPr lang="ru-RU" baseline="-25000" dirty="0"/>
              <a:t>. </a:t>
            </a:r>
            <a:r>
              <a:rPr lang="ru-RU" dirty="0"/>
              <a:t>– время перерывов по организационно-техническим причинам.</a:t>
            </a:r>
          </a:p>
          <a:p>
            <a:endParaRPr lang="ru-RU" dirty="0"/>
          </a:p>
        </p:txBody>
      </p:sp>
      <p:sp>
        <p:nvSpPr>
          <p:cNvPr id="2" name="Заголовок 1"/>
          <p:cNvSpPr>
            <a:spLocks noGrp="1"/>
          </p:cNvSpPr>
          <p:nvPr>
            <p:ph type="title"/>
          </p:nvPr>
        </p:nvSpPr>
        <p:spPr/>
        <p:txBody>
          <a:bodyPr/>
          <a:lstStyle/>
          <a:p>
            <a:r>
              <a:rPr lang="ru-RU" b="1" dirty="0" smtClean="0"/>
              <a:t>Расчет нормы времени</a:t>
            </a:r>
            <a:endParaRPr lang="ru-RU" dirty="0"/>
          </a:p>
        </p:txBody>
      </p:sp>
    </p:spTree>
    <p:extLst>
      <p:ext uri="{BB962C8B-B14F-4D97-AF65-F5344CB8AC3E}">
        <p14:creationId xmlns:p14="http://schemas.microsoft.com/office/powerpoint/2010/main" val="3503062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ru-RU" b="1" dirty="0"/>
              <a:t>Заработная плата</a:t>
            </a:r>
            <a:r>
              <a:rPr lang="ru-RU" dirty="0"/>
              <a:t> – часть общественного продукта, выплачиваемая работнику в соответствии с количеством и качеством его труда. </a:t>
            </a:r>
          </a:p>
        </p:txBody>
      </p:sp>
      <p:sp>
        <p:nvSpPr>
          <p:cNvPr id="2" name="Заголовок 1"/>
          <p:cNvSpPr>
            <a:spLocks noGrp="1"/>
          </p:cNvSpPr>
          <p:nvPr>
            <p:ph type="title"/>
          </p:nvPr>
        </p:nvSpPr>
        <p:spPr/>
        <p:txBody>
          <a:bodyPr/>
          <a:lstStyle/>
          <a:p>
            <a:r>
              <a:rPr lang="ru-RU" b="1" dirty="0"/>
              <a:t>Заработная плата</a:t>
            </a:r>
            <a:endParaRPr lang="ru-RU" dirty="0"/>
          </a:p>
        </p:txBody>
      </p:sp>
    </p:spTree>
    <p:extLst>
      <p:ext uri="{BB962C8B-B14F-4D97-AF65-F5344CB8AC3E}">
        <p14:creationId xmlns:p14="http://schemas.microsoft.com/office/powerpoint/2010/main" val="4280472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85000" lnSpcReduction="10000"/>
          </a:bodyPr>
          <a:lstStyle/>
          <a:p>
            <a:pPr algn="just"/>
            <a:r>
              <a:rPr lang="ru-RU" b="1" dirty="0"/>
              <a:t>Тарифная ставка</a:t>
            </a:r>
            <a:r>
              <a:rPr lang="ru-RU" i="1" dirty="0"/>
              <a:t> </a:t>
            </a:r>
            <a:r>
              <a:rPr lang="ru-RU" dirty="0"/>
              <a:t>– это выраженный в денежной форме абсолютный размер оплаты труда в единицу рабочего времени (час, день, месяц). Исходной  является минимальная тарифная ставка или тарифная ставка первого разряда. Она определяет уровень оплаты наиболее простого труда. </a:t>
            </a:r>
          </a:p>
          <a:p>
            <a:r>
              <a:rPr lang="ru-RU" dirty="0"/>
              <a:t>Тарифная ставка работника </a:t>
            </a:r>
            <a:r>
              <a:rPr lang="en-US" dirty="0" err="1"/>
              <a:t>i</a:t>
            </a:r>
            <a:r>
              <a:rPr lang="ru-RU" dirty="0"/>
              <a:t>-ого разряда определяется по формуле:</a:t>
            </a:r>
          </a:p>
          <a:p>
            <a:r>
              <a:rPr lang="ru-RU" dirty="0"/>
              <a:t>ТС</a:t>
            </a:r>
            <a:r>
              <a:rPr lang="en-US" baseline="-25000" dirty="0" err="1"/>
              <a:t>i</a:t>
            </a:r>
            <a:r>
              <a:rPr lang="ru-RU" dirty="0"/>
              <a:t> = ТС</a:t>
            </a:r>
            <a:r>
              <a:rPr lang="ru-RU" baseline="-25000" dirty="0"/>
              <a:t>1</a:t>
            </a:r>
            <a:r>
              <a:rPr lang="ru-RU" dirty="0"/>
              <a:t> х ТК</a:t>
            </a:r>
            <a:r>
              <a:rPr lang="en-US" baseline="-25000" dirty="0" err="1"/>
              <a:t>i</a:t>
            </a:r>
            <a:r>
              <a:rPr lang="en-US" baseline="-25000" dirty="0"/>
              <a:t> </a:t>
            </a:r>
            <a:r>
              <a:rPr lang="ru-RU" dirty="0"/>
              <a:t>, 				        </a:t>
            </a:r>
            <a:endParaRPr lang="ru-RU" dirty="0" smtClean="0"/>
          </a:p>
          <a:p>
            <a:r>
              <a:rPr lang="ru-RU" dirty="0" smtClean="0"/>
              <a:t>где </a:t>
            </a:r>
            <a:r>
              <a:rPr lang="ru-RU" dirty="0"/>
              <a:t>ТС</a:t>
            </a:r>
            <a:r>
              <a:rPr lang="ru-RU" baseline="-25000" dirty="0"/>
              <a:t>1 </a:t>
            </a:r>
            <a:r>
              <a:rPr lang="ru-RU" dirty="0"/>
              <a:t>– тарифная ставка первого разряда</a:t>
            </a:r>
            <a:r>
              <a:rPr lang="ru-RU" dirty="0" smtClean="0"/>
              <a:t>;</a:t>
            </a:r>
          </a:p>
          <a:p>
            <a:r>
              <a:rPr lang="ru-RU" dirty="0" smtClean="0"/>
              <a:t> </a:t>
            </a:r>
            <a:r>
              <a:rPr lang="ru-RU" dirty="0"/>
              <a:t>ТК</a:t>
            </a:r>
            <a:r>
              <a:rPr lang="en-US" baseline="-25000" dirty="0" err="1"/>
              <a:t>i</a:t>
            </a:r>
            <a:r>
              <a:rPr lang="ru-RU" baseline="-25000" dirty="0"/>
              <a:t>   </a:t>
            </a:r>
            <a:r>
              <a:rPr lang="ru-RU" dirty="0"/>
              <a:t>- тарифный коэффициент </a:t>
            </a:r>
            <a:r>
              <a:rPr lang="en-US" dirty="0" err="1"/>
              <a:t>i</a:t>
            </a:r>
            <a:r>
              <a:rPr lang="ru-RU" dirty="0"/>
              <a:t>-ого разряда.</a:t>
            </a:r>
          </a:p>
          <a:p>
            <a:endParaRPr lang="ru-RU" dirty="0"/>
          </a:p>
        </p:txBody>
      </p:sp>
      <p:sp>
        <p:nvSpPr>
          <p:cNvPr id="2" name="Заголовок 1"/>
          <p:cNvSpPr>
            <a:spLocks noGrp="1"/>
          </p:cNvSpPr>
          <p:nvPr>
            <p:ph type="title"/>
          </p:nvPr>
        </p:nvSpPr>
        <p:spPr/>
        <p:txBody>
          <a:bodyPr/>
          <a:lstStyle/>
          <a:p>
            <a:r>
              <a:rPr lang="ru-RU" b="1" dirty="0"/>
              <a:t>Тарифная ставка</a:t>
            </a:r>
            <a:endParaRPr lang="ru-RU" dirty="0"/>
          </a:p>
        </p:txBody>
      </p:sp>
    </p:spTree>
    <p:extLst>
      <p:ext uri="{BB962C8B-B14F-4D97-AF65-F5344CB8AC3E}">
        <p14:creationId xmlns:p14="http://schemas.microsoft.com/office/powerpoint/2010/main" val="649054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ru-RU" dirty="0"/>
              <a:t>Существуют две основные формы оплаты труда на предприятиях – сдельная и повременная</a:t>
            </a:r>
          </a:p>
        </p:txBody>
      </p:sp>
      <p:sp>
        <p:nvSpPr>
          <p:cNvPr id="2" name="Заголовок 1"/>
          <p:cNvSpPr>
            <a:spLocks noGrp="1"/>
          </p:cNvSpPr>
          <p:nvPr>
            <p:ph type="title"/>
          </p:nvPr>
        </p:nvSpPr>
        <p:spPr/>
        <p:txBody>
          <a:bodyPr/>
          <a:lstStyle/>
          <a:p>
            <a:r>
              <a:rPr lang="ru-RU" dirty="0" smtClean="0"/>
              <a:t>Формы труда</a:t>
            </a:r>
            <a:endParaRPr lang="ru-RU" dirty="0"/>
          </a:p>
        </p:txBody>
      </p:sp>
    </p:spTree>
    <p:extLst>
      <p:ext uri="{BB962C8B-B14F-4D97-AF65-F5344CB8AC3E}">
        <p14:creationId xmlns:p14="http://schemas.microsoft.com/office/powerpoint/2010/main" val="61928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ru-RU" b="1" dirty="0"/>
              <a:t>Сдельная форма оплаты труда</a:t>
            </a:r>
            <a:r>
              <a:rPr lang="ru-RU" dirty="0"/>
              <a:t> – это оплата за количество произведенной продукции (работ, услуг) с учетом их качества. </a:t>
            </a:r>
          </a:p>
          <a:p>
            <a:endParaRPr lang="ru-RU" dirty="0"/>
          </a:p>
        </p:txBody>
      </p:sp>
      <p:sp>
        <p:nvSpPr>
          <p:cNvPr id="2" name="Заголовок 1"/>
          <p:cNvSpPr>
            <a:spLocks noGrp="1"/>
          </p:cNvSpPr>
          <p:nvPr>
            <p:ph type="title"/>
          </p:nvPr>
        </p:nvSpPr>
        <p:spPr/>
        <p:txBody>
          <a:bodyPr/>
          <a:lstStyle/>
          <a:p>
            <a:r>
              <a:rPr lang="ru-RU" b="1" dirty="0"/>
              <a:t>Сдельная форма оплаты труда</a:t>
            </a:r>
            <a:endParaRPr lang="ru-RU" dirty="0"/>
          </a:p>
        </p:txBody>
      </p:sp>
    </p:spTree>
    <p:extLst>
      <p:ext uri="{BB962C8B-B14F-4D97-AF65-F5344CB8AC3E}">
        <p14:creationId xmlns:p14="http://schemas.microsoft.com/office/powerpoint/2010/main" val="2929858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lnSpcReduction="10000"/>
          </a:bodyPr>
          <a:lstStyle/>
          <a:p>
            <a:pPr algn="just"/>
            <a:r>
              <a:rPr lang="ru-RU" dirty="0"/>
              <a:t>Различают следующие разновидности (системы) сдельной формы оплаты труда:</a:t>
            </a:r>
          </a:p>
          <a:p>
            <a:pPr algn="just"/>
            <a:r>
              <a:rPr lang="ru-RU" dirty="0"/>
              <a:t>- прямая сдельная;</a:t>
            </a:r>
          </a:p>
          <a:p>
            <a:pPr algn="just"/>
            <a:r>
              <a:rPr lang="ru-RU" dirty="0"/>
              <a:t>- сдельно-премиальная;</a:t>
            </a:r>
          </a:p>
          <a:p>
            <a:pPr algn="just"/>
            <a:r>
              <a:rPr lang="ru-RU" dirty="0"/>
              <a:t>- сдельно-прогрессивная;</a:t>
            </a:r>
          </a:p>
          <a:p>
            <a:pPr algn="just"/>
            <a:r>
              <a:rPr lang="ru-RU" dirty="0"/>
              <a:t>- косвенно-сдельная;</a:t>
            </a:r>
          </a:p>
          <a:p>
            <a:pPr algn="just"/>
            <a:r>
              <a:rPr lang="ru-RU" dirty="0"/>
              <a:t>- аккордная;</a:t>
            </a:r>
          </a:p>
          <a:p>
            <a:pPr algn="just"/>
            <a:r>
              <a:rPr lang="ru-RU" dirty="0"/>
              <a:t>- аккордно-премиальная.</a:t>
            </a:r>
          </a:p>
          <a:p>
            <a:endParaRPr lang="ru-RU" dirty="0"/>
          </a:p>
        </p:txBody>
      </p:sp>
      <p:sp>
        <p:nvSpPr>
          <p:cNvPr id="2" name="Заголовок 1"/>
          <p:cNvSpPr>
            <a:spLocks noGrp="1"/>
          </p:cNvSpPr>
          <p:nvPr>
            <p:ph type="title"/>
          </p:nvPr>
        </p:nvSpPr>
        <p:spPr/>
        <p:txBody>
          <a:bodyPr/>
          <a:lstStyle/>
          <a:p>
            <a:r>
              <a:rPr lang="ru-RU" b="1" dirty="0"/>
              <a:t>Сдельная форма оплаты труда</a:t>
            </a:r>
            <a:endParaRPr lang="ru-RU" dirty="0"/>
          </a:p>
        </p:txBody>
      </p:sp>
    </p:spTree>
    <p:extLst>
      <p:ext uri="{BB962C8B-B14F-4D97-AF65-F5344CB8AC3E}">
        <p14:creationId xmlns:p14="http://schemas.microsoft.com/office/powerpoint/2010/main" val="1208463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92500" lnSpcReduction="20000"/>
          </a:bodyPr>
          <a:lstStyle/>
          <a:p>
            <a:pPr algn="just"/>
            <a:r>
              <a:rPr lang="ru-RU" dirty="0"/>
              <a:t>При </a:t>
            </a:r>
            <a:r>
              <a:rPr lang="ru-RU" i="1" dirty="0"/>
              <a:t>прямой сдельной оплате</a:t>
            </a:r>
            <a:r>
              <a:rPr lang="ru-RU" dirty="0"/>
              <a:t> труд оплачивается по сдельным расценкам непосредственно за количество произведенной продукции (работ, услуг). Заработок работника при этом исчисляется по формуле:</a:t>
            </a:r>
          </a:p>
          <a:p>
            <a:r>
              <a:rPr lang="ru-RU" dirty="0"/>
              <a:t>  ЗП = Р х П, 				        </a:t>
            </a:r>
            <a:endParaRPr lang="ru-RU" dirty="0" smtClean="0"/>
          </a:p>
          <a:p>
            <a:r>
              <a:rPr lang="ru-RU" dirty="0" smtClean="0"/>
              <a:t>где </a:t>
            </a:r>
            <a:r>
              <a:rPr lang="ru-RU" dirty="0"/>
              <a:t>Р – сдельная расценка за единицу продукции (работ, услуг</a:t>
            </a:r>
            <a:r>
              <a:rPr lang="ru-RU" dirty="0" smtClean="0"/>
              <a:t>);</a:t>
            </a:r>
          </a:p>
          <a:p>
            <a:r>
              <a:rPr lang="ru-RU" dirty="0" smtClean="0"/>
              <a:t> </a:t>
            </a:r>
            <a:r>
              <a:rPr lang="ru-RU" dirty="0"/>
              <a:t>П – количество (объем) произведенной продукции (работ, услуг).</a:t>
            </a:r>
          </a:p>
          <a:p>
            <a:endParaRPr lang="ru-RU" dirty="0"/>
          </a:p>
        </p:txBody>
      </p:sp>
      <p:sp>
        <p:nvSpPr>
          <p:cNvPr id="2" name="Заголовок 1"/>
          <p:cNvSpPr>
            <a:spLocks noGrp="1"/>
          </p:cNvSpPr>
          <p:nvPr>
            <p:ph type="title"/>
          </p:nvPr>
        </p:nvSpPr>
        <p:spPr/>
        <p:txBody>
          <a:bodyPr>
            <a:normAutofit/>
          </a:bodyPr>
          <a:lstStyle/>
          <a:p>
            <a:r>
              <a:rPr lang="ru-RU" dirty="0" smtClean="0"/>
              <a:t>Расчет прямой сдельной оплаты</a:t>
            </a:r>
            <a:endParaRPr lang="ru-RU" dirty="0"/>
          </a:p>
        </p:txBody>
      </p:sp>
    </p:spTree>
    <p:extLst>
      <p:ext uri="{BB962C8B-B14F-4D97-AF65-F5344CB8AC3E}">
        <p14:creationId xmlns:p14="http://schemas.microsoft.com/office/powerpoint/2010/main" val="3811817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ru-RU" dirty="0"/>
              <a:t>Под </a:t>
            </a:r>
            <a:r>
              <a:rPr lang="ru-RU" b="1" dirty="0"/>
              <a:t>кадрами предприятия</a:t>
            </a:r>
            <a:r>
              <a:rPr lang="ru-RU" dirty="0"/>
              <a:t> понимается совокупность работников различных профессионально-квалификационных групп, занятых на предприятии и входящих  в его списочный состав.</a:t>
            </a:r>
          </a:p>
          <a:p>
            <a:endParaRPr lang="ru-RU" dirty="0"/>
          </a:p>
        </p:txBody>
      </p:sp>
      <p:sp>
        <p:nvSpPr>
          <p:cNvPr id="2" name="Заголовок 1"/>
          <p:cNvSpPr>
            <a:spLocks noGrp="1"/>
          </p:cNvSpPr>
          <p:nvPr>
            <p:ph type="title"/>
          </p:nvPr>
        </p:nvSpPr>
        <p:spPr/>
        <p:txBody>
          <a:bodyPr/>
          <a:lstStyle/>
          <a:p>
            <a:r>
              <a:rPr lang="ru-RU" dirty="0" smtClean="0"/>
              <a:t>Кадры предприятия</a:t>
            </a:r>
            <a:endParaRPr lang="ru-RU" dirty="0"/>
          </a:p>
        </p:txBody>
      </p:sp>
    </p:spTree>
    <p:extLst>
      <p:ext uri="{BB962C8B-B14F-4D97-AF65-F5344CB8AC3E}">
        <p14:creationId xmlns:p14="http://schemas.microsoft.com/office/powerpoint/2010/main" val="564989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lnSpcReduction="10000"/>
          </a:bodyPr>
          <a:lstStyle/>
          <a:p>
            <a:pPr algn="just"/>
            <a:r>
              <a:rPr lang="ru-RU" dirty="0"/>
              <a:t>Заработная плата работника при </a:t>
            </a:r>
            <a:r>
              <a:rPr lang="ru-RU" i="1" dirty="0"/>
              <a:t>простой повременной оплате труда</a:t>
            </a:r>
            <a:r>
              <a:rPr lang="ru-RU" dirty="0"/>
              <a:t> определяется по формуле:</a:t>
            </a:r>
          </a:p>
          <a:p>
            <a:r>
              <a:rPr lang="ru-RU" dirty="0"/>
              <a:t>				     ЗП = ТС х </a:t>
            </a:r>
            <a:r>
              <a:rPr lang="ru-RU" dirty="0" err="1"/>
              <a:t>Т</a:t>
            </a:r>
            <a:r>
              <a:rPr lang="ru-RU" baseline="-25000" dirty="0" err="1"/>
              <a:t>ф</a:t>
            </a:r>
            <a:r>
              <a:rPr lang="ru-RU" dirty="0"/>
              <a:t> , 					        </a:t>
            </a:r>
            <a:endParaRPr lang="ru-RU" dirty="0" smtClean="0"/>
          </a:p>
          <a:p>
            <a:r>
              <a:rPr lang="ru-RU" dirty="0" smtClean="0"/>
              <a:t>где </a:t>
            </a:r>
            <a:r>
              <a:rPr lang="ru-RU" dirty="0"/>
              <a:t>ТС – установленная часовая тарифная ставка работника; </a:t>
            </a:r>
            <a:endParaRPr lang="ru-RU" dirty="0" smtClean="0"/>
          </a:p>
          <a:p>
            <a:r>
              <a:rPr lang="ru-RU" dirty="0" err="1" smtClean="0"/>
              <a:t>Т</a:t>
            </a:r>
            <a:r>
              <a:rPr lang="ru-RU" baseline="-25000" dirty="0" err="1" smtClean="0"/>
              <a:t>ф</a:t>
            </a:r>
            <a:r>
              <a:rPr lang="ru-RU" baseline="-25000" dirty="0" smtClean="0"/>
              <a:t>   </a:t>
            </a:r>
            <a:r>
              <a:rPr lang="ru-RU" dirty="0"/>
              <a:t>- фактически отработанное количество часов.</a:t>
            </a:r>
          </a:p>
          <a:p>
            <a:endParaRPr lang="ru-RU" dirty="0"/>
          </a:p>
        </p:txBody>
      </p:sp>
      <p:sp>
        <p:nvSpPr>
          <p:cNvPr id="2" name="Заголовок 1"/>
          <p:cNvSpPr>
            <a:spLocks noGrp="1"/>
          </p:cNvSpPr>
          <p:nvPr>
            <p:ph type="title"/>
          </p:nvPr>
        </p:nvSpPr>
        <p:spPr/>
        <p:txBody>
          <a:bodyPr>
            <a:normAutofit fontScale="90000"/>
          </a:bodyPr>
          <a:lstStyle/>
          <a:p>
            <a:r>
              <a:rPr lang="ru-RU" dirty="0" smtClean="0"/>
              <a:t>Расчет простой повременной оплаты</a:t>
            </a:r>
            <a:endParaRPr lang="ru-RU" dirty="0"/>
          </a:p>
        </p:txBody>
      </p:sp>
    </p:spTree>
    <p:extLst>
      <p:ext uri="{BB962C8B-B14F-4D97-AF65-F5344CB8AC3E}">
        <p14:creationId xmlns:p14="http://schemas.microsoft.com/office/powerpoint/2010/main" val="2535923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77500" lnSpcReduction="20000"/>
          </a:bodyPr>
          <a:lstStyle/>
          <a:p>
            <a:pPr algn="just"/>
            <a:r>
              <a:rPr lang="ru-RU" b="1" dirty="0"/>
              <a:t>Производительность труда</a:t>
            </a:r>
            <a:r>
              <a:rPr lang="ru-RU" dirty="0"/>
              <a:t> представляет собой сложную экономическую категорию, характеризующую эффективность (плодотворность) деятельности работников в сфере материального производства. Производительность труда определяется количеством продукции, произведенной в единицу рабочего времени, или затратами труда на единицу произведенной продукции. Производительность труда во многом определяет конечный результат деятельности предприятия, так как чем выше производительность труда, тем больше продукции выпускается на предприятии за календарный период и тем большим будет финансовый результат (прибыль) при прочих равных условиях.</a:t>
            </a:r>
          </a:p>
        </p:txBody>
      </p:sp>
      <p:sp>
        <p:nvSpPr>
          <p:cNvPr id="2" name="Заголовок 1"/>
          <p:cNvSpPr>
            <a:spLocks noGrp="1"/>
          </p:cNvSpPr>
          <p:nvPr>
            <p:ph type="title"/>
          </p:nvPr>
        </p:nvSpPr>
        <p:spPr/>
        <p:txBody>
          <a:bodyPr/>
          <a:lstStyle/>
          <a:p>
            <a:r>
              <a:rPr lang="ru-RU" b="1" dirty="0"/>
              <a:t>Производительность труда</a:t>
            </a:r>
            <a:endParaRPr lang="ru-RU" dirty="0"/>
          </a:p>
        </p:txBody>
      </p:sp>
    </p:spTree>
    <p:extLst>
      <p:ext uri="{BB962C8B-B14F-4D97-AF65-F5344CB8AC3E}">
        <p14:creationId xmlns:p14="http://schemas.microsoft.com/office/powerpoint/2010/main" val="2663731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endParaRPr lang="ru-RU" dirty="0"/>
          </a:p>
        </p:txBody>
      </p:sp>
      <p:sp>
        <p:nvSpPr>
          <p:cNvPr id="2" name="Заголовок 1"/>
          <p:cNvSpPr>
            <a:spLocks noGrp="1"/>
          </p:cNvSpPr>
          <p:nvPr>
            <p:ph type="title"/>
          </p:nvPr>
        </p:nvSpPr>
        <p:spPr/>
        <p:txBody>
          <a:bodyPr/>
          <a:lstStyle/>
          <a:p>
            <a:endParaRPr lang="ru-RU" dirty="0"/>
          </a:p>
        </p:txBody>
      </p:sp>
    </p:spTree>
    <p:extLst>
      <p:ext uri="{BB962C8B-B14F-4D97-AF65-F5344CB8AC3E}">
        <p14:creationId xmlns:p14="http://schemas.microsoft.com/office/powerpoint/2010/main" val="2885430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ru-RU" dirty="0"/>
              <a:t>1. Натуральный метод определения производительности труда.</a:t>
            </a:r>
          </a:p>
          <a:p>
            <a:r>
              <a:rPr lang="ru-RU" dirty="0" err="1"/>
              <a:t>Пр</a:t>
            </a:r>
            <a:r>
              <a:rPr lang="ru-RU" dirty="0"/>
              <a:t> н = </a:t>
            </a:r>
            <a:r>
              <a:rPr lang="en-US" dirty="0"/>
              <a:t>Q</a:t>
            </a:r>
            <a:r>
              <a:rPr lang="ru-RU" dirty="0"/>
              <a:t>н / </a:t>
            </a:r>
            <a:r>
              <a:rPr lang="ru-RU" dirty="0" err="1"/>
              <a:t>Тр</a:t>
            </a:r>
            <a:r>
              <a:rPr lang="ru-RU" dirty="0"/>
              <a:t>, 				</a:t>
            </a:r>
          </a:p>
          <a:p>
            <a:r>
              <a:rPr lang="ru-RU" dirty="0"/>
              <a:t>где </a:t>
            </a:r>
            <a:r>
              <a:rPr lang="en-US" dirty="0"/>
              <a:t>Q</a:t>
            </a:r>
            <a:r>
              <a:rPr lang="ru-RU" dirty="0"/>
              <a:t>н – объем выпущенной (планируемой) продукции в натуральных единицах измерения; </a:t>
            </a:r>
            <a:endParaRPr lang="ru-RU" dirty="0" smtClean="0"/>
          </a:p>
          <a:p>
            <a:r>
              <a:rPr lang="ru-RU" dirty="0" err="1" smtClean="0"/>
              <a:t>Тр</a:t>
            </a:r>
            <a:r>
              <a:rPr lang="ru-RU" dirty="0" smtClean="0"/>
              <a:t> </a:t>
            </a:r>
            <a:r>
              <a:rPr lang="ru-RU" dirty="0"/>
              <a:t>– трудозатраты на выпуск продукции в чел.-год.</a:t>
            </a:r>
          </a:p>
          <a:p>
            <a:endParaRPr lang="ru-RU" dirty="0"/>
          </a:p>
        </p:txBody>
      </p:sp>
      <p:sp>
        <p:nvSpPr>
          <p:cNvPr id="2" name="Заголовок 1"/>
          <p:cNvSpPr>
            <a:spLocks noGrp="1"/>
          </p:cNvSpPr>
          <p:nvPr>
            <p:ph type="title"/>
          </p:nvPr>
        </p:nvSpPr>
        <p:spPr/>
        <p:txBody>
          <a:bodyPr/>
          <a:lstStyle/>
          <a:p>
            <a:r>
              <a:rPr lang="ru-RU" dirty="0" smtClean="0"/>
              <a:t>Натуральный метод</a:t>
            </a:r>
            <a:endParaRPr lang="ru-RU" dirty="0"/>
          </a:p>
        </p:txBody>
      </p:sp>
    </p:spTree>
    <p:extLst>
      <p:ext uri="{BB962C8B-B14F-4D97-AF65-F5344CB8AC3E}">
        <p14:creationId xmlns:p14="http://schemas.microsoft.com/office/powerpoint/2010/main" val="2393788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r>
              <a:rPr lang="ru-RU" dirty="0"/>
              <a:t>2. Стоимостной метод определения производительности труда.</a:t>
            </a:r>
          </a:p>
          <a:p>
            <a:r>
              <a:rPr lang="ru-RU" dirty="0"/>
              <a:t>   </a:t>
            </a:r>
            <a:r>
              <a:rPr lang="ru-RU" dirty="0" err="1"/>
              <a:t>Пр</a:t>
            </a:r>
            <a:r>
              <a:rPr lang="ru-RU" dirty="0"/>
              <a:t> = </a:t>
            </a:r>
            <a:r>
              <a:rPr lang="en-US" dirty="0"/>
              <a:t>Q</a:t>
            </a:r>
            <a:r>
              <a:rPr lang="ru-RU" dirty="0"/>
              <a:t>в / </a:t>
            </a:r>
            <a:r>
              <a:rPr lang="ru-RU" dirty="0" err="1"/>
              <a:t>Чг</a:t>
            </a:r>
            <a:r>
              <a:rPr lang="ru-RU" dirty="0"/>
              <a:t>, 				</a:t>
            </a:r>
            <a:endParaRPr lang="ru-RU" dirty="0" smtClean="0"/>
          </a:p>
          <a:p>
            <a:r>
              <a:rPr lang="ru-RU" dirty="0" smtClean="0"/>
              <a:t> </a:t>
            </a:r>
            <a:r>
              <a:rPr lang="ru-RU" dirty="0"/>
              <a:t>где </a:t>
            </a:r>
            <a:r>
              <a:rPr lang="en-US" dirty="0"/>
              <a:t>Q</a:t>
            </a:r>
            <a:r>
              <a:rPr lang="ru-RU" dirty="0"/>
              <a:t>в – валовый объем продукции предприятия в стоимостных единицах измерения; </a:t>
            </a:r>
            <a:endParaRPr lang="ru-RU" dirty="0" smtClean="0"/>
          </a:p>
          <a:p>
            <a:r>
              <a:rPr lang="ru-RU" dirty="0" err="1" smtClean="0"/>
              <a:t>Чг</a:t>
            </a:r>
            <a:r>
              <a:rPr lang="ru-RU" dirty="0" smtClean="0"/>
              <a:t> </a:t>
            </a:r>
            <a:r>
              <a:rPr lang="ru-RU" dirty="0"/>
              <a:t>– среднесписочная численность работников предприятия за год.</a:t>
            </a:r>
          </a:p>
          <a:p>
            <a:endParaRPr lang="ru-RU" dirty="0"/>
          </a:p>
        </p:txBody>
      </p:sp>
      <p:sp>
        <p:nvSpPr>
          <p:cNvPr id="2" name="Заголовок 1"/>
          <p:cNvSpPr>
            <a:spLocks noGrp="1"/>
          </p:cNvSpPr>
          <p:nvPr>
            <p:ph type="title"/>
          </p:nvPr>
        </p:nvSpPr>
        <p:spPr/>
        <p:txBody>
          <a:bodyPr/>
          <a:lstStyle/>
          <a:p>
            <a:r>
              <a:rPr lang="ru-RU" dirty="0" smtClean="0"/>
              <a:t>Стоимостной метод</a:t>
            </a:r>
            <a:endParaRPr lang="ru-RU" dirty="0"/>
          </a:p>
        </p:txBody>
      </p:sp>
    </p:spTree>
    <p:extLst>
      <p:ext uri="{BB962C8B-B14F-4D97-AF65-F5344CB8AC3E}">
        <p14:creationId xmlns:p14="http://schemas.microsoft.com/office/powerpoint/2010/main" val="1528338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62500" lnSpcReduction="20000"/>
          </a:bodyPr>
          <a:lstStyle/>
          <a:p>
            <a:pPr algn="just"/>
            <a:r>
              <a:rPr lang="ru-RU" dirty="0"/>
              <a:t>Для того чтобы исключить первый недостаток используют более точные показатели измерения продукции предприятия, например, показатель чистой  продукции, не содержащий в себе затрат овеществленного труда. В этом случае показатель производительности труда будет рассчитываться следующим образом:</a:t>
            </a:r>
          </a:p>
          <a:p>
            <a:r>
              <a:rPr lang="ru-RU" dirty="0" err="1"/>
              <a:t>Пр</a:t>
            </a:r>
            <a:r>
              <a:rPr lang="ru-RU" dirty="0"/>
              <a:t> = </a:t>
            </a:r>
            <a:r>
              <a:rPr lang="en-US" dirty="0"/>
              <a:t>Q</a:t>
            </a:r>
            <a:r>
              <a:rPr lang="ru-RU" dirty="0" err="1"/>
              <a:t>чп</a:t>
            </a:r>
            <a:r>
              <a:rPr lang="ru-RU" dirty="0"/>
              <a:t> / </a:t>
            </a:r>
            <a:r>
              <a:rPr lang="ru-RU" dirty="0" err="1"/>
              <a:t>Чг</a:t>
            </a:r>
            <a:r>
              <a:rPr lang="ru-RU" dirty="0"/>
              <a:t>, 				        </a:t>
            </a:r>
          </a:p>
          <a:p>
            <a:r>
              <a:rPr lang="ru-RU" dirty="0"/>
              <a:t>где </a:t>
            </a:r>
            <a:r>
              <a:rPr lang="en-US" dirty="0"/>
              <a:t>Q</a:t>
            </a:r>
            <a:r>
              <a:rPr lang="ru-RU" dirty="0" err="1"/>
              <a:t>чп</a:t>
            </a:r>
            <a:r>
              <a:rPr lang="ru-RU" dirty="0"/>
              <a:t> – объем чистой продукции предприятия.</a:t>
            </a:r>
          </a:p>
          <a:p>
            <a:r>
              <a:rPr lang="ru-RU" dirty="0"/>
              <a:t>1. Нормативный (трудовой) метод определения производительности труда.</a:t>
            </a:r>
          </a:p>
          <a:p>
            <a:r>
              <a:rPr lang="ru-RU" dirty="0"/>
              <a:t>  </a:t>
            </a:r>
            <a:r>
              <a:rPr lang="ru-RU" dirty="0" err="1"/>
              <a:t>Нпр</a:t>
            </a:r>
            <a:r>
              <a:rPr lang="ru-RU" dirty="0"/>
              <a:t> = </a:t>
            </a:r>
            <a:r>
              <a:rPr lang="ru-RU" dirty="0" err="1"/>
              <a:t>Пр</a:t>
            </a:r>
            <a:r>
              <a:rPr lang="ru-RU" dirty="0"/>
              <a:t> ф / </a:t>
            </a:r>
            <a:r>
              <a:rPr lang="ru-RU" dirty="0" err="1"/>
              <a:t>Пр</a:t>
            </a:r>
            <a:r>
              <a:rPr lang="ru-RU" dirty="0"/>
              <a:t> н(</a:t>
            </a:r>
            <a:r>
              <a:rPr lang="ru-RU" dirty="0" err="1"/>
              <a:t>пл</a:t>
            </a:r>
            <a:r>
              <a:rPr lang="ru-RU" dirty="0"/>
              <a:t>), 			        </a:t>
            </a:r>
          </a:p>
          <a:p>
            <a:r>
              <a:rPr lang="ru-RU" dirty="0"/>
              <a:t>где </a:t>
            </a:r>
            <a:r>
              <a:rPr lang="ru-RU" dirty="0" err="1"/>
              <a:t>Нпр</a:t>
            </a:r>
            <a:r>
              <a:rPr lang="ru-RU" dirty="0"/>
              <a:t> – выполнение нормы производительности труда</a:t>
            </a:r>
            <a:r>
              <a:rPr lang="ru-RU" dirty="0" smtClean="0"/>
              <a:t>;</a:t>
            </a:r>
          </a:p>
          <a:p>
            <a:r>
              <a:rPr lang="ru-RU" dirty="0" smtClean="0"/>
              <a:t> </a:t>
            </a:r>
            <a:r>
              <a:rPr lang="ru-RU" dirty="0" err="1"/>
              <a:t>Пр</a:t>
            </a:r>
            <a:r>
              <a:rPr lang="ru-RU" dirty="0"/>
              <a:t> ф – фактическая производительность труда работников предприятия</a:t>
            </a:r>
            <a:r>
              <a:rPr lang="ru-RU" dirty="0" smtClean="0"/>
              <a:t>;</a:t>
            </a:r>
          </a:p>
          <a:p>
            <a:r>
              <a:rPr lang="ru-RU" dirty="0" smtClean="0"/>
              <a:t> </a:t>
            </a:r>
            <a:r>
              <a:rPr lang="ru-RU" dirty="0" err="1"/>
              <a:t>Пр</a:t>
            </a:r>
            <a:r>
              <a:rPr lang="ru-RU" dirty="0"/>
              <a:t> н(</a:t>
            </a:r>
            <a:r>
              <a:rPr lang="ru-RU" dirty="0" err="1"/>
              <a:t>пл</a:t>
            </a:r>
            <a:r>
              <a:rPr lang="ru-RU" dirty="0"/>
              <a:t>) – нормативная (плановая) производительность труда.</a:t>
            </a:r>
          </a:p>
          <a:p>
            <a:endParaRPr lang="ru-RU" dirty="0"/>
          </a:p>
        </p:txBody>
      </p:sp>
      <p:sp>
        <p:nvSpPr>
          <p:cNvPr id="2" name="Заголовок 1"/>
          <p:cNvSpPr>
            <a:spLocks noGrp="1"/>
          </p:cNvSpPr>
          <p:nvPr>
            <p:ph type="title"/>
          </p:nvPr>
        </p:nvSpPr>
        <p:spPr/>
        <p:txBody>
          <a:bodyPr/>
          <a:lstStyle/>
          <a:p>
            <a:endParaRPr lang="ru-RU" dirty="0"/>
          </a:p>
        </p:txBody>
      </p:sp>
    </p:spTree>
    <p:extLst>
      <p:ext uri="{BB962C8B-B14F-4D97-AF65-F5344CB8AC3E}">
        <p14:creationId xmlns:p14="http://schemas.microsoft.com/office/powerpoint/2010/main" val="2457665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92500" lnSpcReduction="20000"/>
          </a:bodyPr>
          <a:lstStyle/>
          <a:p>
            <a:pPr algn="just"/>
            <a:r>
              <a:rPr lang="ru-RU" dirty="0"/>
              <a:t>В практике экономического анализа использования трудовых ресурсов применяют также показатель </a:t>
            </a:r>
            <a:r>
              <a:rPr lang="ru-RU" b="1" dirty="0"/>
              <a:t>трудоемкости</a:t>
            </a:r>
            <a:r>
              <a:rPr lang="ru-RU" i="1" dirty="0"/>
              <a:t>, </a:t>
            </a:r>
            <a:r>
              <a:rPr lang="ru-RU" dirty="0"/>
              <a:t>который представляет собой затраты живого труда на производство единицы продукции и определяется по формуле:</a:t>
            </a:r>
          </a:p>
          <a:p>
            <a:r>
              <a:rPr lang="ru-RU" dirty="0" err="1"/>
              <a:t>Тр</a:t>
            </a:r>
            <a:r>
              <a:rPr lang="ru-RU" dirty="0"/>
              <a:t> = Т / П, 					        </a:t>
            </a:r>
          </a:p>
          <a:p>
            <a:r>
              <a:rPr lang="ru-RU" dirty="0"/>
              <a:t>где Т – время, затраченное на производство всей продукции, чел.-час.; </a:t>
            </a:r>
            <a:endParaRPr lang="ru-RU" dirty="0" smtClean="0"/>
          </a:p>
          <a:p>
            <a:r>
              <a:rPr lang="ru-RU" dirty="0" smtClean="0"/>
              <a:t>П </a:t>
            </a:r>
            <a:r>
              <a:rPr lang="ru-RU" dirty="0"/>
              <a:t>– объем произведенной продукции в натуральном выражении.</a:t>
            </a:r>
          </a:p>
          <a:p>
            <a:endParaRPr lang="ru-RU" dirty="0"/>
          </a:p>
        </p:txBody>
      </p:sp>
      <p:sp>
        <p:nvSpPr>
          <p:cNvPr id="2" name="Заголовок 1"/>
          <p:cNvSpPr>
            <a:spLocks noGrp="1"/>
          </p:cNvSpPr>
          <p:nvPr>
            <p:ph type="title"/>
          </p:nvPr>
        </p:nvSpPr>
        <p:spPr/>
        <p:txBody>
          <a:bodyPr/>
          <a:lstStyle/>
          <a:p>
            <a:r>
              <a:rPr lang="ru-RU" dirty="0" smtClean="0"/>
              <a:t>Трудоемкость</a:t>
            </a:r>
            <a:endParaRPr lang="ru-RU" dirty="0"/>
          </a:p>
        </p:txBody>
      </p:sp>
    </p:spTree>
    <p:extLst>
      <p:ext uri="{BB962C8B-B14F-4D97-AF65-F5344CB8AC3E}">
        <p14:creationId xmlns:p14="http://schemas.microsoft.com/office/powerpoint/2010/main" val="1374053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62500" lnSpcReduction="20000"/>
          </a:bodyPr>
          <a:lstStyle/>
          <a:p>
            <a:r>
              <a:rPr lang="ru-RU" dirty="0"/>
              <a:t>При внедрении на предприятии мероприятий, направленных на повышение производительности труда, планируемый прирост производительности труда определяют по следующей схеме:</a:t>
            </a:r>
          </a:p>
          <a:p>
            <a:r>
              <a:rPr lang="ru-RU" dirty="0"/>
              <a:t>2. Определяется экономия численности работников от разработки и внедрения каждого мероприятия и суммарная экономия численности работников по всем мероприятиям (Э).</a:t>
            </a:r>
          </a:p>
          <a:p>
            <a:r>
              <a:rPr lang="ru-RU" dirty="0"/>
              <a:t>3. Рассчитывается прирост производительности труда по формуле:</a:t>
            </a:r>
          </a:p>
          <a:p>
            <a:r>
              <a:rPr lang="ru-RU" dirty="0"/>
              <a:t>           		 </a:t>
            </a:r>
            <a:r>
              <a:rPr lang="ru-RU" dirty="0">
                <a:sym typeface="Symbol"/>
              </a:rPr>
              <a:t></a:t>
            </a:r>
            <a:r>
              <a:rPr lang="ru-RU" dirty="0"/>
              <a:t>П = Э х 100 / (</a:t>
            </a:r>
            <a:r>
              <a:rPr lang="ru-RU" dirty="0" err="1"/>
              <a:t>Ч</a:t>
            </a:r>
            <a:r>
              <a:rPr lang="ru-RU" baseline="-25000" dirty="0" err="1"/>
              <a:t>р</a:t>
            </a:r>
            <a:r>
              <a:rPr lang="ru-RU" dirty="0"/>
              <a:t> – Э),%, 			        </a:t>
            </a:r>
          </a:p>
          <a:p>
            <a:r>
              <a:rPr lang="ru-RU" dirty="0"/>
              <a:t>где </a:t>
            </a:r>
            <a:r>
              <a:rPr lang="ru-RU" dirty="0" err="1"/>
              <a:t>Ч</a:t>
            </a:r>
            <a:r>
              <a:rPr lang="ru-RU" baseline="-25000" dirty="0" err="1"/>
              <a:t>р</a:t>
            </a:r>
            <a:r>
              <a:rPr lang="ru-RU" dirty="0"/>
              <a:t>  - расчетная численность персонала, определяемая по формуле:</a:t>
            </a:r>
          </a:p>
          <a:p>
            <a:r>
              <a:rPr lang="ru-RU" dirty="0"/>
              <a:t>					</a:t>
            </a:r>
            <a:r>
              <a:rPr lang="ru-RU" dirty="0" err="1"/>
              <a:t>Ч</a:t>
            </a:r>
            <a:r>
              <a:rPr lang="ru-RU" baseline="-25000" dirty="0" err="1"/>
              <a:t>р</a:t>
            </a:r>
            <a:r>
              <a:rPr lang="ru-RU" baseline="-25000" dirty="0"/>
              <a:t> </a:t>
            </a:r>
            <a:r>
              <a:rPr lang="ru-RU" dirty="0"/>
              <a:t> = П </a:t>
            </a:r>
            <a:r>
              <a:rPr lang="ru-RU" baseline="-25000" dirty="0" err="1"/>
              <a:t>пл</a:t>
            </a:r>
            <a:r>
              <a:rPr lang="ru-RU" baseline="-25000" dirty="0"/>
              <a:t> </a:t>
            </a:r>
            <a:r>
              <a:rPr lang="ru-RU" dirty="0"/>
              <a:t> / В </a:t>
            </a:r>
            <a:r>
              <a:rPr lang="ru-RU" baseline="-25000" dirty="0"/>
              <a:t>о</a:t>
            </a:r>
            <a:r>
              <a:rPr lang="ru-RU" dirty="0"/>
              <a:t>, 				        </a:t>
            </a:r>
          </a:p>
          <a:p>
            <a:r>
              <a:rPr lang="ru-RU" dirty="0"/>
              <a:t>где П </a:t>
            </a:r>
            <a:r>
              <a:rPr lang="ru-RU" baseline="-25000" dirty="0" err="1"/>
              <a:t>пл</a:t>
            </a:r>
            <a:r>
              <a:rPr lang="ru-RU" dirty="0"/>
              <a:t> - плановый объем продукции; </a:t>
            </a:r>
            <a:endParaRPr lang="ru-RU" dirty="0" smtClean="0"/>
          </a:p>
          <a:p>
            <a:r>
              <a:rPr lang="ru-RU" dirty="0" smtClean="0"/>
              <a:t>В </a:t>
            </a:r>
            <a:r>
              <a:rPr lang="ru-RU" baseline="-25000" dirty="0"/>
              <a:t>о </a:t>
            </a:r>
            <a:r>
              <a:rPr lang="ru-RU" dirty="0"/>
              <a:t>-  выработка продукции в отчетном (базовом) периоде.</a:t>
            </a:r>
            <a:r>
              <a:rPr lang="ru-RU" baseline="-25000" dirty="0"/>
              <a:t> </a:t>
            </a:r>
            <a:endParaRPr lang="ru-RU" dirty="0"/>
          </a:p>
          <a:p>
            <a:r>
              <a:rPr lang="ru-RU" dirty="0"/>
              <a:t> </a:t>
            </a:r>
          </a:p>
          <a:p>
            <a:endParaRPr lang="ru-RU" dirty="0"/>
          </a:p>
        </p:txBody>
      </p:sp>
      <p:sp>
        <p:nvSpPr>
          <p:cNvPr id="2" name="Заголовок 1"/>
          <p:cNvSpPr>
            <a:spLocks noGrp="1"/>
          </p:cNvSpPr>
          <p:nvPr>
            <p:ph type="title"/>
          </p:nvPr>
        </p:nvSpPr>
        <p:spPr/>
        <p:txBody>
          <a:bodyPr>
            <a:normAutofit fontScale="90000"/>
          </a:bodyPr>
          <a:lstStyle/>
          <a:p>
            <a:r>
              <a:rPr lang="ru-RU" dirty="0" smtClean="0"/>
              <a:t>Повышение производительности труда</a:t>
            </a:r>
            <a:endParaRPr lang="ru-RU" dirty="0"/>
          </a:p>
        </p:txBody>
      </p:sp>
    </p:spTree>
    <p:extLst>
      <p:ext uri="{BB962C8B-B14F-4D97-AF65-F5344CB8AC3E}">
        <p14:creationId xmlns:p14="http://schemas.microsoft.com/office/powerpoint/2010/main" val="1163666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ru-RU" dirty="0"/>
              <a:t>К </a:t>
            </a:r>
            <a:r>
              <a:rPr lang="ru-RU" b="1" dirty="0"/>
              <a:t>промышленно производственному персоналу</a:t>
            </a:r>
            <a:r>
              <a:rPr lang="ru-RU" i="1" dirty="0"/>
              <a:t> </a:t>
            </a:r>
            <a:r>
              <a:rPr lang="ru-RU" dirty="0"/>
              <a:t>относятся</a:t>
            </a:r>
            <a:r>
              <a:rPr lang="ru-RU" i="1" dirty="0"/>
              <a:t> </a:t>
            </a:r>
            <a:r>
              <a:rPr lang="ru-RU" dirty="0"/>
              <a:t>работники предприятия, которые непосредственно связаны с процессом производства продукции (работ, услуг) и его обслуживанием.</a:t>
            </a:r>
          </a:p>
          <a:p>
            <a:endParaRPr lang="ru-RU" dirty="0"/>
          </a:p>
        </p:txBody>
      </p:sp>
      <p:sp>
        <p:nvSpPr>
          <p:cNvPr id="2" name="Заголовок 1"/>
          <p:cNvSpPr>
            <a:spLocks noGrp="1"/>
          </p:cNvSpPr>
          <p:nvPr>
            <p:ph type="title"/>
          </p:nvPr>
        </p:nvSpPr>
        <p:spPr/>
        <p:txBody>
          <a:bodyPr>
            <a:normAutofit fontScale="90000"/>
          </a:bodyPr>
          <a:lstStyle/>
          <a:p>
            <a:r>
              <a:rPr lang="ru-RU" b="1" dirty="0" smtClean="0"/>
              <a:t>Промышленно производственный персонал</a:t>
            </a:r>
            <a:endParaRPr lang="ru-RU" dirty="0"/>
          </a:p>
        </p:txBody>
      </p:sp>
    </p:spTree>
    <p:extLst>
      <p:ext uri="{BB962C8B-B14F-4D97-AF65-F5344CB8AC3E}">
        <p14:creationId xmlns:p14="http://schemas.microsoft.com/office/powerpoint/2010/main" val="276149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ru-RU" dirty="0"/>
              <a:t>К </a:t>
            </a:r>
            <a:r>
              <a:rPr lang="ru-RU" b="1" dirty="0"/>
              <a:t>непромышленному персоналу</a:t>
            </a:r>
            <a:r>
              <a:rPr lang="ru-RU" i="1" dirty="0"/>
              <a:t> </a:t>
            </a:r>
            <a:r>
              <a:rPr lang="ru-RU" dirty="0"/>
              <a:t> относятся работники, которые непосредственно не связаны с производством и его обслуживанием. </a:t>
            </a:r>
          </a:p>
        </p:txBody>
      </p:sp>
      <p:sp>
        <p:nvSpPr>
          <p:cNvPr id="2" name="Заголовок 1"/>
          <p:cNvSpPr>
            <a:spLocks noGrp="1"/>
          </p:cNvSpPr>
          <p:nvPr>
            <p:ph type="title"/>
          </p:nvPr>
        </p:nvSpPr>
        <p:spPr/>
        <p:txBody>
          <a:bodyPr/>
          <a:lstStyle/>
          <a:p>
            <a:r>
              <a:rPr lang="ru-RU" b="1" dirty="0" smtClean="0"/>
              <a:t>Непромышленный персонал</a:t>
            </a:r>
            <a:endParaRPr lang="ru-RU" dirty="0"/>
          </a:p>
        </p:txBody>
      </p:sp>
    </p:spTree>
    <p:extLst>
      <p:ext uri="{BB962C8B-B14F-4D97-AF65-F5344CB8AC3E}">
        <p14:creationId xmlns:p14="http://schemas.microsoft.com/office/powerpoint/2010/main" val="1765387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ru-RU" dirty="0"/>
              <a:t>К </a:t>
            </a:r>
            <a:r>
              <a:rPr lang="ru-RU" b="1" dirty="0"/>
              <a:t>рабочим</a:t>
            </a:r>
            <a:r>
              <a:rPr lang="ru-RU" dirty="0"/>
              <a:t> относят работников предприятия, непосредственно занятых созданием материальных ценностей или оказанием производственных и транспортных услуг. Рабочие подразделяются на основных и вспомогательных.</a:t>
            </a:r>
          </a:p>
        </p:txBody>
      </p:sp>
      <p:sp>
        <p:nvSpPr>
          <p:cNvPr id="2" name="Заголовок 1"/>
          <p:cNvSpPr>
            <a:spLocks noGrp="1"/>
          </p:cNvSpPr>
          <p:nvPr>
            <p:ph type="title"/>
          </p:nvPr>
        </p:nvSpPr>
        <p:spPr/>
        <p:txBody>
          <a:bodyPr/>
          <a:lstStyle/>
          <a:p>
            <a:r>
              <a:rPr lang="ru-RU" dirty="0" smtClean="0"/>
              <a:t>Рабочие</a:t>
            </a:r>
            <a:endParaRPr lang="ru-RU" dirty="0"/>
          </a:p>
        </p:txBody>
      </p:sp>
    </p:spTree>
    <p:extLst>
      <p:ext uri="{BB962C8B-B14F-4D97-AF65-F5344CB8AC3E}">
        <p14:creationId xmlns:p14="http://schemas.microsoft.com/office/powerpoint/2010/main" val="894788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70000" lnSpcReduction="20000"/>
          </a:bodyPr>
          <a:lstStyle/>
          <a:p>
            <a:pPr algn="just"/>
            <a:r>
              <a:rPr lang="ru-RU" dirty="0"/>
              <a:t>В группе </a:t>
            </a:r>
            <a:r>
              <a:rPr lang="ru-RU" b="1" dirty="0"/>
              <a:t>служащих</a:t>
            </a:r>
            <a:r>
              <a:rPr lang="ru-RU" i="1" dirty="0"/>
              <a:t> </a:t>
            </a:r>
            <a:r>
              <a:rPr lang="ru-RU" dirty="0"/>
              <a:t>выделяют следующие категории работников:</a:t>
            </a:r>
          </a:p>
          <a:p>
            <a:pPr algn="just"/>
            <a:r>
              <a:rPr lang="ru-RU" dirty="0"/>
              <a:t>- руководители, т. е. лица, имеющие подчиненных и наделенные полномочиями принимать управленческие решения и организовывать их выполнение;</a:t>
            </a:r>
          </a:p>
          <a:p>
            <a:pPr algn="just"/>
            <a:r>
              <a:rPr lang="ru-RU" dirty="0"/>
              <a:t>- специалисты, т.е. лица, имеющие специальное образование, занятые инженерно-техническими, экономическими, бухгалтерскими, юридическими и другими видами деятельности в соответствии с имеющейся квалификацией;</a:t>
            </a:r>
          </a:p>
          <a:p>
            <a:pPr algn="just"/>
            <a:r>
              <a:rPr lang="ru-RU" dirty="0"/>
              <a:t>- технический (вспомогательный) персонал, т. е. лица, осуществляющие несложные функции в аппарате управления, связанные с подготовкой и оформлением документации, хозяйственным обслуживанием и делопроизводством (делопроизводители, архивариусы, секретари, курьеры, кассиры, учетчики и др.).</a:t>
            </a:r>
          </a:p>
          <a:p>
            <a:endParaRPr lang="ru-RU" dirty="0"/>
          </a:p>
        </p:txBody>
      </p:sp>
      <p:sp>
        <p:nvSpPr>
          <p:cNvPr id="2" name="Заголовок 1"/>
          <p:cNvSpPr>
            <a:spLocks noGrp="1"/>
          </p:cNvSpPr>
          <p:nvPr>
            <p:ph type="title"/>
          </p:nvPr>
        </p:nvSpPr>
        <p:spPr/>
        <p:txBody>
          <a:bodyPr/>
          <a:lstStyle/>
          <a:p>
            <a:r>
              <a:rPr lang="ru-RU" dirty="0" smtClean="0"/>
              <a:t>Служащие</a:t>
            </a:r>
            <a:endParaRPr lang="ru-RU" dirty="0"/>
          </a:p>
        </p:txBody>
      </p:sp>
    </p:spTree>
    <p:extLst>
      <p:ext uri="{BB962C8B-B14F-4D97-AF65-F5344CB8AC3E}">
        <p14:creationId xmlns:p14="http://schemas.microsoft.com/office/powerpoint/2010/main" val="2931179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ru-RU" b="1" dirty="0"/>
              <a:t>Списочная численность</a:t>
            </a:r>
            <a:r>
              <a:rPr lang="ru-RU" i="1" dirty="0"/>
              <a:t> </a:t>
            </a:r>
            <a:r>
              <a:rPr lang="ru-RU" dirty="0"/>
              <a:t>работников предприятия – это показатель численности работников списочного состава на определенное число или дату с учетом принятых и выбывших за этот день работников.</a:t>
            </a:r>
          </a:p>
        </p:txBody>
      </p:sp>
      <p:sp>
        <p:nvSpPr>
          <p:cNvPr id="2" name="Заголовок 1"/>
          <p:cNvSpPr>
            <a:spLocks noGrp="1"/>
          </p:cNvSpPr>
          <p:nvPr>
            <p:ph type="title"/>
          </p:nvPr>
        </p:nvSpPr>
        <p:spPr/>
        <p:txBody>
          <a:bodyPr/>
          <a:lstStyle/>
          <a:p>
            <a:r>
              <a:rPr lang="ru-RU" dirty="0" smtClean="0"/>
              <a:t>Списочная численность</a:t>
            </a:r>
            <a:endParaRPr lang="ru-RU" dirty="0"/>
          </a:p>
        </p:txBody>
      </p:sp>
    </p:spTree>
    <p:extLst>
      <p:ext uri="{BB962C8B-B14F-4D97-AF65-F5344CB8AC3E}">
        <p14:creationId xmlns:p14="http://schemas.microsoft.com/office/powerpoint/2010/main" val="3623629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algn="just"/>
            <a:r>
              <a:rPr lang="ru-RU" b="1" dirty="0"/>
              <a:t>Явочная численность</a:t>
            </a:r>
            <a:r>
              <a:rPr lang="ru-RU" i="1" dirty="0"/>
              <a:t> </a:t>
            </a:r>
            <a:r>
              <a:rPr lang="ru-RU" dirty="0"/>
              <a:t>отражает число работников списочного состава, явившихся на работу в данный день, включая находящихся в командировках. </a:t>
            </a:r>
          </a:p>
        </p:txBody>
      </p:sp>
      <p:sp>
        <p:nvSpPr>
          <p:cNvPr id="2" name="Заголовок 1"/>
          <p:cNvSpPr>
            <a:spLocks noGrp="1"/>
          </p:cNvSpPr>
          <p:nvPr>
            <p:ph type="title"/>
          </p:nvPr>
        </p:nvSpPr>
        <p:spPr/>
        <p:txBody>
          <a:bodyPr/>
          <a:lstStyle/>
          <a:p>
            <a:r>
              <a:rPr lang="ru-RU" dirty="0" smtClean="0"/>
              <a:t>Явочная численность</a:t>
            </a:r>
            <a:endParaRPr lang="ru-RU" dirty="0"/>
          </a:p>
        </p:txBody>
      </p:sp>
    </p:spTree>
    <p:extLst>
      <p:ext uri="{BB962C8B-B14F-4D97-AF65-F5344CB8AC3E}">
        <p14:creationId xmlns:p14="http://schemas.microsoft.com/office/powerpoint/2010/main" val="33030224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Волна">
  <a:themeElements>
    <a:clrScheme name="Волна">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Волна">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олна">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38</TotalTime>
  <Words>1225</Words>
  <Application>Microsoft Office PowerPoint</Application>
  <PresentationFormat>Экран (4:3)</PresentationFormat>
  <Paragraphs>143</Paragraphs>
  <Slides>37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37</vt:i4>
      </vt:variant>
    </vt:vector>
  </HeadingPairs>
  <TitlesOfParts>
    <vt:vector size="38" baseType="lpstr">
      <vt:lpstr>Волна</vt:lpstr>
      <vt:lpstr>Трудовой потенциал предприятия   </vt:lpstr>
      <vt:lpstr>Трудовые ресурсы предприятия</vt:lpstr>
      <vt:lpstr>Кадры предприятия</vt:lpstr>
      <vt:lpstr>Промышленно производственный персонал</vt:lpstr>
      <vt:lpstr>Непромышленный персонал</vt:lpstr>
      <vt:lpstr>Рабочие</vt:lpstr>
      <vt:lpstr>Служащие</vt:lpstr>
      <vt:lpstr>Списочная численность</vt:lpstr>
      <vt:lpstr>Явочная численность</vt:lpstr>
      <vt:lpstr>Среднесписочная численность</vt:lpstr>
      <vt:lpstr>Расчет плановой численности</vt:lpstr>
      <vt:lpstr>Расчет плановой численности</vt:lpstr>
      <vt:lpstr>Расчет плановой численности</vt:lpstr>
      <vt:lpstr>Расчет плановой численности</vt:lpstr>
      <vt:lpstr>Презентация PowerPoint</vt:lpstr>
      <vt:lpstr>Оценка динами кадров</vt:lpstr>
      <vt:lpstr>Нормирование труда</vt:lpstr>
      <vt:lpstr>Норма времени</vt:lpstr>
      <vt:lpstr>Норма выработки</vt:lpstr>
      <vt:lpstr>Норма обслуживания</vt:lpstr>
      <vt:lpstr>Норма времени обслуживания</vt:lpstr>
      <vt:lpstr>Норма   численности</vt:lpstr>
      <vt:lpstr>Расчет нормы времени</vt:lpstr>
      <vt:lpstr>Заработная плата</vt:lpstr>
      <vt:lpstr>Тарифная ставка</vt:lpstr>
      <vt:lpstr>Формы труда</vt:lpstr>
      <vt:lpstr>Сдельная форма оплаты труда</vt:lpstr>
      <vt:lpstr>Сдельная форма оплаты труда</vt:lpstr>
      <vt:lpstr>Расчет прямой сдельной оплаты</vt:lpstr>
      <vt:lpstr>Расчет простой повременной оплаты</vt:lpstr>
      <vt:lpstr>Производительность труда</vt:lpstr>
      <vt:lpstr>Презентация PowerPoint</vt:lpstr>
      <vt:lpstr>Натуральный метод</vt:lpstr>
      <vt:lpstr>Стоимостной метод</vt:lpstr>
      <vt:lpstr>Презентация PowerPoint</vt:lpstr>
      <vt:lpstr>Трудоемкость</vt:lpstr>
      <vt:lpstr>Повышение производительности труда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Трудовой потенциал предприятия   </dc:title>
  <dc:creator>Home</dc:creator>
  <cp:lastModifiedBy>Home</cp:lastModifiedBy>
  <cp:revision>6</cp:revision>
  <dcterms:created xsi:type="dcterms:W3CDTF">2023-03-13T01:51:08Z</dcterms:created>
  <dcterms:modified xsi:type="dcterms:W3CDTF">2023-03-13T02:40:58Z</dcterms:modified>
</cp:coreProperties>
</file>