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СРЕДСТВА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Левченко  Татьяна Михайловна</a:t>
            </a:r>
          </a:p>
          <a:p>
            <a:r>
              <a:rPr lang="ru-RU" dirty="0" smtClean="0"/>
              <a:t>Кафедра ММИЦРБС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47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2)  привлеченные – арендуемые (взятые по лизингу). Право собственности принадлежит в данном случае арендодателю или лизингодателю до истечения срока договора. При финансовом лизинге по истечении срока договора право собственности переходит от лизингодателя к лизингополучателю (предприятию).</a:t>
            </a:r>
          </a:p>
          <a:p>
            <a:pPr algn="just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42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Нематериальные активы</a:t>
            </a:r>
            <a:r>
              <a:rPr lang="ru-RU" dirty="0"/>
              <a:t> – приобретенные и (или) созданные налогоплательщиком результаты интеллектуальной деятельности и иные объекты интеллектуальной собственности (исключительные права на них), используемые в производстве продукции (выполнении работ, оказании услуг) или для управленческих нужд организации в течении длительного времени (Налоговый кодекс, ст.257).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52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Первоначальная стоимость отдельных видов основных фондов определяется по формуле:</a:t>
            </a:r>
          </a:p>
          <a:p>
            <a:pPr algn="just"/>
            <a:r>
              <a:rPr lang="ru-RU" dirty="0" err="1"/>
              <a:t>С</a:t>
            </a:r>
            <a:r>
              <a:rPr lang="ru-RU" baseline="-25000" dirty="0" err="1"/>
              <a:t>перв</a:t>
            </a:r>
            <a:r>
              <a:rPr lang="ru-RU" baseline="-25000" dirty="0"/>
              <a:t> </a:t>
            </a:r>
            <a:r>
              <a:rPr lang="ru-RU" dirty="0"/>
              <a:t>= </a:t>
            </a:r>
            <a:r>
              <a:rPr lang="ru-RU" dirty="0" err="1"/>
              <a:t>С</a:t>
            </a:r>
            <a:r>
              <a:rPr lang="ru-RU" baseline="-25000" dirty="0" err="1"/>
              <a:t>пр</a:t>
            </a:r>
            <a:r>
              <a:rPr lang="ru-RU" dirty="0"/>
              <a:t>   + </a:t>
            </a:r>
            <a:r>
              <a:rPr lang="ru-RU" dirty="0" err="1"/>
              <a:t>С</a:t>
            </a:r>
            <a:r>
              <a:rPr lang="ru-RU" baseline="-25000" dirty="0" err="1"/>
              <a:t>тр</a:t>
            </a:r>
            <a:r>
              <a:rPr lang="ru-RU" dirty="0"/>
              <a:t>   + С</a:t>
            </a:r>
            <a:r>
              <a:rPr lang="ru-RU" baseline="-25000" dirty="0"/>
              <a:t>м</a:t>
            </a:r>
            <a:r>
              <a:rPr lang="ru-RU" dirty="0"/>
              <a:t>   , 				</a:t>
            </a:r>
            <a:endParaRPr lang="ru-RU" dirty="0" smtClean="0"/>
          </a:p>
          <a:p>
            <a:pPr algn="just"/>
            <a:r>
              <a:rPr lang="ru-RU" dirty="0" smtClean="0"/>
              <a:t>где </a:t>
            </a:r>
            <a:r>
              <a:rPr lang="ru-RU" dirty="0" err="1"/>
              <a:t>С</a:t>
            </a:r>
            <a:r>
              <a:rPr lang="ru-RU" baseline="-25000" dirty="0" err="1"/>
              <a:t>пр</a:t>
            </a:r>
            <a:r>
              <a:rPr lang="ru-RU" baseline="-25000" dirty="0"/>
              <a:t> </a:t>
            </a:r>
            <a:r>
              <a:rPr lang="ru-RU" dirty="0"/>
              <a:t>– стоимость приобретения основных фондов;</a:t>
            </a:r>
            <a:r>
              <a:rPr lang="ru-RU" baseline="-25000" dirty="0"/>
              <a:t> </a:t>
            </a:r>
            <a:endParaRPr lang="ru-RU" baseline="-25000" dirty="0" smtClean="0"/>
          </a:p>
          <a:p>
            <a:pPr algn="just"/>
            <a:r>
              <a:rPr lang="ru-RU" baseline="-25000" dirty="0" smtClean="0"/>
              <a:t> </a:t>
            </a:r>
            <a:r>
              <a:rPr lang="ru-RU" dirty="0" err="1"/>
              <a:t>С</a:t>
            </a:r>
            <a:r>
              <a:rPr lang="ru-RU" baseline="-25000" dirty="0" err="1"/>
              <a:t>тр</a:t>
            </a:r>
            <a:r>
              <a:rPr lang="ru-RU" baseline="-25000" dirty="0"/>
              <a:t>  </a:t>
            </a:r>
            <a:r>
              <a:rPr lang="ru-RU" dirty="0"/>
              <a:t>-  затраты по транспортировке основных фондов;  </a:t>
            </a:r>
            <a:endParaRPr lang="ru-RU" dirty="0" smtClean="0"/>
          </a:p>
          <a:p>
            <a:pPr algn="just"/>
            <a:r>
              <a:rPr lang="ru-RU" dirty="0" smtClean="0"/>
              <a:t>С</a:t>
            </a:r>
            <a:r>
              <a:rPr lang="ru-RU" baseline="-25000" dirty="0" smtClean="0"/>
              <a:t>м</a:t>
            </a:r>
            <a:r>
              <a:rPr lang="ru-RU" b="1" baseline="-25000" dirty="0" smtClean="0"/>
              <a:t>    </a:t>
            </a:r>
            <a:r>
              <a:rPr lang="ru-RU" dirty="0"/>
              <a:t>-   стоимость монтажных и других работ,  связанных с вводом основных фондов в действие.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94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1. Индексацией  стоимости по регионам и периодам приобретения на основании коэффициентов пересчета (с применением индекса-дефлятора):</a:t>
            </a:r>
          </a:p>
          <a:p>
            <a:pPr algn="just"/>
            <a:r>
              <a:rPr lang="ru-RU" dirty="0" err="1"/>
              <a:t>Св</a:t>
            </a:r>
            <a:r>
              <a:rPr lang="ru-RU" dirty="0"/>
              <a:t> = </a:t>
            </a:r>
            <a:r>
              <a:rPr lang="ru-RU" dirty="0" err="1"/>
              <a:t>Сп</a:t>
            </a:r>
            <a:r>
              <a:rPr lang="ru-RU" dirty="0"/>
              <a:t> * </a:t>
            </a:r>
            <a:r>
              <a:rPr lang="ru-RU" dirty="0" err="1"/>
              <a:t>Кпер</a:t>
            </a:r>
            <a:r>
              <a:rPr lang="ru-RU" dirty="0"/>
              <a:t>, 					</a:t>
            </a:r>
            <a:endParaRPr lang="ru-RU" dirty="0" smtClean="0"/>
          </a:p>
          <a:p>
            <a:pPr algn="just"/>
            <a:r>
              <a:rPr lang="ru-RU" dirty="0" smtClean="0"/>
              <a:t>где </a:t>
            </a:r>
            <a:r>
              <a:rPr lang="ru-RU" dirty="0" err="1"/>
              <a:t>Св</a:t>
            </a:r>
            <a:r>
              <a:rPr lang="ru-RU" dirty="0"/>
              <a:t> – восстановительная стоимость основных средств; </a:t>
            </a:r>
            <a:r>
              <a:rPr lang="ru-RU" dirty="0" err="1"/>
              <a:t>Кпер</a:t>
            </a:r>
            <a:r>
              <a:rPr lang="ru-RU" dirty="0"/>
              <a:t> – коэффициент пересчета.</a:t>
            </a:r>
          </a:p>
          <a:p>
            <a:pPr algn="just"/>
            <a:r>
              <a:rPr lang="ru-RU" dirty="0"/>
              <a:t>Коэффициент пересчета учитывает период приобретения основного средства, уровень инфляции с момента приобретения, интенсивность использования и район эксплуатации средства.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 дефлятор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70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2. Путем прямого счета по документально подтвержденным рыночным ценам. Поскольку не всегда можно найти на рынке полностью идентичное основное средство, то второй способ переоценки используется в исключительных случаях. В основном предприятия склонны использовать первый способ переоценки основных средств.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способ переоценки 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38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1" dirty="0"/>
              <a:t>Остаточная стоимость</a:t>
            </a:r>
            <a:r>
              <a:rPr lang="ru-RU" dirty="0"/>
              <a:t> – показывает размер стоимости основных средств, который осталось перенести (учесть) в стоимости готовой продукции. Определяется остаточная стоимость по первоначальной или восстановительной стоимости следующим образом:</a:t>
            </a:r>
          </a:p>
          <a:p>
            <a:pPr algn="just"/>
            <a:r>
              <a:rPr lang="ru-RU" dirty="0"/>
              <a:t>         </a:t>
            </a:r>
            <a:r>
              <a:rPr lang="ru-RU" dirty="0" err="1"/>
              <a:t>Сост</a:t>
            </a:r>
            <a:r>
              <a:rPr lang="ru-RU" dirty="0"/>
              <a:t> = </a:t>
            </a:r>
            <a:r>
              <a:rPr lang="ru-RU" dirty="0" err="1"/>
              <a:t>Сп</a:t>
            </a:r>
            <a:r>
              <a:rPr lang="ru-RU" dirty="0"/>
              <a:t>(в) – Си =  </a:t>
            </a:r>
            <a:r>
              <a:rPr lang="ru-RU" dirty="0" err="1"/>
              <a:t>Сп</a:t>
            </a:r>
            <a:r>
              <a:rPr lang="ru-RU" dirty="0"/>
              <a:t>(в) – (На*</a:t>
            </a:r>
            <a:r>
              <a:rPr lang="ru-RU" dirty="0" err="1"/>
              <a:t>Сп</a:t>
            </a:r>
            <a:r>
              <a:rPr lang="ru-RU" dirty="0"/>
              <a:t>(в)*</a:t>
            </a:r>
            <a:r>
              <a:rPr lang="ru-RU" dirty="0" err="1"/>
              <a:t>Тф</a:t>
            </a:r>
            <a:r>
              <a:rPr lang="ru-RU" dirty="0"/>
              <a:t>)/ 100, 	        </a:t>
            </a:r>
            <a:r>
              <a:rPr lang="ru-RU" dirty="0" smtClean="0"/>
              <a:t>где </a:t>
            </a:r>
            <a:r>
              <a:rPr lang="ru-RU" dirty="0" err="1"/>
              <a:t>Сп</a:t>
            </a:r>
            <a:r>
              <a:rPr lang="ru-RU" dirty="0"/>
              <a:t>(в) – первоначальная (восстановительная) стоимость основных средств; Си – стоимость износа основных средств; </a:t>
            </a:r>
            <a:endParaRPr lang="ru-RU" dirty="0" smtClean="0"/>
          </a:p>
          <a:p>
            <a:pPr algn="just"/>
            <a:r>
              <a:rPr lang="ru-RU" dirty="0" smtClean="0"/>
              <a:t>На </a:t>
            </a:r>
            <a:r>
              <a:rPr lang="ru-RU" dirty="0"/>
              <a:t>– годовая норма амортизационных отчислений (%);  </a:t>
            </a:r>
            <a:r>
              <a:rPr lang="ru-RU" dirty="0" err="1"/>
              <a:t>Тф</a:t>
            </a:r>
            <a:r>
              <a:rPr lang="ru-RU" dirty="0"/>
              <a:t> – фактический срок использования основных средств (лет).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Остаточная стоимость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19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Оценка основных фондов по их остаточной стоимости необходима прежде всего для того, чтобы знать их качественное состояние, в частности определить коэффициенты годности (Кг) и физического износа основных фондов (</a:t>
            </a:r>
            <a:r>
              <a:rPr lang="ru-RU" dirty="0" err="1"/>
              <a:t>Кизн</a:t>
            </a:r>
            <a:r>
              <a:rPr lang="ru-RU" dirty="0"/>
              <a:t>):</a:t>
            </a:r>
          </a:p>
          <a:p>
            <a:r>
              <a:rPr lang="ru-RU" dirty="0"/>
              <a:t>Кг = </a:t>
            </a:r>
            <a:r>
              <a:rPr lang="ru-RU" dirty="0" err="1"/>
              <a:t>Сост</a:t>
            </a:r>
            <a:r>
              <a:rPr lang="ru-RU" dirty="0"/>
              <a:t>/</a:t>
            </a:r>
            <a:r>
              <a:rPr lang="ru-RU" dirty="0" err="1"/>
              <a:t>Сп</a:t>
            </a:r>
            <a:r>
              <a:rPr lang="ru-RU" dirty="0"/>
              <a:t>(в), 				</a:t>
            </a:r>
          </a:p>
          <a:p>
            <a:r>
              <a:rPr lang="ru-RU" dirty="0" err="1"/>
              <a:t>Кизн</a:t>
            </a:r>
            <a:r>
              <a:rPr lang="ru-RU" dirty="0"/>
              <a:t> = Си/</a:t>
            </a:r>
            <a:r>
              <a:rPr lang="ru-RU" dirty="0" err="1"/>
              <a:t>Сп</a:t>
            </a:r>
            <a:r>
              <a:rPr lang="ru-RU" dirty="0"/>
              <a:t>(в), 				 					Кг + </a:t>
            </a:r>
            <a:r>
              <a:rPr lang="ru-RU" dirty="0" err="1"/>
              <a:t>Кизн</a:t>
            </a:r>
            <a:r>
              <a:rPr lang="ru-RU" dirty="0"/>
              <a:t> = 1, 	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основных фондов</a:t>
            </a:r>
          </a:p>
        </p:txBody>
      </p:sp>
    </p:spTree>
    <p:extLst>
      <p:ext uri="{BB962C8B-B14F-4D97-AF65-F5344CB8AC3E}">
        <p14:creationId xmlns:p14="http://schemas.microsoft.com/office/powerpoint/2010/main" val="272715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Простой средней арифметической:</a:t>
            </a:r>
          </a:p>
          <a:p>
            <a:r>
              <a:rPr lang="ru-RU" dirty="0" err="1"/>
              <a:t>Сср</a:t>
            </a:r>
            <a:r>
              <a:rPr lang="ru-RU" dirty="0"/>
              <a:t> = (</a:t>
            </a:r>
            <a:r>
              <a:rPr lang="ru-RU" dirty="0" err="1"/>
              <a:t>Сн</a:t>
            </a:r>
            <a:r>
              <a:rPr lang="ru-RU" dirty="0"/>
              <a:t> +</a:t>
            </a:r>
            <a:r>
              <a:rPr lang="ru-RU" dirty="0" err="1"/>
              <a:t>Ск</a:t>
            </a:r>
            <a:r>
              <a:rPr lang="ru-RU" dirty="0"/>
              <a:t>) / 2, 			</a:t>
            </a:r>
            <a:endParaRPr lang="ru-RU" dirty="0" smtClean="0"/>
          </a:p>
          <a:p>
            <a:r>
              <a:rPr lang="ru-RU" dirty="0" smtClean="0"/>
              <a:t>где </a:t>
            </a:r>
            <a:r>
              <a:rPr lang="ru-RU" dirty="0" err="1"/>
              <a:t>Сср</a:t>
            </a:r>
            <a:r>
              <a:rPr lang="ru-RU" dirty="0"/>
              <a:t> – среднегодовая стоимость основных средств; </a:t>
            </a:r>
            <a:endParaRPr lang="ru-RU" dirty="0" smtClean="0"/>
          </a:p>
          <a:p>
            <a:r>
              <a:rPr lang="ru-RU" dirty="0" err="1" smtClean="0"/>
              <a:t>Сн</a:t>
            </a:r>
            <a:r>
              <a:rPr lang="ru-RU" dirty="0"/>
              <a:t>, </a:t>
            </a:r>
            <a:r>
              <a:rPr lang="ru-RU" dirty="0" err="1"/>
              <a:t>Ск</a:t>
            </a:r>
            <a:r>
              <a:rPr lang="ru-RU" dirty="0"/>
              <a:t> – соответственно стоимость основных средств на начало и на конец календарного периода по данным бухгалтерского учета.</a:t>
            </a:r>
            <a:endParaRPr lang="ru-RU" b="1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Простая средняя арифметическая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43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 2. Сложной, учитывающей даты поступления и выбытия основных средств:</a:t>
            </a:r>
          </a:p>
          <a:p>
            <a:pPr algn="just"/>
            <a:r>
              <a:rPr lang="ru-RU" dirty="0" err="1"/>
              <a:t>Сср</a:t>
            </a:r>
            <a:r>
              <a:rPr lang="ru-RU" baseline="-25000" dirty="0"/>
              <a:t> </a:t>
            </a:r>
            <a:r>
              <a:rPr lang="ru-RU" dirty="0"/>
              <a:t>= </a:t>
            </a:r>
            <a:r>
              <a:rPr lang="ru-RU" dirty="0" err="1"/>
              <a:t>Сн</a:t>
            </a:r>
            <a:r>
              <a:rPr lang="ru-RU" dirty="0"/>
              <a:t> + (</a:t>
            </a:r>
            <a:r>
              <a:rPr lang="ru-RU" dirty="0" err="1"/>
              <a:t>Св</a:t>
            </a:r>
            <a:r>
              <a:rPr lang="ru-RU" dirty="0"/>
              <a:t> х П) / 12 – {</a:t>
            </a:r>
            <a:r>
              <a:rPr lang="ru-RU" dirty="0" err="1"/>
              <a:t>Свв</a:t>
            </a:r>
            <a:r>
              <a:rPr lang="ru-RU" dirty="0"/>
              <a:t> х (12 –П)} / 12, 	        </a:t>
            </a:r>
            <a:endParaRPr lang="ru-RU" dirty="0" smtClean="0"/>
          </a:p>
          <a:p>
            <a:pPr algn="just"/>
            <a:r>
              <a:rPr lang="ru-RU" dirty="0" smtClean="0"/>
              <a:t>где    </a:t>
            </a:r>
            <a:r>
              <a:rPr lang="ru-RU" dirty="0" err="1"/>
              <a:t>Св</a:t>
            </a:r>
            <a:r>
              <a:rPr lang="ru-RU" baseline="-25000" dirty="0"/>
              <a:t>   </a:t>
            </a:r>
            <a:r>
              <a:rPr lang="ru-RU" dirty="0"/>
              <a:t>- стоимость вновь вводимых в течение года основных фондов;</a:t>
            </a:r>
            <a:r>
              <a:rPr lang="ru-RU" baseline="-25000" dirty="0"/>
              <a:t> </a:t>
            </a:r>
            <a:endParaRPr lang="ru-RU" baseline="-25000" dirty="0" smtClean="0"/>
          </a:p>
          <a:p>
            <a:pPr algn="just"/>
            <a:r>
              <a:rPr lang="ru-RU" baseline="-25000" dirty="0" smtClean="0"/>
              <a:t> </a:t>
            </a:r>
            <a:r>
              <a:rPr lang="ru-RU" dirty="0" err="1"/>
              <a:t>Свв</a:t>
            </a:r>
            <a:r>
              <a:rPr lang="ru-RU" dirty="0"/>
              <a:t> - стоимость выводимых в течение года основных фондов; </a:t>
            </a:r>
            <a:endParaRPr lang="ru-RU" dirty="0" smtClean="0"/>
          </a:p>
          <a:p>
            <a:pPr algn="just"/>
            <a:r>
              <a:rPr lang="ru-RU" dirty="0" smtClean="0"/>
              <a:t>П   </a:t>
            </a:r>
            <a:r>
              <a:rPr lang="ru-RU" dirty="0"/>
              <a:t>- период эксплуатации основных фондов, мес.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Сложная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20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С</a:t>
            </a:r>
            <a:r>
              <a:rPr lang="ru-RU" dirty="0" smtClean="0"/>
              <a:t>тепень </a:t>
            </a:r>
            <a:r>
              <a:rPr lang="ru-RU" dirty="0"/>
              <a:t>физического износа можно определить:</a:t>
            </a:r>
          </a:p>
          <a:p>
            <a:pPr algn="just"/>
            <a:r>
              <a:rPr lang="ru-RU" dirty="0" err="1"/>
              <a:t>Кф</a:t>
            </a:r>
            <a:r>
              <a:rPr lang="ru-RU" dirty="0"/>
              <a:t> </a:t>
            </a:r>
            <a:r>
              <a:rPr lang="ru-RU" dirty="0" err="1"/>
              <a:t>изн</a:t>
            </a:r>
            <a:r>
              <a:rPr lang="ru-RU" dirty="0"/>
              <a:t> = </a:t>
            </a:r>
            <a:r>
              <a:rPr lang="ru-RU" dirty="0" err="1"/>
              <a:t>Тф</a:t>
            </a:r>
            <a:r>
              <a:rPr lang="ru-RU" dirty="0"/>
              <a:t> / </a:t>
            </a:r>
            <a:r>
              <a:rPr lang="ru-RU" dirty="0" err="1"/>
              <a:t>Тн</a:t>
            </a:r>
            <a:r>
              <a:rPr lang="ru-RU" dirty="0"/>
              <a:t>, 			        </a:t>
            </a:r>
            <a:endParaRPr lang="ru-RU" dirty="0" smtClean="0"/>
          </a:p>
          <a:p>
            <a:pPr algn="just"/>
            <a:r>
              <a:rPr lang="ru-RU" dirty="0" smtClean="0"/>
              <a:t>где </a:t>
            </a:r>
            <a:r>
              <a:rPr lang="ru-RU" dirty="0" err="1"/>
              <a:t>Кф</a:t>
            </a:r>
            <a:r>
              <a:rPr lang="ru-RU" dirty="0"/>
              <a:t> </a:t>
            </a:r>
            <a:r>
              <a:rPr lang="ru-RU" dirty="0" err="1"/>
              <a:t>изн</a:t>
            </a:r>
            <a:r>
              <a:rPr lang="ru-RU" dirty="0"/>
              <a:t> – коэффициент физического износа; </a:t>
            </a:r>
            <a:endParaRPr lang="ru-RU" dirty="0" smtClean="0"/>
          </a:p>
          <a:p>
            <a:pPr algn="just"/>
            <a:r>
              <a:rPr lang="ru-RU" dirty="0" err="1" smtClean="0"/>
              <a:t>Тф</a:t>
            </a:r>
            <a:r>
              <a:rPr lang="ru-RU" dirty="0" smtClean="0"/>
              <a:t> </a:t>
            </a:r>
            <a:r>
              <a:rPr lang="ru-RU" dirty="0"/>
              <a:t>– фактический срок использования основных средств; </a:t>
            </a:r>
            <a:endParaRPr lang="ru-RU" dirty="0" smtClean="0"/>
          </a:p>
          <a:p>
            <a:pPr algn="just"/>
            <a:r>
              <a:rPr lang="ru-RU" dirty="0" err="1" smtClean="0"/>
              <a:t>Тн</a:t>
            </a:r>
            <a:r>
              <a:rPr lang="ru-RU" dirty="0" smtClean="0"/>
              <a:t> </a:t>
            </a:r>
            <a:r>
              <a:rPr lang="ru-RU" dirty="0"/>
              <a:t>– нормативный срок полезного использования основных средств.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Физический износ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34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/>
              <a:t>Основные средства</a:t>
            </a:r>
            <a:r>
              <a:rPr lang="ru-RU" dirty="0"/>
              <a:t> – это часть имущества используемого в качестве средств труда для производства и реализации товаров или для управления организацией (Налоговый кодекс, гл.25, ст.257). В налоговом кодексе установлен и еще один критерий отнесения имущества предприятия к основным средствам: на основные средства относится любое имущество стоимостью свыше 10000 руб. и сроком службы более одного года.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средства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57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1" dirty="0"/>
              <a:t>амортизация </a:t>
            </a:r>
            <a:r>
              <a:rPr lang="ru-RU" dirty="0"/>
              <a:t>– погашение износа основных средств путем перенесения их стоимости на стоимость готового продукта по частям, в виде амортизационных отчислений</a:t>
            </a:r>
          </a:p>
          <a:p>
            <a:pPr algn="just"/>
            <a:r>
              <a:rPr lang="ru-RU" dirty="0"/>
              <a:t>Для определения размера амортизационных отчислений,</a:t>
            </a:r>
            <a:r>
              <a:rPr lang="ru-RU" i="1" dirty="0"/>
              <a:t> </a:t>
            </a:r>
            <a:r>
              <a:rPr lang="ru-RU" dirty="0"/>
              <a:t>включаемых в себестоимость продукции, все имеющиеся у предприятия основные </a:t>
            </a:r>
            <a:r>
              <a:rPr lang="ru-RU" i="1" dirty="0"/>
              <a:t>  </a:t>
            </a:r>
            <a:r>
              <a:rPr lang="ru-RU" dirty="0"/>
              <a:t>фонды распределяются по амортизационным группам на основе срока полезного использования (Налоговый кодекс,  гл. 25, ст. 258)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Амортизация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06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ru-RU" dirty="0"/>
              <a:t>1 группа – все недолговечное имущество со сроком полезного использования от 1 года до 2 лет;</a:t>
            </a:r>
          </a:p>
          <a:p>
            <a:pPr algn="just"/>
            <a:r>
              <a:rPr lang="ru-RU" dirty="0"/>
              <a:t>2 группа – имущество со сроком полезного использования свыше 2 лет до 3 включительно;</a:t>
            </a:r>
          </a:p>
          <a:p>
            <a:pPr algn="just"/>
            <a:r>
              <a:rPr lang="ru-RU" dirty="0"/>
              <a:t>3 группа – имущество со сроком полезного использования свыше 3 лет до 5 включительно;</a:t>
            </a:r>
          </a:p>
          <a:p>
            <a:pPr algn="just"/>
            <a:r>
              <a:rPr lang="ru-RU" dirty="0"/>
              <a:t>4 группа – имущество со сроком полезного использования свыше 5 лет до 7 включительно;</a:t>
            </a:r>
          </a:p>
          <a:p>
            <a:pPr algn="just"/>
            <a:r>
              <a:rPr lang="ru-RU" dirty="0"/>
              <a:t>5 группа – имущество со сроком полезного использования свыше 7 лет до 10 лет включительно;</a:t>
            </a:r>
          </a:p>
          <a:p>
            <a:pPr algn="just"/>
            <a:r>
              <a:rPr lang="ru-RU" dirty="0"/>
              <a:t>6 группа – имущество со сроком полезного использования свыше 10 лет до 15 включительно;</a:t>
            </a:r>
          </a:p>
          <a:p>
            <a:pPr algn="just"/>
            <a:r>
              <a:rPr lang="ru-RU" dirty="0"/>
              <a:t>7 группа – имущество со сроком полезного использования свыше 15 лет до 20 лет включительно;</a:t>
            </a:r>
          </a:p>
          <a:p>
            <a:pPr algn="just"/>
            <a:r>
              <a:rPr lang="ru-RU" dirty="0"/>
              <a:t>8 группа – имущество со сроком полезного использования свыше 20 лет до 25 лет включительно;</a:t>
            </a:r>
          </a:p>
          <a:p>
            <a:pPr algn="just"/>
            <a:r>
              <a:rPr lang="ru-RU" dirty="0"/>
              <a:t>9 группа – имущество со сроком полезного использования свыше 25 лет до 30 лет включительно;</a:t>
            </a:r>
          </a:p>
          <a:p>
            <a:pPr algn="just"/>
            <a:r>
              <a:rPr lang="ru-RU" dirty="0"/>
              <a:t>10 группа – имущество со сроком полезного использования свыше 30 лет.</a:t>
            </a:r>
          </a:p>
          <a:p>
            <a:pPr algn="just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Группы амортизации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74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При использовании </a:t>
            </a:r>
            <a:r>
              <a:rPr lang="ru-RU" b="1" dirty="0"/>
              <a:t>линейного способа</a:t>
            </a:r>
            <a:r>
              <a:rPr lang="ru-RU" i="1" dirty="0"/>
              <a:t>  </a:t>
            </a:r>
            <a:r>
              <a:rPr lang="ru-RU" dirty="0"/>
              <a:t>сумма начисленной за один месяц амортизации по конкретному объекту основных фондов определяется как произведение первоначальной (восстановительной) его стоимости и нормы амортизации, определяемой для данного объекта по формуле:</a:t>
            </a:r>
          </a:p>
          <a:p>
            <a:r>
              <a:rPr lang="ru-RU" dirty="0"/>
              <a:t>Н = (1 / п) х 100 %, 			        </a:t>
            </a:r>
            <a:endParaRPr lang="ru-RU" dirty="0" smtClean="0"/>
          </a:p>
          <a:p>
            <a:pPr algn="just"/>
            <a:r>
              <a:rPr lang="ru-RU" dirty="0" smtClean="0"/>
              <a:t>где    </a:t>
            </a:r>
            <a:r>
              <a:rPr lang="ru-RU" dirty="0"/>
              <a:t>п – срок полезного использования данного объекта амортизируемого имущества, мес.</a:t>
            </a:r>
          </a:p>
          <a:p>
            <a:pPr algn="just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способ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44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использовании </a:t>
            </a:r>
            <a:r>
              <a:rPr lang="ru-RU" b="1" dirty="0"/>
              <a:t>нелинейного способа</a:t>
            </a:r>
            <a:r>
              <a:rPr lang="ru-RU" i="1" dirty="0"/>
              <a:t>  </a:t>
            </a:r>
            <a:r>
              <a:rPr lang="ru-RU" dirty="0"/>
              <a:t>сумма начисленной за один месяц амортизации  по конкретному объекту основных фондов определяется как произведение его остаточной стоимости  и нормы амортизации, определяемой для данного объекта по формуле:</a:t>
            </a:r>
          </a:p>
          <a:p>
            <a:r>
              <a:rPr lang="ru-RU" dirty="0"/>
              <a:t>Н = (2 / п) х 100 %,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Нелинейный способ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86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Эффективность</a:t>
            </a:r>
            <a:r>
              <a:rPr lang="ru-RU" dirty="0"/>
              <a:t> – относительный эффект, результативность процесса, операции, проекта, определяемый как отношение эффекта, результата к затратам, обуславливающим, обеспечивающим его получение.</a:t>
            </a:r>
          </a:p>
          <a:p>
            <a:pPr algn="just"/>
            <a:r>
              <a:rPr lang="ru-RU" dirty="0"/>
              <a:t>Для оценки эффективности использования основных производственных фондов применяют обобщающие и частные показатели.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Эффективность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29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Наиболее распространенным обобщающим показателем эффективности использования основных производственных фондов является </a:t>
            </a:r>
            <a:r>
              <a:rPr lang="ru-RU" b="1" dirty="0"/>
              <a:t>фондоотдача, </a:t>
            </a:r>
            <a:r>
              <a:rPr lang="ru-RU" dirty="0"/>
              <a:t>которая характеризует выпуск продукции в расчете на 1 руб. стоимости основных фондов:</a:t>
            </a:r>
          </a:p>
          <a:p>
            <a:r>
              <a:rPr lang="ru-RU" dirty="0"/>
              <a:t>ФО = П / ОПФ, 				</a:t>
            </a:r>
            <a:endParaRPr lang="ru-RU" dirty="0" smtClean="0"/>
          </a:p>
          <a:p>
            <a:pPr algn="just"/>
            <a:r>
              <a:rPr lang="ru-RU" dirty="0" smtClean="0"/>
              <a:t>где  </a:t>
            </a:r>
            <a:r>
              <a:rPr lang="ru-RU" dirty="0"/>
              <a:t>П       – стоимость произведенной за год продукции; </a:t>
            </a:r>
            <a:endParaRPr lang="ru-RU" dirty="0" smtClean="0"/>
          </a:p>
          <a:p>
            <a:pPr algn="just"/>
            <a:r>
              <a:rPr lang="ru-RU" dirty="0" smtClean="0"/>
              <a:t>ОПФ </a:t>
            </a:r>
            <a:r>
              <a:rPr lang="ru-RU" dirty="0"/>
              <a:t>– среднегодовая стоимость основных производственных фондов.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Фондоотдача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92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практике экономического анализа используют также показатель </a:t>
            </a:r>
            <a:r>
              <a:rPr lang="ru-RU" b="1" dirty="0" err="1"/>
              <a:t>фондоемкости</a:t>
            </a:r>
            <a:r>
              <a:rPr lang="ru-RU" dirty="0"/>
              <a:t> продукции, который показывает стоимость основных производственных фондов, приходящуюся на 1 руб. выпускаемой продукции:</a:t>
            </a:r>
          </a:p>
          <a:p>
            <a:r>
              <a:rPr lang="ru-RU" dirty="0"/>
              <a:t>    ФЕ = 1 /ФО = ОПФ / П, 	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Ф</a:t>
            </a:r>
            <a:r>
              <a:rPr lang="ru-RU" b="1" dirty="0" err="1" smtClean="0"/>
              <a:t>ондоемкость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06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err="1" smtClean="0"/>
              <a:t>Фондовооруженность</a:t>
            </a:r>
            <a:r>
              <a:rPr lang="ru-RU" dirty="0" smtClean="0"/>
              <a:t> </a:t>
            </a:r>
            <a:r>
              <a:rPr lang="ru-RU" dirty="0"/>
              <a:t>характеризует техническую оснащенность труда и определяется по формуле:</a:t>
            </a:r>
          </a:p>
          <a:p>
            <a:pPr algn="just"/>
            <a:r>
              <a:rPr lang="ru-RU" dirty="0"/>
              <a:t>ФВ = ОПФ / Ч,</a:t>
            </a:r>
            <a:r>
              <a:rPr lang="ru-RU" b="1" dirty="0"/>
              <a:t> 				        </a:t>
            </a:r>
            <a:endParaRPr lang="ru-RU" dirty="0"/>
          </a:p>
          <a:p>
            <a:pPr algn="just"/>
            <a:r>
              <a:rPr lang="ru-RU" dirty="0" smtClean="0"/>
              <a:t>где </a:t>
            </a:r>
            <a:r>
              <a:rPr lang="ru-RU" dirty="0"/>
              <a:t>Ч – среднесписочная численность рабочих.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Фондовооруженность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651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Механовооруженность труда</a:t>
            </a:r>
            <a:r>
              <a:rPr lang="ru-RU" dirty="0"/>
              <a:t>  показывает размер активной части средств, приходящийся на одного рабочего:</a:t>
            </a:r>
          </a:p>
          <a:p>
            <a:pPr algn="just"/>
            <a:r>
              <a:rPr lang="ru-RU" dirty="0"/>
              <a:t>          			      МВ = ОПФ акт / Ч</a:t>
            </a:r>
            <a:r>
              <a:rPr lang="ru-RU" dirty="0" smtClean="0"/>
              <a:t>,</a:t>
            </a:r>
            <a:r>
              <a:rPr lang="ru-RU" dirty="0"/>
              <a:t>		</a:t>
            </a:r>
            <a:r>
              <a:rPr lang="ru-RU" dirty="0" smtClean="0"/>
              <a:t>где </a:t>
            </a:r>
            <a:r>
              <a:rPr lang="ru-RU" dirty="0"/>
              <a:t>ОПФ акт – среднегодовая стоимость активной части основных средств.</a:t>
            </a:r>
          </a:p>
          <a:p>
            <a:pPr algn="just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Механовооруженность труда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881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рентабельность основных производственных фондов, </a:t>
            </a:r>
            <a:r>
              <a:rPr lang="ru-RU" dirty="0"/>
              <a:t> которая характеризует величину прибыли, приходящуюся на 1 руб. основных фондов:</a:t>
            </a:r>
          </a:p>
          <a:p>
            <a:r>
              <a:rPr lang="ru-RU" dirty="0"/>
              <a:t>        </a:t>
            </a:r>
            <a:r>
              <a:rPr lang="en-US" dirty="0"/>
              <a:t>R</a:t>
            </a:r>
            <a:r>
              <a:rPr lang="ru-RU" dirty="0"/>
              <a:t> = </a:t>
            </a:r>
            <a:r>
              <a:rPr lang="ru-RU" dirty="0" err="1"/>
              <a:t>Пр</a:t>
            </a:r>
            <a:r>
              <a:rPr lang="ru-RU" dirty="0"/>
              <a:t> /ОПФ, 				        </a:t>
            </a:r>
            <a:endParaRPr lang="ru-RU" dirty="0" smtClean="0"/>
          </a:p>
          <a:p>
            <a:r>
              <a:rPr lang="ru-RU" dirty="0" smtClean="0"/>
              <a:t>где </a:t>
            </a:r>
            <a:r>
              <a:rPr lang="ru-RU" dirty="0" err="1"/>
              <a:t>Пр</a:t>
            </a:r>
            <a:r>
              <a:rPr lang="ru-RU" dirty="0"/>
              <a:t> – </a:t>
            </a:r>
            <a:r>
              <a:rPr lang="ru-RU" dirty="0" smtClean="0"/>
              <a:t>прибыль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Рентабельность ОПФ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40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О</a:t>
            </a:r>
            <a:r>
              <a:rPr lang="ru-RU" b="1" dirty="0" smtClean="0"/>
              <a:t>сновные </a:t>
            </a:r>
            <a:r>
              <a:rPr lang="ru-RU" b="1" dirty="0"/>
              <a:t>фонды</a:t>
            </a:r>
            <a:r>
              <a:rPr lang="ru-RU" i="1" dirty="0"/>
              <a:t> – </a:t>
            </a:r>
            <a:r>
              <a:rPr lang="ru-RU" dirty="0"/>
              <a:t>это совокупность материально-вещественных ценностей, которые длительно используются в производственном процессе, сохраняют при этом свою натурально-вещественную форму и переносят свою стоимость на производимую продукцию частями по мере износа в виде амортизационных отчислений.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фонды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892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/>
              <a:t>Коэффициент экстенсивного использования машин и оборудования </a:t>
            </a:r>
            <a:r>
              <a:rPr lang="ru-RU" dirty="0"/>
              <a:t>характеризует загрузку машин и оборудования по времени и определяется по формуле:</a:t>
            </a:r>
          </a:p>
          <a:p>
            <a:pPr algn="just"/>
            <a:r>
              <a:rPr lang="ru-RU" dirty="0"/>
              <a:t>      К экс = </a:t>
            </a:r>
            <a:r>
              <a:rPr lang="ru-RU" dirty="0" err="1"/>
              <a:t>Тф</a:t>
            </a:r>
            <a:r>
              <a:rPr lang="ru-RU" dirty="0"/>
              <a:t> / </a:t>
            </a:r>
            <a:r>
              <a:rPr lang="ru-RU" dirty="0" err="1"/>
              <a:t>Тпл</a:t>
            </a:r>
            <a:r>
              <a:rPr lang="ru-RU" dirty="0"/>
              <a:t>, 				</a:t>
            </a:r>
            <a:endParaRPr lang="ru-RU" dirty="0" smtClean="0"/>
          </a:p>
          <a:p>
            <a:pPr algn="just"/>
            <a:r>
              <a:rPr lang="ru-RU" dirty="0" smtClean="0"/>
              <a:t>где    </a:t>
            </a:r>
            <a:r>
              <a:rPr lang="ru-RU" dirty="0" err="1"/>
              <a:t>Тф</a:t>
            </a:r>
            <a:r>
              <a:rPr lang="ru-RU" dirty="0"/>
              <a:t> – фактическое время работы оборудования, час.; </a:t>
            </a:r>
            <a:endParaRPr lang="ru-RU" dirty="0" smtClean="0"/>
          </a:p>
          <a:p>
            <a:pPr algn="just"/>
            <a:r>
              <a:rPr lang="ru-RU" dirty="0" err="1" smtClean="0"/>
              <a:t>Тпл</a:t>
            </a:r>
            <a:r>
              <a:rPr lang="ru-RU" dirty="0"/>
              <a:t>. – плановый фонд работы оборудования, час.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Коэффициент экстенсивного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084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/>
              <a:t>Коэффициент интенсивного использования машин и оборудования </a:t>
            </a:r>
            <a:r>
              <a:rPr lang="ru-RU" dirty="0"/>
              <a:t>характеризует загрузку машин и оборудования по мощности и рассчитывается по формуле:</a:t>
            </a:r>
          </a:p>
          <a:p>
            <a:r>
              <a:rPr lang="ru-RU" dirty="0"/>
              <a:t>К </a:t>
            </a:r>
            <a:r>
              <a:rPr lang="ru-RU" dirty="0" err="1"/>
              <a:t>инт</a:t>
            </a:r>
            <a:r>
              <a:rPr lang="ru-RU" dirty="0"/>
              <a:t> = </a:t>
            </a:r>
            <a:r>
              <a:rPr lang="ru-RU" dirty="0" err="1"/>
              <a:t>Пф</a:t>
            </a:r>
            <a:r>
              <a:rPr lang="ru-RU" dirty="0"/>
              <a:t> / П </a:t>
            </a:r>
            <a:r>
              <a:rPr lang="ru-RU" dirty="0" err="1"/>
              <a:t>пр</a:t>
            </a:r>
            <a:r>
              <a:rPr lang="ru-RU" dirty="0"/>
              <a:t>, 			</a:t>
            </a:r>
            <a:endParaRPr lang="ru-RU" dirty="0" smtClean="0"/>
          </a:p>
          <a:p>
            <a:r>
              <a:rPr lang="ru-RU" dirty="0" smtClean="0"/>
              <a:t>где  </a:t>
            </a:r>
            <a:r>
              <a:rPr lang="ru-RU" dirty="0" err="1"/>
              <a:t>Пф</a:t>
            </a:r>
            <a:r>
              <a:rPr lang="ru-RU" dirty="0"/>
              <a:t>- фактический объем выпускаемой продукции в натуральных единицах измерения; </a:t>
            </a:r>
            <a:endParaRPr lang="ru-RU" dirty="0" smtClean="0"/>
          </a:p>
          <a:p>
            <a:r>
              <a:rPr lang="ru-RU" dirty="0" smtClean="0"/>
              <a:t>П </a:t>
            </a:r>
            <a:r>
              <a:rPr lang="ru-RU" dirty="0" err="1"/>
              <a:t>пр</a:t>
            </a:r>
            <a:r>
              <a:rPr lang="ru-RU" dirty="0"/>
              <a:t> – проектная мощность оборудования по выпуску продукции.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Коэффициент </a:t>
            </a:r>
            <a:r>
              <a:rPr lang="ru-RU" b="1" dirty="0" smtClean="0"/>
              <a:t>интенсивного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018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Коэффициент интегрального использования машин и оборудования </a:t>
            </a:r>
            <a:r>
              <a:rPr lang="ru-RU" dirty="0"/>
              <a:t>комплексно</a:t>
            </a:r>
            <a:r>
              <a:rPr lang="ru-RU" b="1" dirty="0"/>
              <a:t> </a:t>
            </a:r>
            <a:r>
              <a:rPr lang="ru-RU" dirty="0"/>
              <a:t>характеризует загрузку машин и оборудования по времени и мощности:</a:t>
            </a:r>
          </a:p>
          <a:p>
            <a:pPr algn="just"/>
            <a:r>
              <a:rPr lang="ru-RU" dirty="0"/>
              <a:t>     К </a:t>
            </a:r>
            <a:r>
              <a:rPr lang="ru-RU" dirty="0" err="1"/>
              <a:t>интегр</a:t>
            </a:r>
            <a:r>
              <a:rPr lang="ru-RU" dirty="0"/>
              <a:t> = К экс * К </a:t>
            </a:r>
            <a:r>
              <a:rPr lang="ru-RU" dirty="0" err="1"/>
              <a:t>инт</a:t>
            </a:r>
            <a:r>
              <a:rPr lang="ru-RU" dirty="0"/>
              <a:t>, 	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Коэффициент </a:t>
            </a:r>
            <a:r>
              <a:rPr lang="ru-RU" b="1" dirty="0" smtClean="0"/>
              <a:t>интегрального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984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Коэффициент сменности работы машин и оборудования</a:t>
            </a:r>
            <a:r>
              <a:rPr lang="ru-RU" dirty="0"/>
              <a:t> можно определить по одной из следующих формул:</a:t>
            </a:r>
          </a:p>
          <a:p>
            <a:r>
              <a:rPr lang="ru-RU" dirty="0"/>
              <a:t>   К см = (М1 + М2 + М3) / М, </a:t>
            </a:r>
            <a:endParaRPr lang="ru-RU" dirty="0" smtClean="0"/>
          </a:p>
          <a:p>
            <a:r>
              <a:rPr lang="ru-RU" dirty="0" smtClean="0"/>
              <a:t>где     </a:t>
            </a:r>
            <a:r>
              <a:rPr lang="ru-RU" dirty="0"/>
              <a:t>М1,М2, М3 – число фактически отработанных </a:t>
            </a:r>
            <a:r>
              <a:rPr lang="ru-RU" dirty="0" err="1"/>
              <a:t>машино</a:t>
            </a:r>
            <a:r>
              <a:rPr lang="ru-RU" dirty="0"/>
              <a:t> - смен в первой, второй и третьей сменах; </a:t>
            </a:r>
            <a:endParaRPr lang="ru-RU" dirty="0" smtClean="0"/>
          </a:p>
          <a:p>
            <a:r>
              <a:rPr lang="ru-RU" dirty="0" smtClean="0"/>
              <a:t>М </a:t>
            </a:r>
            <a:r>
              <a:rPr lang="ru-RU" dirty="0"/>
              <a:t>– общее число машин и оборудования, которыми располагает предприятие.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Коэффициент сменности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790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коэффициентом использования парка машин и оборудования</a:t>
            </a:r>
            <a:r>
              <a:rPr lang="ru-RU" dirty="0"/>
              <a:t>, который определяется по формуле:</a:t>
            </a:r>
          </a:p>
          <a:p>
            <a:pPr algn="just"/>
            <a:r>
              <a:rPr lang="ru-RU" dirty="0"/>
              <a:t>К </a:t>
            </a:r>
            <a:r>
              <a:rPr lang="ru-RU" dirty="0" err="1"/>
              <a:t>исп</a:t>
            </a:r>
            <a:r>
              <a:rPr lang="ru-RU" dirty="0"/>
              <a:t> = </a:t>
            </a:r>
            <a:r>
              <a:rPr lang="en-US" dirty="0"/>
              <a:t>N</a:t>
            </a:r>
            <a:r>
              <a:rPr lang="ru-RU" dirty="0"/>
              <a:t>р / </a:t>
            </a:r>
            <a:r>
              <a:rPr lang="en-US" dirty="0"/>
              <a:t>N</a:t>
            </a:r>
            <a:r>
              <a:rPr lang="ru-RU" dirty="0"/>
              <a:t>уст,			</a:t>
            </a:r>
            <a:endParaRPr lang="ru-RU" dirty="0" smtClean="0"/>
          </a:p>
          <a:p>
            <a:pPr algn="just"/>
            <a:r>
              <a:rPr lang="ru-RU" dirty="0" smtClean="0"/>
              <a:t>где </a:t>
            </a:r>
            <a:r>
              <a:rPr lang="en-US" dirty="0"/>
              <a:t>N</a:t>
            </a:r>
            <a:r>
              <a:rPr lang="ru-RU" dirty="0"/>
              <a:t>уст – число единиц установленного оборудования; </a:t>
            </a:r>
            <a:endParaRPr lang="ru-RU" dirty="0" smtClean="0"/>
          </a:p>
          <a:p>
            <a:pPr algn="just"/>
            <a:r>
              <a:rPr lang="en-US" dirty="0" smtClean="0"/>
              <a:t>N</a:t>
            </a:r>
            <a:r>
              <a:rPr lang="ru-RU" dirty="0"/>
              <a:t>р – число единиц работающего оборудования;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коэффициентом использования парка машин и оборудования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74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Состояние машин и оборудования предприятия с учетом  износа определяется с использованием </a:t>
            </a:r>
            <a:r>
              <a:rPr lang="ru-RU" b="1" dirty="0"/>
              <a:t>коэффициента изношенности машин и</a:t>
            </a:r>
            <a:r>
              <a:rPr lang="ru-RU" dirty="0"/>
              <a:t> </a:t>
            </a:r>
            <a:r>
              <a:rPr lang="ru-RU" b="1" dirty="0"/>
              <a:t>оборудования</a:t>
            </a:r>
            <a:r>
              <a:rPr lang="ru-RU" dirty="0"/>
              <a:t>, исчисляемого по формуле:</a:t>
            </a:r>
          </a:p>
          <a:p>
            <a:r>
              <a:rPr lang="ru-RU" dirty="0"/>
              <a:t>   К </a:t>
            </a:r>
            <a:r>
              <a:rPr lang="ru-RU" dirty="0" err="1"/>
              <a:t>изн</a:t>
            </a:r>
            <a:r>
              <a:rPr lang="ru-RU" dirty="0"/>
              <a:t> = И / </a:t>
            </a:r>
            <a:r>
              <a:rPr lang="ru-RU" dirty="0" err="1"/>
              <a:t>Сп</a:t>
            </a:r>
            <a:r>
              <a:rPr lang="ru-RU" dirty="0"/>
              <a:t>,				</a:t>
            </a:r>
            <a:endParaRPr lang="ru-RU" dirty="0" smtClean="0"/>
          </a:p>
          <a:p>
            <a:pPr algn="just"/>
            <a:r>
              <a:rPr lang="ru-RU" dirty="0" smtClean="0"/>
              <a:t>где </a:t>
            </a:r>
            <a:r>
              <a:rPr lang="ru-RU" dirty="0"/>
              <a:t>И – сумма начисленного износа машин и оборудования на момент расчета, начиная со дня ввода их в эксплуатацию, тыс. руб.; </a:t>
            </a:r>
            <a:endParaRPr lang="ru-RU" dirty="0" smtClean="0"/>
          </a:p>
          <a:p>
            <a:pPr algn="just"/>
            <a:r>
              <a:rPr lang="ru-RU" dirty="0" err="1" smtClean="0"/>
              <a:t>Сп</a:t>
            </a:r>
            <a:r>
              <a:rPr lang="ru-RU" dirty="0" smtClean="0"/>
              <a:t> </a:t>
            </a:r>
            <a:r>
              <a:rPr lang="ru-RU" dirty="0"/>
              <a:t>– первоначальная стоимость машин и оборудования.  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коэффициента изношенности машин и</a:t>
            </a:r>
            <a:r>
              <a:rPr lang="ru-RU" dirty="0"/>
              <a:t> </a:t>
            </a:r>
            <a:r>
              <a:rPr lang="ru-RU" b="1" dirty="0"/>
              <a:t>оборудования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419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Коэффициент годности машин и оборудования </a:t>
            </a:r>
            <a:r>
              <a:rPr lang="ru-RU" dirty="0"/>
              <a:t>определяется соответственно:</a:t>
            </a:r>
          </a:p>
          <a:p>
            <a:pPr algn="just"/>
            <a:r>
              <a:rPr lang="ru-RU" dirty="0"/>
              <a:t>     К </a:t>
            </a:r>
            <a:r>
              <a:rPr lang="ru-RU" dirty="0" err="1"/>
              <a:t>годн</a:t>
            </a:r>
            <a:r>
              <a:rPr lang="ru-RU" dirty="0"/>
              <a:t> = (</a:t>
            </a:r>
            <a:r>
              <a:rPr lang="ru-RU" dirty="0" err="1"/>
              <a:t>Сп</a:t>
            </a:r>
            <a:r>
              <a:rPr lang="ru-RU" dirty="0"/>
              <a:t> – И) / </a:t>
            </a:r>
            <a:r>
              <a:rPr lang="ru-RU" dirty="0" err="1"/>
              <a:t>Сп</a:t>
            </a:r>
            <a:r>
              <a:rPr lang="ru-RU" dirty="0"/>
              <a:t>, 		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Коэффициент годности машин и оборудования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939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Благодарю за внимание!</a:t>
            </a:r>
            <a:endParaRPr lang="ru-RU" sz="4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40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 </a:t>
            </a:r>
            <a:r>
              <a:rPr lang="ru-RU" i="1" dirty="0"/>
              <a:t>основным производственным фондам </a:t>
            </a:r>
            <a:r>
              <a:rPr lang="ru-RU" dirty="0"/>
              <a:t>относятся основные фонды, которые непосредственно участвуют в производственном процессе или создают условия для его осуществления.</a:t>
            </a:r>
          </a:p>
          <a:p>
            <a:pPr algn="just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производственные фонды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26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 </a:t>
            </a:r>
            <a:r>
              <a:rPr lang="ru-RU" i="1" dirty="0"/>
              <a:t>основным непроизводственным фондам</a:t>
            </a:r>
            <a:r>
              <a:rPr lang="ru-RU" dirty="0"/>
              <a:t> относят основные фонды культурно-бытового назначения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непроизводственные фонды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91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основных средств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766888"/>
            <a:ext cx="62769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0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Основные производственные фонды, непосредственно участвующие в производственном процессе, называются </a:t>
            </a:r>
            <a:r>
              <a:rPr lang="ru-RU" b="1" dirty="0"/>
              <a:t>активными</a:t>
            </a:r>
            <a:r>
              <a:rPr lang="ru-RU" dirty="0"/>
              <a:t>. К активным основным производственным фондам относят рабочие машины и технологическое оборудование, измерительные и регулирующие приборы, транспортные средства  и т.п.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Активные ОПФ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2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Основные производственные фонды, непосредственно не участвующие в производственном процессе, а обеспечивающие его нормальное функционирование, называются </a:t>
            </a:r>
            <a:r>
              <a:rPr lang="ru-RU" b="1" dirty="0"/>
              <a:t>пассивными</a:t>
            </a:r>
            <a:r>
              <a:rPr lang="ru-RU" i="1" dirty="0"/>
              <a:t>.</a:t>
            </a:r>
            <a:r>
              <a:rPr lang="ru-RU" dirty="0"/>
              <a:t> К пассивным основным производственным фондам относят здания, сооружения, передаточные устройства, силовое оборудование, хозяйственный инвентарь и т.п.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Пассивные ОПФ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49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1) собственные – средства, находящиеся на балансе предприятия, принадлежащие предприятию на  праве собственности;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620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</TotalTime>
  <Words>1312</Words>
  <Application>Microsoft Office PowerPoint</Application>
  <PresentationFormat>Экран (4:3)</PresentationFormat>
  <Paragraphs>136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0" baseType="lpstr">
      <vt:lpstr>Candara</vt:lpstr>
      <vt:lpstr>Symbol</vt:lpstr>
      <vt:lpstr>Волна</vt:lpstr>
      <vt:lpstr>ОСНОВНЫЕ СРЕДСТВА</vt:lpstr>
      <vt:lpstr>Основные средства</vt:lpstr>
      <vt:lpstr>Основные фонды</vt:lpstr>
      <vt:lpstr>Основные производственные фонды</vt:lpstr>
      <vt:lpstr>Основные непроизводственные фонды</vt:lpstr>
      <vt:lpstr>Классификация основных средств</vt:lpstr>
      <vt:lpstr>Активные ОПФ</vt:lpstr>
      <vt:lpstr>Пассивные ОПФ</vt:lpstr>
      <vt:lpstr>СС</vt:lpstr>
      <vt:lpstr>ПС</vt:lpstr>
      <vt:lpstr>НМА</vt:lpstr>
      <vt:lpstr>ПС</vt:lpstr>
      <vt:lpstr>Индекс дефлятор</vt:lpstr>
      <vt:lpstr>2 способ переоценки ОС</vt:lpstr>
      <vt:lpstr>Остаточная стоимость</vt:lpstr>
      <vt:lpstr>Оценка основных фондов</vt:lpstr>
      <vt:lpstr>Простая средняя арифметическая</vt:lpstr>
      <vt:lpstr>Сложная </vt:lpstr>
      <vt:lpstr>Физический износ</vt:lpstr>
      <vt:lpstr>Амортизация</vt:lpstr>
      <vt:lpstr>Группы амортизации</vt:lpstr>
      <vt:lpstr>Линейный способ</vt:lpstr>
      <vt:lpstr>Нелинейный способ</vt:lpstr>
      <vt:lpstr>Эффективность</vt:lpstr>
      <vt:lpstr>Фондоотдача</vt:lpstr>
      <vt:lpstr>Фондоемкость</vt:lpstr>
      <vt:lpstr>Фондовооруженность</vt:lpstr>
      <vt:lpstr>Механовооруженность труда</vt:lpstr>
      <vt:lpstr>Рентабельность ОПФ</vt:lpstr>
      <vt:lpstr>Коэффициент экстенсивного использования</vt:lpstr>
      <vt:lpstr>Коэффициент интенсивного использования</vt:lpstr>
      <vt:lpstr>Коэффициент интегрального использования</vt:lpstr>
      <vt:lpstr>Коэффициент сменности работы</vt:lpstr>
      <vt:lpstr>коэффициентом использования парка машин и оборудования</vt:lpstr>
      <vt:lpstr>коэффициента изношенности машин и оборудования</vt:lpstr>
      <vt:lpstr>Коэффициент годности машин и оборудования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СРЕДСТВА</dc:title>
  <dc:creator>Home</dc:creator>
  <cp:lastModifiedBy>Студент</cp:lastModifiedBy>
  <cp:revision>8</cp:revision>
  <dcterms:created xsi:type="dcterms:W3CDTF">2023-02-20T02:59:15Z</dcterms:created>
  <dcterms:modified xsi:type="dcterms:W3CDTF">2023-10-09T04:51:24Z</dcterms:modified>
</cp:coreProperties>
</file>