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31" name="PlaceHolder 2"/>
          <p:cNvSpPr>
            <a:spLocks noGrp="1"/>
          </p:cNvSpPr>
          <p:nvPr>
            <p:ph type="body"/>
          </p:nvPr>
        </p:nvSpPr>
        <p:spPr>
          <a:xfrm>
            <a:off x="1024200" y="228600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2" name="PlaceHolder 3"/>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34"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5"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6"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7" name="PlaceHolder 5"/>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39" name="PlaceHolder 2"/>
          <p:cNvSpPr>
            <a:spLocks noGrp="1"/>
          </p:cNvSpPr>
          <p:nvPr>
            <p:ph type="body"/>
          </p:nvPr>
        </p:nvSpPr>
        <p:spPr>
          <a:xfrm>
            <a:off x="102420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0" name="PlaceHolder 3"/>
          <p:cNvSpPr>
            <a:spLocks noGrp="1"/>
          </p:cNvSpPr>
          <p:nvPr>
            <p:ph type="body"/>
          </p:nvPr>
        </p:nvSpPr>
        <p:spPr>
          <a:xfrm>
            <a:off x="431064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1" name="PlaceHolder 4"/>
          <p:cNvSpPr>
            <a:spLocks noGrp="1"/>
          </p:cNvSpPr>
          <p:nvPr>
            <p:ph type="body"/>
          </p:nvPr>
        </p:nvSpPr>
        <p:spPr>
          <a:xfrm>
            <a:off x="759672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2" name="PlaceHolder 5"/>
          <p:cNvSpPr>
            <a:spLocks noGrp="1"/>
          </p:cNvSpPr>
          <p:nvPr>
            <p:ph type="body"/>
          </p:nvPr>
        </p:nvSpPr>
        <p:spPr>
          <a:xfrm>
            <a:off x="102420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3" name="PlaceHolder 6"/>
          <p:cNvSpPr>
            <a:spLocks noGrp="1"/>
          </p:cNvSpPr>
          <p:nvPr>
            <p:ph type="body"/>
          </p:nvPr>
        </p:nvSpPr>
        <p:spPr>
          <a:xfrm>
            <a:off x="431064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4" name="PlaceHolder 7"/>
          <p:cNvSpPr>
            <a:spLocks noGrp="1"/>
          </p:cNvSpPr>
          <p:nvPr>
            <p:ph type="body"/>
          </p:nvPr>
        </p:nvSpPr>
        <p:spPr>
          <a:xfrm>
            <a:off x="759672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52" name="PlaceHolder 2"/>
          <p:cNvSpPr>
            <a:spLocks noGrp="1"/>
          </p:cNvSpPr>
          <p:nvPr>
            <p:ph type="subTitle"/>
          </p:nvPr>
        </p:nvSpPr>
        <p:spPr>
          <a:xfrm>
            <a:off x="1024200" y="2286000"/>
            <a:ext cx="9719640" cy="4023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54" name="PlaceHolder 2"/>
          <p:cNvSpPr>
            <a:spLocks noGrp="1"/>
          </p:cNvSpPr>
          <p:nvPr>
            <p:ph type="body"/>
          </p:nvPr>
        </p:nvSpPr>
        <p:spPr>
          <a:xfrm>
            <a:off x="1024200" y="2286000"/>
            <a:ext cx="971964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56"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57"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024200" y="585360"/>
            <a:ext cx="9719640" cy="6951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61"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2"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3"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0" name="PlaceHolder 2"/>
          <p:cNvSpPr>
            <a:spLocks noGrp="1"/>
          </p:cNvSpPr>
          <p:nvPr>
            <p:ph type="subTitle"/>
          </p:nvPr>
        </p:nvSpPr>
        <p:spPr>
          <a:xfrm>
            <a:off x="1024200" y="2286000"/>
            <a:ext cx="9719640" cy="4023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65"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6"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7" name="PlaceHolder 4"/>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69"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0"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1" name="PlaceHolder 4"/>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73" name="PlaceHolder 2"/>
          <p:cNvSpPr>
            <a:spLocks noGrp="1"/>
          </p:cNvSpPr>
          <p:nvPr>
            <p:ph type="body"/>
          </p:nvPr>
        </p:nvSpPr>
        <p:spPr>
          <a:xfrm>
            <a:off x="1024200" y="228600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4" name="PlaceHolder 3"/>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76"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7"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8"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9" name="PlaceHolder 5"/>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81" name="PlaceHolder 2"/>
          <p:cNvSpPr>
            <a:spLocks noGrp="1"/>
          </p:cNvSpPr>
          <p:nvPr>
            <p:ph type="body"/>
          </p:nvPr>
        </p:nvSpPr>
        <p:spPr>
          <a:xfrm>
            <a:off x="102420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2" name="PlaceHolder 3"/>
          <p:cNvSpPr>
            <a:spLocks noGrp="1"/>
          </p:cNvSpPr>
          <p:nvPr>
            <p:ph type="body"/>
          </p:nvPr>
        </p:nvSpPr>
        <p:spPr>
          <a:xfrm>
            <a:off x="431064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3" name="PlaceHolder 4"/>
          <p:cNvSpPr>
            <a:spLocks noGrp="1"/>
          </p:cNvSpPr>
          <p:nvPr>
            <p:ph type="body"/>
          </p:nvPr>
        </p:nvSpPr>
        <p:spPr>
          <a:xfrm>
            <a:off x="759672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4" name="PlaceHolder 5"/>
          <p:cNvSpPr>
            <a:spLocks noGrp="1"/>
          </p:cNvSpPr>
          <p:nvPr>
            <p:ph type="body"/>
          </p:nvPr>
        </p:nvSpPr>
        <p:spPr>
          <a:xfrm>
            <a:off x="102420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5" name="PlaceHolder 6"/>
          <p:cNvSpPr>
            <a:spLocks noGrp="1"/>
          </p:cNvSpPr>
          <p:nvPr>
            <p:ph type="body"/>
          </p:nvPr>
        </p:nvSpPr>
        <p:spPr>
          <a:xfrm>
            <a:off x="431064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6" name="PlaceHolder 7"/>
          <p:cNvSpPr>
            <a:spLocks noGrp="1"/>
          </p:cNvSpPr>
          <p:nvPr>
            <p:ph type="body"/>
          </p:nvPr>
        </p:nvSpPr>
        <p:spPr>
          <a:xfrm>
            <a:off x="759672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94" name="PlaceHolder 2"/>
          <p:cNvSpPr>
            <a:spLocks noGrp="1"/>
          </p:cNvSpPr>
          <p:nvPr>
            <p:ph type="subTitle"/>
          </p:nvPr>
        </p:nvSpPr>
        <p:spPr>
          <a:xfrm>
            <a:off x="1024200" y="2286000"/>
            <a:ext cx="9719640" cy="4023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96" name="PlaceHolder 2"/>
          <p:cNvSpPr>
            <a:spLocks noGrp="1"/>
          </p:cNvSpPr>
          <p:nvPr>
            <p:ph type="body"/>
          </p:nvPr>
        </p:nvSpPr>
        <p:spPr>
          <a:xfrm>
            <a:off x="1024200" y="2286000"/>
            <a:ext cx="971964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98"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99"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2" name="PlaceHolder 2"/>
          <p:cNvSpPr>
            <a:spLocks noGrp="1"/>
          </p:cNvSpPr>
          <p:nvPr>
            <p:ph type="body"/>
          </p:nvPr>
        </p:nvSpPr>
        <p:spPr>
          <a:xfrm>
            <a:off x="1024200" y="2286000"/>
            <a:ext cx="971964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1024200" y="585360"/>
            <a:ext cx="9719640" cy="6951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03"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04"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05"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07"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08"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09" name="PlaceHolder 4"/>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11"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12"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13" name="PlaceHolder 4"/>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15" name="PlaceHolder 2"/>
          <p:cNvSpPr>
            <a:spLocks noGrp="1"/>
          </p:cNvSpPr>
          <p:nvPr>
            <p:ph type="body"/>
          </p:nvPr>
        </p:nvSpPr>
        <p:spPr>
          <a:xfrm>
            <a:off x="1024200" y="228600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16" name="PlaceHolder 3"/>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18"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19"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0"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1" name="PlaceHolder 5"/>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23" name="PlaceHolder 2"/>
          <p:cNvSpPr>
            <a:spLocks noGrp="1"/>
          </p:cNvSpPr>
          <p:nvPr>
            <p:ph type="body"/>
          </p:nvPr>
        </p:nvSpPr>
        <p:spPr>
          <a:xfrm>
            <a:off x="102420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4" name="PlaceHolder 3"/>
          <p:cNvSpPr>
            <a:spLocks noGrp="1"/>
          </p:cNvSpPr>
          <p:nvPr>
            <p:ph type="body"/>
          </p:nvPr>
        </p:nvSpPr>
        <p:spPr>
          <a:xfrm>
            <a:off x="431064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5" name="PlaceHolder 4"/>
          <p:cNvSpPr>
            <a:spLocks noGrp="1"/>
          </p:cNvSpPr>
          <p:nvPr>
            <p:ph type="body"/>
          </p:nvPr>
        </p:nvSpPr>
        <p:spPr>
          <a:xfrm>
            <a:off x="759672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6" name="PlaceHolder 5"/>
          <p:cNvSpPr>
            <a:spLocks noGrp="1"/>
          </p:cNvSpPr>
          <p:nvPr>
            <p:ph type="body"/>
          </p:nvPr>
        </p:nvSpPr>
        <p:spPr>
          <a:xfrm>
            <a:off x="102420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7" name="PlaceHolder 6"/>
          <p:cNvSpPr>
            <a:spLocks noGrp="1"/>
          </p:cNvSpPr>
          <p:nvPr>
            <p:ph type="body"/>
          </p:nvPr>
        </p:nvSpPr>
        <p:spPr>
          <a:xfrm>
            <a:off x="431064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8" name="PlaceHolder 7"/>
          <p:cNvSpPr>
            <a:spLocks noGrp="1"/>
          </p:cNvSpPr>
          <p:nvPr>
            <p:ph type="body"/>
          </p:nvPr>
        </p:nvSpPr>
        <p:spPr>
          <a:xfrm>
            <a:off x="759672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4"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5"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24200" y="585360"/>
            <a:ext cx="9719640" cy="6951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9"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0"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1"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23"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4"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5" name="PlaceHolder 4"/>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27"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8"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9" name="PlaceHolder 4"/>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traight Connector 6"/>
          <p:cNvSpPr/>
          <p:nvPr/>
        </p:nvSpPr>
        <p:spPr>
          <a:xfrm flipV="1">
            <a:off x="761760" y="826200"/>
            <a:ext cx="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 name="Rectangle 9"/>
          <p:cNvSpPr/>
          <p:nvPr/>
        </p:nvSpPr>
        <p:spPr>
          <a:xfrm>
            <a:off x="0" y="0"/>
            <a:ext cx="12191760" cy="4571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Oval 5"/>
          <p:cNvSpPr/>
          <p:nvPr/>
        </p:nvSpPr>
        <p:spPr>
          <a:xfrm>
            <a:off x="0" y="0"/>
            <a:ext cx="12191760" cy="457164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PlaceHolder 1"/>
          <p:cNvSpPr>
            <a:spLocks noGrp="1"/>
          </p:cNvSpPr>
          <p:nvPr>
            <p:ph type="title"/>
          </p:nvPr>
        </p:nvSpPr>
        <p:spPr>
          <a:xfrm>
            <a:off x="457200" y="4960080"/>
            <a:ext cx="7772040" cy="1462680"/>
          </a:xfrm>
          <a:prstGeom prst="rect">
            <a:avLst/>
          </a:prstGeom>
        </p:spPr>
        <p:txBody>
          <a:bodyPr anchor="ctr">
            <a:normAutofit/>
          </a:bodyPr>
          <a:p>
            <a:pPr algn="r">
              <a:lnSpc>
                <a:spcPct val="80000"/>
              </a:lnSpc>
            </a:pPr>
            <a:r>
              <a:rPr b="0" lang="en-US" sz="5000" spc="199" strike="noStrike" cap="all">
                <a:solidFill>
                  <a:srgbClr val="0d0d0d"/>
                </a:solidFill>
                <a:latin typeface="Tw Cen MT Condensed"/>
              </a:rPr>
              <a:t>Click to edit Master title style</a:t>
            </a:r>
            <a:endParaRPr b="0" lang="en-US" sz="5000" spc="-1" strike="noStrike">
              <a:solidFill>
                <a:srgbClr val="000000"/>
              </a:solidFill>
              <a:latin typeface="Tw Cen MT"/>
            </a:endParaRPr>
          </a:p>
        </p:txBody>
      </p:sp>
      <p:sp>
        <p:nvSpPr>
          <p:cNvPr id="4" name="PlaceHolder 2"/>
          <p:cNvSpPr>
            <a:spLocks noGrp="1"/>
          </p:cNvSpPr>
          <p:nvPr>
            <p:ph type="dt"/>
          </p:nvPr>
        </p:nvSpPr>
        <p:spPr>
          <a:xfrm>
            <a:off x="1024200" y="6470640"/>
            <a:ext cx="2153880" cy="273960"/>
          </a:xfrm>
          <a:prstGeom prst="rect">
            <a:avLst/>
          </a:prstGeom>
        </p:spPr>
        <p:txBody>
          <a:bodyPr anchor="ctr">
            <a:noAutofit/>
          </a:bodyPr>
          <a:p>
            <a:pPr>
              <a:lnSpc>
                <a:spcPct val="100000"/>
              </a:lnSpc>
            </a:pPr>
            <a:fld id="{3706C51E-5EC1-4899-BF5E-84A5CC2EAFFE}" type="datetime">
              <a:rPr b="0" lang="en-IN" sz="1000" spc="-1" strike="noStrike">
                <a:solidFill>
                  <a:srgbClr val="0d0d0d"/>
                </a:solidFill>
                <a:latin typeface="Tw Cen MT Condensed"/>
              </a:rPr>
              <a:t>09/05/21</a:t>
            </a:fld>
            <a:endParaRPr b="0" lang="en-IN" sz="1000" spc="-1" strike="noStrike">
              <a:latin typeface="Times New Roman"/>
            </a:endParaRPr>
          </a:p>
        </p:txBody>
      </p:sp>
      <p:sp>
        <p:nvSpPr>
          <p:cNvPr id="5" name="PlaceHolder 3"/>
          <p:cNvSpPr>
            <a:spLocks noGrp="1"/>
          </p:cNvSpPr>
          <p:nvPr>
            <p:ph type="ftr"/>
          </p:nvPr>
        </p:nvSpPr>
        <p:spPr>
          <a:xfrm>
            <a:off x="4843080" y="6470640"/>
            <a:ext cx="5901120" cy="273960"/>
          </a:xfrm>
          <a:prstGeom prst="rect">
            <a:avLst/>
          </a:prstGeom>
        </p:spPr>
        <p:txBody>
          <a:bodyPr anchor="ctr">
            <a:noAutofit/>
          </a:bodyPr>
          <a:p>
            <a:endParaRPr b="0" lang="en-IN" sz="2400" spc="-1" strike="noStrike">
              <a:latin typeface="Times New Roman"/>
            </a:endParaRPr>
          </a:p>
        </p:txBody>
      </p:sp>
      <p:sp>
        <p:nvSpPr>
          <p:cNvPr id="6" name="PlaceHolder 4"/>
          <p:cNvSpPr>
            <a:spLocks noGrp="1"/>
          </p:cNvSpPr>
          <p:nvPr>
            <p:ph type="sldNum"/>
          </p:nvPr>
        </p:nvSpPr>
        <p:spPr>
          <a:xfrm>
            <a:off x="10837440" y="6470640"/>
            <a:ext cx="973440" cy="273960"/>
          </a:xfrm>
          <a:prstGeom prst="rect">
            <a:avLst/>
          </a:prstGeom>
        </p:spPr>
        <p:txBody>
          <a:bodyPr anchor="ctr">
            <a:noAutofit/>
          </a:bodyPr>
          <a:p>
            <a:pPr>
              <a:lnSpc>
                <a:spcPct val="100000"/>
              </a:lnSpc>
            </a:pPr>
            <a:fld id="{54320725-4AD8-43CF-8085-0FAF2A514FB1}" type="slidenum">
              <a:rPr b="0" lang="en-IN" sz="1000" spc="-1" strike="noStrike">
                <a:solidFill>
                  <a:srgbClr val="0d0d0d"/>
                </a:solidFill>
                <a:latin typeface="Tw Cen MT Condensed"/>
              </a:rPr>
              <a:t>&lt;number&gt;</a:t>
            </a:fld>
            <a:endParaRPr b="0" lang="en-IN" sz="1000" spc="-1" strike="noStrike">
              <a:latin typeface="Times New Roman"/>
            </a:endParaRPr>
          </a:p>
        </p:txBody>
      </p:sp>
      <p:sp>
        <p:nvSpPr>
          <p:cNvPr id="7" name="Straight Connector 7"/>
          <p:cNvSpPr/>
          <p:nvPr/>
        </p:nvSpPr>
        <p:spPr>
          <a:xfrm flipV="1">
            <a:off x="8386560" y="5263920"/>
            <a:ext cx="0" cy="914400"/>
          </a:xfrm>
          <a:prstGeom prst="line">
            <a:avLst/>
          </a:prstGeom>
          <a:ln w="19050">
            <a:solidFill>
              <a:srgbClr val="1cade4">
                <a:lumMod val="75000"/>
              </a:srgbClr>
            </a:solidFill>
            <a:round/>
          </a:ln>
        </p:spPr>
        <p:style>
          <a:lnRef idx="1">
            <a:schemeClr val="accent1"/>
          </a:lnRef>
          <a:fillRef idx="0">
            <a:schemeClr val="accent1"/>
          </a:fillRef>
          <a:effectRef idx="0">
            <a:schemeClr val="accent1"/>
          </a:effectRef>
          <a:fontRef idx="minor"/>
        </p:style>
      </p:sp>
      <p:sp>
        <p:nvSpPr>
          <p:cNvPr id="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Tw Cen MT"/>
              </a:rPr>
              <a:t>Click to edit the outline text format</a:t>
            </a:r>
            <a:endParaRPr b="0" lang="en-US" sz="2200" spc="-1" strike="noStrike">
              <a:solidFill>
                <a:srgbClr val="000000"/>
              </a:solidFill>
              <a:latin typeface="Tw Cen MT"/>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Tw Cen MT"/>
              </a:rPr>
              <a:t>Second Outline Level</a:t>
            </a:r>
            <a:endParaRPr b="0" lang="en-US" sz="1400" spc="-1" strike="noStrike">
              <a:solidFill>
                <a:srgbClr val="000000"/>
              </a:solidFill>
              <a:latin typeface="Tw Cen MT"/>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Tw Cen MT"/>
              </a:rPr>
              <a:t>Third Outline Level</a:t>
            </a:r>
            <a:endParaRPr b="0" lang="en-US" sz="1400" spc="-1" strike="noStrike">
              <a:solidFill>
                <a:srgbClr val="000000"/>
              </a:solidFill>
              <a:latin typeface="Tw Cen MT"/>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Tw Cen MT"/>
              </a:rPr>
              <a:t>Fourth Outline Level</a:t>
            </a:r>
            <a:endParaRPr b="0" lang="en-US" sz="1400" spc="-1" strike="noStrike">
              <a:solidFill>
                <a:srgbClr val="000000"/>
              </a:solidFill>
              <a:latin typeface="Tw Cen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w Cen MT"/>
              </a:rPr>
              <a:t>Fifth Outline Level</a:t>
            </a:r>
            <a:endParaRPr b="0" lang="en-US" sz="2000" spc="-1" strike="noStrike">
              <a:solidFill>
                <a:srgbClr val="000000"/>
              </a:solidFill>
              <a:latin typeface="Tw Cen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w Cen MT"/>
              </a:rPr>
              <a:t>Sixth Outline Level</a:t>
            </a:r>
            <a:endParaRPr b="0" lang="en-US" sz="2000" spc="-1" strike="noStrike">
              <a:solidFill>
                <a:srgbClr val="000000"/>
              </a:solidFill>
              <a:latin typeface="Tw Cen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w Cen MT"/>
              </a:rPr>
              <a:t>Seventh Outline Level</a:t>
            </a:r>
            <a:endParaRPr b="0" lang="en-US"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Straight Connector 6"/>
          <p:cNvSpPr/>
          <p:nvPr/>
        </p:nvSpPr>
        <p:spPr>
          <a:xfrm flipV="1">
            <a:off x="761760" y="826200"/>
            <a:ext cx="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46" name="PlaceHolder 1"/>
          <p:cNvSpPr>
            <a:spLocks noGrp="1"/>
          </p:cNvSpPr>
          <p:nvPr>
            <p:ph type="title"/>
          </p:nvPr>
        </p:nvSpPr>
        <p:spPr>
          <a:xfrm>
            <a:off x="1024200" y="585360"/>
            <a:ext cx="9719640" cy="1499400"/>
          </a:xfrm>
          <a:prstGeom prst="rect">
            <a:avLst/>
          </a:prstGeom>
        </p:spPr>
        <p:txBody>
          <a:bodyPr anchor="ctr">
            <a:noAutofit/>
          </a:bodyPr>
          <a:p>
            <a:pPr>
              <a:lnSpc>
                <a:spcPct val="80000"/>
              </a:lnSpc>
            </a:pPr>
            <a:r>
              <a:rPr b="0" lang="en-US" sz="5000" spc="97" strike="noStrike" cap="all">
                <a:solidFill>
                  <a:srgbClr val="0d0d0d"/>
                </a:solidFill>
                <a:latin typeface="Tw Cen MT Condensed"/>
              </a:rPr>
              <a:t>Click to edit Master title style</a:t>
            </a:r>
            <a:endParaRPr b="0" lang="en-US" sz="5000" spc="-1" strike="noStrike">
              <a:solidFill>
                <a:srgbClr val="000000"/>
              </a:solidFill>
              <a:latin typeface="Tw Cen MT"/>
            </a:endParaRPr>
          </a:p>
        </p:txBody>
      </p:sp>
      <p:sp>
        <p:nvSpPr>
          <p:cNvPr id="47" name="PlaceHolder 2"/>
          <p:cNvSpPr>
            <a:spLocks noGrp="1"/>
          </p:cNvSpPr>
          <p:nvPr>
            <p:ph type="body"/>
          </p:nvPr>
        </p:nvSpPr>
        <p:spPr>
          <a:xfrm>
            <a:off x="1024200" y="2286000"/>
            <a:ext cx="9719640" cy="4023000"/>
          </a:xfrm>
          <a:prstGeom prst="rect">
            <a:avLst/>
          </a:prstGeom>
        </p:spPr>
        <p:txBody>
          <a:bodyPr lIns="45720" rIns="45720">
            <a:noAutofit/>
          </a:bodyPr>
          <a:p>
            <a:pPr marL="91440" indent="-91080">
              <a:lnSpc>
                <a:spcPct val="90000"/>
              </a:lnSpc>
              <a:spcBef>
                <a:spcPts val="1199"/>
              </a:spcBef>
              <a:spcAft>
                <a:spcPts val="201"/>
              </a:spcAft>
              <a:buClr>
                <a:srgbClr val="1cade4"/>
              </a:buClr>
              <a:buFont typeface="Tw Cen MT"/>
              <a:buChar char=" "/>
            </a:pPr>
            <a:r>
              <a:rPr b="0" lang="en-US" sz="2200" spc="-1" strike="noStrike">
                <a:solidFill>
                  <a:srgbClr val="000000"/>
                </a:solidFill>
                <a:latin typeface="Tw Cen MT"/>
              </a:rPr>
              <a:t>Click to edit Master text styles</a:t>
            </a:r>
            <a:endParaRPr b="0" lang="en-US" sz="2200" spc="-1" strike="noStrike">
              <a:solidFill>
                <a:srgbClr val="000000"/>
              </a:solidFill>
              <a:latin typeface="Tw Cen MT"/>
            </a:endParaRPr>
          </a:p>
          <a:p>
            <a:pPr lvl="1" marL="265320" indent="-136800">
              <a:lnSpc>
                <a:spcPct val="90000"/>
              </a:lnSpc>
              <a:spcBef>
                <a:spcPts val="201"/>
              </a:spcBef>
              <a:spcAft>
                <a:spcPts val="400"/>
              </a:spcAft>
              <a:buClr>
                <a:srgbClr val="1cade4"/>
              </a:buClr>
              <a:buFont typeface="Wingdings 3" charset="2"/>
              <a:buChar char=""/>
            </a:pPr>
            <a:r>
              <a:rPr b="0" lang="en-US" sz="1800" spc="-1" strike="noStrike">
                <a:solidFill>
                  <a:srgbClr val="000000"/>
                </a:solidFill>
                <a:latin typeface="Tw Cen MT"/>
              </a:rPr>
              <a:t>Second level</a:t>
            </a:r>
            <a:endParaRPr b="0" lang="en-US" sz="1800" spc="-1" strike="noStrike">
              <a:solidFill>
                <a:srgbClr val="000000"/>
              </a:solidFill>
              <a:latin typeface="Tw Cen MT"/>
            </a:endParaRPr>
          </a:p>
          <a:p>
            <a:pPr lvl="2" marL="448200" indent="-136800">
              <a:lnSpc>
                <a:spcPct val="90000"/>
              </a:lnSpc>
              <a:spcBef>
                <a:spcPts val="201"/>
              </a:spcBef>
              <a:spcAft>
                <a:spcPts val="400"/>
              </a:spcAft>
              <a:buClr>
                <a:srgbClr val="1cade4"/>
              </a:buClr>
              <a:buFont typeface="Wingdings 3" charset="2"/>
              <a:buChar char=""/>
            </a:pPr>
            <a:r>
              <a:rPr b="0" lang="en-US" sz="1400" spc="-1" strike="noStrike">
                <a:solidFill>
                  <a:srgbClr val="000000"/>
                </a:solidFill>
                <a:latin typeface="Tw Cen MT"/>
              </a:rPr>
              <a:t>Third level</a:t>
            </a:r>
            <a:endParaRPr b="0" lang="en-US" sz="1400" spc="-1" strike="noStrike">
              <a:solidFill>
                <a:srgbClr val="000000"/>
              </a:solidFill>
              <a:latin typeface="Tw Cen MT"/>
            </a:endParaRPr>
          </a:p>
          <a:p>
            <a:pPr lvl="3" marL="594360" indent="-136800">
              <a:lnSpc>
                <a:spcPct val="90000"/>
              </a:lnSpc>
              <a:spcBef>
                <a:spcPts val="201"/>
              </a:spcBef>
              <a:spcAft>
                <a:spcPts val="400"/>
              </a:spcAft>
              <a:buClr>
                <a:srgbClr val="1cade4"/>
              </a:buClr>
              <a:buFont typeface="Wingdings 3" charset="2"/>
              <a:buChar char=""/>
            </a:pPr>
            <a:r>
              <a:rPr b="0" lang="en-US" sz="1400" spc="-1" strike="noStrike">
                <a:solidFill>
                  <a:srgbClr val="000000"/>
                </a:solidFill>
                <a:latin typeface="Tw Cen MT"/>
              </a:rPr>
              <a:t>Fourth level</a:t>
            </a:r>
            <a:endParaRPr b="0" lang="en-US" sz="1400" spc="-1" strike="noStrike">
              <a:solidFill>
                <a:srgbClr val="000000"/>
              </a:solidFill>
              <a:latin typeface="Tw Cen MT"/>
            </a:endParaRPr>
          </a:p>
          <a:p>
            <a:pPr lvl="4" marL="777240" indent="-136800">
              <a:lnSpc>
                <a:spcPct val="90000"/>
              </a:lnSpc>
              <a:spcBef>
                <a:spcPts val="201"/>
              </a:spcBef>
              <a:spcAft>
                <a:spcPts val="400"/>
              </a:spcAft>
              <a:buClr>
                <a:srgbClr val="1cade4"/>
              </a:buClr>
              <a:buFont typeface="Wingdings 3" charset="2"/>
              <a:buChar char=""/>
            </a:pPr>
            <a:r>
              <a:rPr b="0" lang="en-US" sz="1400" spc="-1" strike="noStrike">
                <a:solidFill>
                  <a:srgbClr val="000000"/>
                </a:solidFill>
                <a:latin typeface="Tw Cen MT"/>
              </a:rPr>
              <a:t>Fifth level</a:t>
            </a:r>
            <a:endParaRPr b="0" lang="en-US" sz="1400" spc="-1" strike="noStrike">
              <a:solidFill>
                <a:srgbClr val="000000"/>
              </a:solidFill>
              <a:latin typeface="Tw Cen MT"/>
            </a:endParaRPr>
          </a:p>
        </p:txBody>
      </p:sp>
      <p:sp>
        <p:nvSpPr>
          <p:cNvPr id="48" name="PlaceHolder 3"/>
          <p:cNvSpPr>
            <a:spLocks noGrp="1"/>
          </p:cNvSpPr>
          <p:nvPr>
            <p:ph type="dt"/>
          </p:nvPr>
        </p:nvSpPr>
        <p:spPr>
          <a:xfrm>
            <a:off x="1024200" y="6470640"/>
            <a:ext cx="2153880" cy="273960"/>
          </a:xfrm>
          <a:prstGeom prst="rect">
            <a:avLst/>
          </a:prstGeom>
        </p:spPr>
        <p:txBody>
          <a:bodyPr anchor="ctr">
            <a:noAutofit/>
          </a:bodyPr>
          <a:p>
            <a:pPr>
              <a:lnSpc>
                <a:spcPct val="100000"/>
              </a:lnSpc>
            </a:pPr>
            <a:fld id="{7308F098-BCBE-4614-9DF8-41F8AC388B69}" type="datetime">
              <a:rPr b="0" lang="en-IN" sz="1000" spc="-1" strike="noStrike">
                <a:solidFill>
                  <a:srgbClr val="0d0d0d"/>
                </a:solidFill>
                <a:latin typeface="Tw Cen MT Condensed"/>
              </a:rPr>
              <a:t>09/05/21</a:t>
            </a:fld>
            <a:endParaRPr b="0" lang="en-IN" sz="1000" spc="-1" strike="noStrike">
              <a:latin typeface="Times New Roman"/>
            </a:endParaRPr>
          </a:p>
        </p:txBody>
      </p:sp>
      <p:sp>
        <p:nvSpPr>
          <p:cNvPr id="49" name="PlaceHolder 4"/>
          <p:cNvSpPr>
            <a:spLocks noGrp="1"/>
          </p:cNvSpPr>
          <p:nvPr>
            <p:ph type="ftr"/>
          </p:nvPr>
        </p:nvSpPr>
        <p:spPr>
          <a:xfrm>
            <a:off x="4843080" y="6470640"/>
            <a:ext cx="5901120" cy="273960"/>
          </a:xfrm>
          <a:prstGeom prst="rect">
            <a:avLst/>
          </a:prstGeom>
        </p:spPr>
        <p:txBody>
          <a:bodyPr anchor="ctr">
            <a:noAutofit/>
          </a:bodyPr>
          <a:p>
            <a:endParaRPr b="0" lang="en-IN" sz="2400" spc="-1" strike="noStrike">
              <a:latin typeface="Times New Roman"/>
            </a:endParaRPr>
          </a:p>
        </p:txBody>
      </p:sp>
      <p:sp>
        <p:nvSpPr>
          <p:cNvPr id="50" name="PlaceHolder 5"/>
          <p:cNvSpPr>
            <a:spLocks noGrp="1"/>
          </p:cNvSpPr>
          <p:nvPr>
            <p:ph type="sldNum"/>
          </p:nvPr>
        </p:nvSpPr>
        <p:spPr>
          <a:xfrm>
            <a:off x="10837440" y="6470640"/>
            <a:ext cx="973440" cy="273960"/>
          </a:xfrm>
          <a:prstGeom prst="rect">
            <a:avLst/>
          </a:prstGeom>
        </p:spPr>
        <p:txBody>
          <a:bodyPr anchor="ctr">
            <a:noAutofit/>
          </a:bodyPr>
          <a:p>
            <a:pPr>
              <a:lnSpc>
                <a:spcPct val="100000"/>
              </a:lnSpc>
            </a:pPr>
            <a:fld id="{51390E97-49AF-456D-AEDF-EE030E2602F5}" type="slidenum">
              <a:rPr b="0" lang="en-IN" sz="1000" spc="-1" strike="noStrike">
                <a:solidFill>
                  <a:srgbClr val="0d0d0d"/>
                </a:solidFill>
                <a:latin typeface="Tw Cen MT Condensed"/>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Straight Connector 6"/>
          <p:cNvSpPr/>
          <p:nvPr/>
        </p:nvSpPr>
        <p:spPr>
          <a:xfrm flipV="1">
            <a:off x="761760" y="826200"/>
            <a:ext cx="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88" name="PlaceHolder 1"/>
          <p:cNvSpPr>
            <a:spLocks noGrp="1"/>
          </p:cNvSpPr>
          <p:nvPr>
            <p:ph type="dt"/>
          </p:nvPr>
        </p:nvSpPr>
        <p:spPr>
          <a:xfrm>
            <a:off x="1024200" y="6470640"/>
            <a:ext cx="2153880" cy="273960"/>
          </a:xfrm>
          <a:prstGeom prst="rect">
            <a:avLst/>
          </a:prstGeom>
        </p:spPr>
        <p:txBody>
          <a:bodyPr anchor="ctr">
            <a:noAutofit/>
          </a:bodyPr>
          <a:p>
            <a:pPr>
              <a:lnSpc>
                <a:spcPct val="100000"/>
              </a:lnSpc>
            </a:pPr>
            <a:fld id="{C02DE09F-8E24-46B2-9DCC-D9683E073728}" type="datetime">
              <a:rPr b="0" lang="en-IN" sz="1000" spc="-1" strike="noStrike">
                <a:solidFill>
                  <a:srgbClr val="0d0d0d"/>
                </a:solidFill>
                <a:latin typeface="Tw Cen MT Condensed"/>
              </a:rPr>
              <a:t>09/05/21</a:t>
            </a:fld>
            <a:endParaRPr b="0" lang="en-IN" sz="1000" spc="-1" strike="noStrike">
              <a:latin typeface="Times New Roman"/>
            </a:endParaRPr>
          </a:p>
        </p:txBody>
      </p:sp>
      <p:sp>
        <p:nvSpPr>
          <p:cNvPr id="89" name="PlaceHolder 2"/>
          <p:cNvSpPr>
            <a:spLocks noGrp="1"/>
          </p:cNvSpPr>
          <p:nvPr>
            <p:ph type="ftr"/>
          </p:nvPr>
        </p:nvSpPr>
        <p:spPr>
          <a:xfrm>
            <a:off x="4843080" y="6470640"/>
            <a:ext cx="5901120" cy="273960"/>
          </a:xfrm>
          <a:prstGeom prst="rect">
            <a:avLst/>
          </a:prstGeom>
        </p:spPr>
        <p:txBody>
          <a:bodyPr anchor="ctr">
            <a:noAutofit/>
          </a:bodyPr>
          <a:p>
            <a:endParaRPr b="0" lang="en-IN" sz="2400" spc="-1" strike="noStrike">
              <a:latin typeface="Times New Roman"/>
            </a:endParaRPr>
          </a:p>
        </p:txBody>
      </p:sp>
      <p:sp>
        <p:nvSpPr>
          <p:cNvPr id="90" name="PlaceHolder 3"/>
          <p:cNvSpPr>
            <a:spLocks noGrp="1"/>
          </p:cNvSpPr>
          <p:nvPr>
            <p:ph type="sldNum"/>
          </p:nvPr>
        </p:nvSpPr>
        <p:spPr>
          <a:xfrm>
            <a:off x="10837440" y="6470640"/>
            <a:ext cx="973440" cy="273960"/>
          </a:xfrm>
          <a:prstGeom prst="rect">
            <a:avLst/>
          </a:prstGeom>
        </p:spPr>
        <p:txBody>
          <a:bodyPr anchor="ctr">
            <a:noAutofit/>
          </a:bodyPr>
          <a:p>
            <a:pPr>
              <a:lnSpc>
                <a:spcPct val="100000"/>
              </a:lnSpc>
            </a:pPr>
            <a:fld id="{B900A0C5-69AE-4D5E-B00E-294227A83107}" type="slidenum">
              <a:rPr b="0" lang="en-IN" sz="1000" spc="-1" strike="noStrike">
                <a:solidFill>
                  <a:srgbClr val="0d0d0d"/>
                </a:solidFill>
                <a:latin typeface="Tw Cen MT Condensed"/>
              </a:rPr>
              <a:t>&lt;number&gt;</a:t>
            </a:fld>
            <a:endParaRPr b="0" lang="en-IN" sz="1000" spc="-1" strike="noStrike">
              <a:latin typeface="Times New Roman"/>
            </a:endParaRPr>
          </a:p>
        </p:txBody>
      </p:sp>
      <p:sp>
        <p:nvSpPr>
          <p:cNvPr id="91"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Tw Cen MT"/>
              </a:rPr>
              <a:t>Click to edit the title text format</a:t>
            </a:r>
            <a:endParaRPr b="0" lang="en-US" sz="1800" spc="-1" strike="noStrike">
              <a:solidFill>
                <a:srgbClr val="000000"/>
              </a:solidFill>
              <a:latin typeface="Tw Cen MT"/>
            </a:endParaRPr>
          </a:p>
        </p:txBody>
      </p:sp>
      <p:sp>
        <p:nvSpPr>
          <p:cNvPr id="92"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Tw Cen MT"/>
              </a:rPr>
              <a:t>Click to edit the outline text format</a:t>
            </a:r>
            <a:endParaRPr b="0" lang="en-US" sz="2200" spc="-1" strike="noStrike">
              <a:solidFill>
                <a:srgbClr val="000000"/>
              </a:solidFill>
              <a:latin typeface="Tw Cen MT"/>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Tw Cen MT"/>
              </a:rPr>
              <a:t>Second Outline Level</a:t>
            </a:r>
            <a:endParaRPr b="0" lang="en-US" sz="1400" spc="-1" strike="noStrike">
              <a:solidFill>
                <a:srgbClr val="000000"/>
              </a:solidFill>
              <a:latin typeface="Tw Cen MT"/>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Tw Cen MT"/>
              </a:rPr>
              <a:t>Third Outline Level</a:t>
            </a:r>
            <a:endParaRPr b="0" lang="en-US" sz="1400" spc="-1" strike="noStrike">
              <a:solidFill>
                <a:srgbClr val="000000"/>
              </a:solidFill>
              <a:latin typeface="Tw Cen MT"/>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Tw Cen MT"/>
              </a:rPr>
              <a:t>Fourth Outline Level</a:t>
            </a:r>
            <a:endParaRPr b="0" lang="en-US" sz="1400" spc="-1" strike="noStrike">
              <a:solidFill>
                <a:srgbClr val="000000"/>
              </a:solidFill>
              <a:latin typeface="Tw Cen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w Cen MT"/>
              </a:rPr>
              <a:t>Fifth Outline Level</a:t>
            </a:r>
            <a:endParaRPr b="0" lang="en-US" sz="2000" spc="-1" strike="noStrike">
              <a:solidFill>
                <a:srgbClr val="000000"/>
              </a:solidFill>
              <a:latin typeface="Tw Cen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w Cen MT"/>
              </a:rPr>
              <a:t>Sixth Outline Level</a:t>
            </a:r>
            <a:endParaRPr b="0" lang="en-US" sz="2000" spc="-1" strike="noStrike">
              <a:solidFill>
                <a:srgbClr val="000000"/>
              </a:solidFill>
              <a:latin typeface="Tw Cen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w Cen MT"/>
              </a:rPr>
              <a:t>Seventh Outline Level</a:t>
            </a:r>
            <a:endParaRPr b="0" lang="en-US"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itle 1"/>
          <p:cNvSpPr txBox="1"/>
          <p:nvPr/>
        </p:nvSpPr>
        <p:spPr>
          <a:xfrm>
            <a:off x="457200" y="4960080"/>
            <a:ext cx="7772040" cy="1462680"/>
          </a:xfrm>
          <a:prstGeom prst="rect">
            <a:avLst/>
          </a:prstGeom>
          <a:noFill/>
          <a:ln w="0">
            <a:noFill/>
          </a:ln>
        </p:spPr>
        <p:txBody>
          <a:bodyPr anchor="ctr">
            <a:noAutofit/>
          </a:bodyPr>
          <a:p>
            <a:pPr algn="r">
              <a:lnSpc>
                <a:spcPct val="80000"/>
              </a:lnSpc>
            </a:pPr>
            <a:r>
              <a:rPr b="0" lang="en-IN" sz="5000" spc="199" strike="noStrike" cap="all">
                <a:solidFill>
                  <a:srgbClr val="0d0d0d"/>
                </a:solidFill>
                <a:latin typeface="Tw Cen MT Condensed"/>
              </a:rPr>
              <a:t>DAta analysis Summary</a:t>
            </a:r>
            <a:endParaRPr b="0" lang="en-US" sz="5000" spc="-1" strike="noStrike">
              <a:solidFill>
                <a:srgbClr val="000000"/>
              </a:solidFill>
              <a:latin typeface="Tw Cen MT"/>
            </a:endParaRPr>
          </a:p>
        </p:txBody>
      </p:sp>
      <p:sp>
        <p:nvSpPr>
          <p:cNvPr id="130" name="Subtitle 2"/>
          <p:cNvSpPr txBox="1"/>
          <p:nvPr/>
        </p:nvSpPr>
        <p:spPr>
          <a:xfrm>
            <a:off x="8610480" y="4960080"/>
            <a:ext cx="3200040" cy="1462680"/>
          </a:xfrm>
          <a:prstGeom prst="rect">
            <a:avLst/>
          </a:prstGeom>
          <a:noFill/>
          <a:ln w="0">
            <a:noFill/>
          </a:ln>
        </p:spPr>
        <p:txBody>
          <a:bodyPr anchor="ctr">
            <a:noAutofit/>
          </a:bodyPr>
          <a:p>
            <a:pPr>
              <a:lnSpc>
                <a:spcPct val="100000"/>
              </a:lnSpc>
              <a:spcAft>
                <a:spcPts val="201"/>
              </a:spcAft>
              <a:tabLst>
                <a:tab algn="l" pos="0"/>
              </a:tabLst>
            </a:pPr>
            <a:r>
              <a:rPr b="0" lang="en-IN" sz="1800" spc="-1" strike="noStrike">
                <a:solidFill>
                  <a:srgbClr val="0d0d0d"/>
                </a:solidFill>
                <a:latin typeface="Tw Cen MT"/>
              </a:rPr>
              <a:t>Uber Request Data Analysis</a:t>
            </a:r>
            <a:endParaRPr b="0" lang="en-IN" sz="1800" spc="-1" strike="noStrike">
              <a:latin typeface="Arial"/>
            </a:endParaRPr>
          </a:p>
          <a:p>
            <a:pPr>
              <a:lnSpc>
                <a:spcPct val="100000"/>
              </a:lnSpc>
              <a:spcAft>
                <a:spcPts val="201"/>
              </a:spcAft>
              <a:tabLst>
                <a:tab algn="l" pos="0"/>
              </a:tabLst>
            </a:pPr>
            <a:r>
              <a:rPr b="0" lang="en-IN" sz="1800" spc="-1" strike="noStrike">
                <a:solidFill>
                  <a:srgbClr val="0d0d0d"/>
                </a:solidFill>
                <a:latin typeface="Tw Cen MT"/>
              </a:rPr>
              <a:t>By: Arsh Dinesh Vijayvargiya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itle 1"/>
          <p:cNvSpPr txBox="1"/>
          <p:nvPr/>
        </p:nvSpPr>
        <p:spPr>
          <a:xfrm>
            <a:off x="1024200" y="585360"/>
            <a:ext cx="9719640" cy="1499400"/>
          </a:xfrm>
          <a:prstGeom prst="rect">
            <a:avLst/>
          </a:prstGeom>
          <a:noFill/>
          <a:ln w="0">
            <a:noFill/>
          </a:ln>
        </p:spPr>
        <p:txBody>
          <a:bodyPr anchor="ctr">
            <a:noAutofit/>
          </a:bodyPr>
          <a:p>
            <a:pPr>
              <a:lnSpc>
                <a:spcPct val="80000"/>
              </a:lnSpc>
            </a:pPr>
            <a:r>
              <a:rPr b="0" lang="en-IN" sz="5000" spc="97" strike="noStrike" cap="all">
                <a:solidFill>
                  <a:srgbClr val="0d0d0d"/>
                </a:solidFill>
                <a:latin typeface="Tw Cen MT Condensed"/>
              </a:rPr>
              <a:t>Solution</a:t>
            </a:r>
            <a:endParaRPr b="0" lang="en-US" sz="5000" spc="-1" strike="noStrike">
              <a:solidFill>
                <a:srgbClr val="000000"/>
              </a:solidFill>
              <a:latin typeface="Tw Cen MT"/>
            </a:endParaRPr>
          </a:p>
        </p:txBody>
      </p:sp>
      <p:sp>
        <p:nvSpPr>
          <p:cNvPr id="153" name="Content Placeholder 2"/>
          <p:cNvSpPr txBox="1"/>
          <p:nvPr/>
        </p:nvSpPr>
        <p:spPr>
          <a:xfrm>
            <a:off x="1024200" y="2286000"/>
            <a:ext cx="9719640" cy="4023000"/>
          </a:xfrm>
          <a:prstGeom prst="rect">
            <a:avLst/>
          </a:prstGeom>
          <a:noFill/>
          <a:ln w="0">
            <a:noFill/>
          </a:ln>
        </p:spPr>
        <p:txBody>
          <a:bodyPr lIns="45720" rIns="45720">
            <a:noAutofit/>
          </a:bodyPr>
          <a:p>
            <a:pPr marL="91440" indent="-91080">
              <a:lnSpc>
                <a:spcPct val="90000"/>
              </a:lnSpc>
              <a:spcBef>
                <a:spcPts val="1199"/>
              </a:spcBef>
              <a:spcAft>
                <a:spcPts val="201"/>
              </a:spcAft>
              <a:buClr>
                <a:srgbClr val="1cade4"/>
              </a:buClr>
              <a:buFont typeface="Wingdings" charset="2"/>
              <a:buChar char=""/>
            </a:pPr>
            <a:r>
              <a:rPr b="0" lang="en-IN" sz="2200" spc="-1" strike="noStrike">
                <a:solidFill>
                  <a:srgbClr val="000000"/>
                </a:solidFill>
                <a:latin typeface="Tw Cen MT"/>
              </a:rPr>
              <a:t> </a:t>
            </a:r>
            <a:r>
              <a:rPr b="0" lang="en-IN" sz="2200" spc="-1" strike="noStrike">
                <a:solidFill>
                  <a:srgbClr val="000000"/>
                </a:solidFill>
                <a:latin typeface="Tw Cen MT"/>
              </a:rPr>
              <a:t>Uber could provide compensation or fuel cost for the empty rides that driver earlier had to bear himself.  This measure can drastically change the demand supply curve of uber. In our conclusion we saw the major problem for drivers was the extra cost they had to bear as in form of empty ride . This measure will support the drivers as well as providing a huge help for its users and simplify the process of booking a ride.</a:t>
            </a:r>
            <a:endParaRPr b="0" lang="en-US" sz="2200" spc="-1" strike="noStrike">
              <a:solidFill>
                <a:srgbClr val="000000"/>
              </a:solidFill>
              <a:latin typeface="Tw Cen MT"/>
            </a:endParaRPr>
          </a:p>
          <a:p>
            <a:pPr>
              <a:lnSpc>
                <a:spcPct val="90000"/>
              </a:lnSpc>
              <a:spcBef>
                <a:spcPts val="1199"/>
              </a:spcBef>
              <a:spcAft>
                <a:spcPts val="201"/>
              </a:spcAft>
            </a:pPr>
            <a:endParaRPr b="0" lang="en-US" sz="2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itle 1"/>
          <p:cNvSpPr txBox="1"/>
          <p:nvPr/>
        </p:nvSpPr>
        <p:spPr>
          <a:xfrm>
            <a:off x="1024200" y="585360"/>
            <a:ext cx="9719640" cy="1499400"/>
          </a:xfrm>
          <a:prstGeom prst="rect">
            <a:avLst/>
          </a:prstGeom>
          <a:noFill/>
          <a:ln w="0">
            <a:noFill/>
          </a:ln>
        </p:spPr>
        <p:txBody>
          <a:bodyPr anchor="ctr">
            <a:noAutofit/>
          </a:bodyPr>
          <a:p>
            <a:pPr>
              <a:lnSpc>
                <a:spcPct val="80000"/>
              </a:lnSpc>
            </a:pPr>
            <a:r>
              <a:rPr b="0" lang="en-IN" sz="5000" spc="97" strike="noStrike" cap="all">
                <a:solidFill>
                  <a:srgbClr val="0d0d0d"/>
                </a:solidFill>
                <a:latin typeface="Tw Cen MT Condensed"/>
              </a:rPr>
              <a:t>Data  inspection</a:t>
            </a:r>
            <a:endParaRPr b="0" lang="en-US" sz="5000" spc="-1" strike="noStrike">
              <a:solidFill>
                <a:srgbClr val="000000"/>
              </a:solidFill>
              <a:latin typeface="Tw Cen MT"/>
            </a:endParaRPr>
          </a:p>
        </p:txBody>
      </p:sp>
      <p:sp>
        <p:nvSpPr>
          <p:cNvPr id="132" name="Content Placeholder 2"/>
          <p:cNvSpPr txBox="1"/>
          <p:nvPr/>
        </p:nvSpPr>
        <p:spPr>
          <a:xfrm>
            <a:off x="1024200" y="2286000"/>
            <a:ext cx="9719640" cy="4023000"/>
          </a:xfrm>
          <a:prstGeom prst="rect">
            <a:avLst/>
          </a:prstGeom>
          <a:noFill/>
          <a:ln w="0">
            <a:noFill/>
          </a:ln>
        </p:spPr>
        <p:txBody>
          <a:bodyPr lIns="45720" rIns="45720">
            <a:noAutofit/>
          </a:bodyPr>
          <a:p>
            <a:pPr marL="91440" indent="-91080">
              <a:lnSpc>
                <a:spcPct val="90000"/>
              </a:lnSpc>
              <a:spcBef>
                <a:spcPts val="1199"/>
              </a:spcBef>
              <a:spcAft>
                <a:spcPts val="201"/>
              </a:spcAft>
              <a:buClr>
                <a:srgbClr val="1cade4"/>
              </a:buClr>
              <a:buFont typeface="Tw Cen MT"/>
              <a:buChar char=" "/>
            </a:pPr>
            <a:r>
              <a:rPr b="0" lang="en-IN" sz="2200" spc="-1" strike="noStrike">
                <a:solidFill>
                  <a:srgbClr val="000000"/>
                </a:solidFill>
                <a:latin typeface="Tw Cen MT"/>
              </a:rPr>
              <a:t>The given data is of Uber, a well known name in transportation industries.</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Tw Cen MT"/>
              <a:buChar char=" "/>
            </a:pPr>
            <a:r>
              <a:rPr b="0" lang="en-US" sz="2200" spc="-1" strike="noStrike">
                <a:solidFill>
                  <a:srgbClr val="000000"/>
                </a:solidFill>
                <a:latin typeface="Tw Cen MT"/>
              </a:rPr>
              <a:t>The aim of analysis is to identify the root cause of the problem (i.e. cancellation and non-availability of cars) and recommend ways to improve the situation. As a result of your analysis, you should be able to present to the client the root cause(s) and possible hypotheses of the problem(s) and recommend ways to improve them.</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Tw Cen MT"/>
              <a:buChar char=" "/>
            </a:pPr>
            <a:r>
              <a:rPr b="0" lang="en-US" sz="2200" spc="-1" strike="noStrike">
                <a:solidFill>
                  <a:srgbClr val="000000"/>
                </a:solidFill>
                <a:latin typeface="Tw Cen MT"/>
              </a:rPr>
              <a:t>The Data set initially had 6745 rows with 6 columns namely ‘Request id’, ‘Pickup point’, ‘Driver id’, ‘Status’, ‘Request timestamp’ and ‘Drop timestamp’.</a:t>
            </a:r>
            <a:endParaRPr b="0" lang="en-US" sz="2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itle 1"/>
          <p:cNvSpPr txBox="1"/>
          <p:nvPr/>
        </p:nvSpPr>
        <p:spPr>
          <a:xfrm>
            <a:off x="1024200" y="585360"/>
            <a:ext cx="9719640" cy="1499400"/>
          </a:xfrm>
          <a:prstGeom prst="rect">
            <a:avLst/>
          </a:prstGeom>
          <a:noFill/>
          <a:ln w="0">
            <a:noFill/>
          </a:ln>
        </p:spPr>
        <p:txBody>
          <a:bodyPr anchor="ctr">
            <a:noAutofit/>
          </a:bodyPr>
          <a:p>
            <a:pPr>
              <a:lnSpc>
                <a:spcPct val="80000"/>
              </a:lnSpc>
            </a:pPr>
            <a:r>
              <a:rPr b="0" lang="en-IN" sz="5000" spc="97" strike="noStrike" cap="all">
                <a:solidFill>
                  <a:srgbClr val="0d0d0d"/>
                </a:solidFill>
                <a:latin typeface="Tw Cen MT Condensed"/>
              </a:rPr>
              <a:t>Data Cleaning and manipulation</a:t>
            </a:r>
            <a:endParaRPr b="0" lang="en-US" sz="5000" spc="-1" strike="noStrike">
              <a:solidFill>
                <a:srgbClr val="000000"/>
              </a:solidFill>
              <a:latin typeface="Tw Cen MT"/>
            </a:endParaRPr>
          </a:p>
        </p:txBody>
      </p:sp>
      <p:sp>
        <p:nvSpPr>
          <p:cNvPr id="134" name="Content Placeholder 2"/>
          <p:cNvSpPr txBox="1"/>
          <p:nvPr/>
        </p:nvSpPr>
        <p:spPr>
          <a:xfrm>
            <a:off x="1024200" y="1956960"/>
            <a:ext cx="9719640" cy="4734720"/>
          </a:xfrm>
          <a:prstGeom prst="rect">
            <a:avLst/>
          </a:prstGeom>
          <a:noFill/>
          <a:ln w="0">
            <a:noFill/>
          </a:ln>
        </p:spPr>
        <p:txBody>
          <a:bodyPr lIns="45720" rIns="45720">
            <a:noAutofit/>
          </a:bodyPr>
          <a:p>
            <a:pPr marL="91440" indent="-91080">
              <a:lnSpc>
                <a:spcPct val="90000"/>
              </a:lnSpc>
              <a:spcBef>
                <a:spcPts val="1199"/>
              </a:spcBef>
              <a:spcAft>
                <a:spcPts val="201"/>
              </a:spcAft>
              <a:buClr>
                <a:srgbClr val="1cade4"/>
              </a:buClr>
              <a:buFont typeface="Tw Cen MT"/>
              <a:buChar char=" "/>
            </a:pPr>
            <a:r>
              <a:rPr b="0" lang="en-IN" sz="2200" spc="-1" strike="noStrike">
                <a:solidFill>
                  <a:srgbClr val="000000"/>
                </a:solidFill>
                <a:latin typeface="Tw Cen MT"/>
              </a:rPr>
              <a:t>The next step after data inspection is to manage the provided data, removing columns that are unnecessary, imputing values etc in order to get a more understandable and analysable data.</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Tw Cen MT"/>
              <a:buChar char=" "/>
            </a:pPr>
            <a:r>
              <a:rPr b="0" lang="en-IN" sz="2200" spc="-1" strike="noStrike">
                <a:solidFill>
                  <a:srgbClr val="000000"/>
                </a:solidFill>
                <a:latin typeface="Tw Cen MT"/>
              </a:rPr>
              <a:t>In the dataset two columns had missing values i.e. ‘Driver id’ and ‘Drop timestamp’.</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Tw Cen MT"/>
              <a:buChar char=" "/>
            </a:pPr>
            <a:r>
              <a:rPr b="0" lang="en-IN" sz="2200" spc="-1" strike="noStrike">
                <a:solidFill>
                  <a:srgbClr val="000000"/>
                </a:solidFill>
                <a:latin typeface="Tw Cen MT"/>
              </a:rPr>
              <a:t>From analysis we were able to identify the reason for ‘Null’ values in above two columns –</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Arial"/>
              <a:buChar char="•"/>
            </a:pPr>
            <a:r>
              <a:rPr b="0" lang="en-IN" sz="2200" spc="-1" strike="noStrike">
                <a:solidFill>
                  <a:srgbClr val="000000"/>
                </a:solidFill>
                <a:latin typeface="Tw Cen MT"/>
              </a:rPr>
              <a:t> </a:t>
            </a:r>
            <a:r>
              <a:rPr b="0" lang="en-IN" sz="2200" spc="-1" strike="noStrike">
                <a:solidFill>
                  <a:srgbClr val="000000"/>
                </a:solidFill>
                <a:latin typeface="Tw Cen MT"/>
              </a:rPr>
              <a:t>For ‘Driver id’ – whenever there was no cars available to accept the request, thus no          </a:t>
            </a:r>
            <a:r>
              <a:rPr b="0" lang="en-IN" sz="2200" spc="-1" strike="noStrike">
                <a:solidFill>
                  <a:srgbClr val="000000"/>
                </a:solidFill>
                <a:latin typeface="Tw Cen MT"/>
              </a:rPr>
              <a:t>	</a:t>
            </a:r>
            <a:r>
              <a:rPr b="0" lang="en-IN" sz="2200" spc="-1" strike="noStrike">
                <a:solidFill>
                  <a:srgbClr val="000000"/>
                </a:solidFill>
                <a:latin typeface="Tw Cen MT"/>
              </a:rPr>
              <a:t>              Driver id was registered.</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Arial"/>
              <a:buChar char="•"/>
            </a:pPr>
            <a:r>
              <a:rPr b="0" lang="en-IN" sz="2200" spc="-1" strike="noStrike">
                <a:solidFill>
                  <a:srgbClr val="000000"/>
                </a:solidFill>
                <a:latin typeface="Tw Cen MT"/>
              </a:rPr>
              <a:t> </a:t>
            </a:r>
            <a:r>
              <a:rPr b="0" lang="en-IN" sz="2200" spc="-1" strike="noStrike">
                <a:solidFill>
                  <a:srgbClr val="000000"/>
                </a:solidFill>
                <a:latin typeface="Tw Cen MT"/>
              </a:rPr>
              <a:t>For ‘Drop timestamp’ – whenever there was no cars available or cancelled by driver </a:t>
            </a:r>
            <a:r>
              <a:rPr b="0" lang="en-IN" sz="2200" spc="-1" strike="noStrike">
                <a:solidFill>
                  <a:srgbClr val="000000"/>
                </a:solidFill>
                <a:latin typeface="Tw Cen MT"/>
              </a:rPr>
              <a:t>	</a:t>
            </a:r>
            <a:r>
              <a:rPr b="0" lang="en-IN" sz="2200" spc="-1" strike="noStrike">
                <a:solidFill>
                  <a:srgbClr val="000000"/>
                </a:solidFill>
                <a:latin typeface="Tw Cen MT"/>
              </a:rPr>
              <a:t>                        the drop timestamp was not registered. </a:t>
            </a: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IN" sz="2200" spc="-1" strike="noStrike">
                <a:solidFill>
                  <a:srgbClr val="000000"/>
                </a:solidFill>
                <a:latin typeface="Tw Cen MT"/>
              </a:rPr>
              <a:t> </a:t>
            </a:r>
            <a:r>
              <a:rPr b="0" lang="en-IN" sz="2200" spc="-1" strike="noStrike">
                <a:solidFill>
                  <a:srgbClr val="000000"/>
                </a:solidFill>
                <a:latin typeface="Tw Cen MT"/>
              </a:rPr>
              <a:t>But since these column aren’t much helpful in our analysis we can drop them instead of   imputing.</a:t>
            </a: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IN" sz="2200" spc="-1" strike="noStrike">
                <a:solidFill>
                  <a:srgbClr val="000000"/>
                </a:solidFill>
                <a:latin typeface="Tw Cen MT"/>
              </a:rPr>
              <a:t> </a:t>
            </a:r>
            <a:endParaRPr b="0" lang="en-US" sz="2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itle 1"/>
          <p:cNvSpPr txBox="1"/>
          <p:nvPr/>
        </p:nvSpPr>
        <p:spPr>
          <a:xfrm>
            <a:off x="1024200" y="585360"/>
            <a:ext cx="9719640" cy="1499400"/>
          </a:xfrm>
          <a:prstGeom prst="rect">
            <a:avLst/>
          </a:prstGeom>
          <a:noFill/>
          <a:ln w="0">
            <a:noFill/>
          </a:ln>
        </p:spPr>
        <p:txBody>
          <a:bodyPr anchor="ctr">
            <a:noAutofit/>
          </a:bodyPr>
          <a:p>
            <a:pPr>
              <a:lnSpc>
                <a:spcPct val="80000"/>
              </a:lnSpc>
            </a:pPr>
            <a:r>
              <a:rPr b="0" lang="en-IN" sz="5000" spc="97" strike="noStrike" cap="all">
                <a:solidFill>
                  <a:srgbClr val="0d0d0d"/>
                </a:solidFill>
                <a:latin typeface="Tw Cen MT Condensed"/>
              </a:rPr>
              <a:t>Derived Matrices</a:t>
            </a:r>
            <a:endParaRPr b="0" lang="en-US" sz="5000" spc="-1" strike="noStrike">
              <a:solidFill>
                <a:srgbClr val="000000"/>
              </a:solidFill>
              <a:latin typeface="Tw Cen MT"/>
            </a:endParaRPr>
          </a:p>
        </p:txBody>
      </p:sp>
      <p:sp>
        <p:nvSpPr>
          <p:cNvPr id="136" name="Content Placeholder 2"/>
          <p:cNvSpPr txBox="1"/>
          <p:nvPr/>
        </p:nvSpPr>
        <p:spPr>
          <a:xfrm>
            <a:off x="1024200" y="2286000"/>
            <a:ext cx="9719640" cy="4023000"/>
          </a:xfrm>
          <a:prstGeom prst="rect">
            <a:avLst/>
          </a:prstGeom>
          <a:noFill/>
          <a:ln w="0">
            <a:noFill/>
          </a:ln>
        </p:spPr>
        <p:txBody>
          <a:bodyPr lIns="45720" rIns="45720">
            <a:noAutofit/>
          </a:bodyPr>
          <a:p>
            <a:pPr marL="91440" indent="-91080">
              <a:lnSpc>
                <a:spcPct val="90000"/>
              </a:lnSpc>
              <a:spcBef>
                <a:spcPts val="1199"/>
              </a:spcBef>
              <a:spcAft>
                <a:spcPts val="201"/>
              </a:spcAft>
              <a:buClr>
                <a:srgbClr val="1cade4"/>
              </a:buClr>
              <a:buFont typeface="Tw Cen MT"/>
              <a:buChar char=" "/>
            </a:pPr>
            <a:r>
              <a:rPr b="0" lang="en-IN" sz="2200" spc="-1" strike="noStrike">
                <a:solidFill>
                  <a:srgbClr val="000000"/>
                </a:solidFill>
                <a:latin typeface="Tw Cen MT"/>
              </a:rPr>
              <a:t>For our analysis we created 3 columns that was necessary,</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Arial"/>
              <a:buChar char="•"/>
            </a:pPr>
            <a:r>
              <a:rPr b="0" lang="en-IN" sz="2200" spc="-1" strike="noStrike">
                <a:solidFill>
                  <a:srgbClr val="000000"/>
                </a:solidFill>
                <a:latin typeface="Tw Cen MT"/>
              </a:rPr>
              <a:t> </a:t>
            </a:r>
            <a:r>
              <a:rPr b="0" lang="en-IN" sz="2200" spc="-1" strike="noStrike">
                <a:solidFill>
                  <a:srgbClr val="000000"/>
                </a:solidFill>
                <a:latin typeface="Tw Cen MT"/>
              </a:rPr>
              <a:t>Req_hour – This column was created using ‘Request timestamp’ as it has time of request in it.</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Arial"/>
              <a:buChar char="•"/>
            </a:pPr>
            <a:r>
              <a:rPr b="0" lang="en-IN" sz="2200" spc="-1" strike="noStrike">
                <a:solidFill>
                  <a:srgbClr val="000000"/>
                </a:solidFill>
                <a:latin typeface="Tw Cen MT"/>
              </a:rPr>
              <a:t> </a:t>
            </a:r>
            <a:r>
              <a:rPr b="0" lang="en-IN" sz="2200" spc="-1" strike="noStrike">
                <a:solidFill>
                  <a:srgbClr val="000000"/>
                </a:solidFill>
                <a:latin typeface="Tw Cen MT"/>
              </a:rPr>
              <a:t>Time Period – To make our plot concise and not messy we divided the request hour in 6 categories each slot with 4 hrs. ‘late night’ [0:00–4:00], ‘early morning’ [4:00-8:00] , ‘morning’ [8:00-12:00], ‘afternoon’ [12:00-16:00], ‘evening’ [16:00-20:00] and ‘night’ [20:00-24:00].</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Arial"/>
              <a:buChar char="•"/>
            </a:pPr>
            <a:r>
              <a:rPr b="0" lang="en-IN" sz="2200" spc="-1" strike="noStrike">
                <a:solidFill>
                  <a:srgbClr val="000000"/>
                </a:solidFill>
                <a:latin typeface="Tw Cen MT"/>
              </a:rPr>
              <a:t> </a:t>
            </a:r>
            <a:r>
              <a:rPr b="0" lang="en-IN" sz="2200" spc="-1" strike="noStrike">
                <a:solidFill>
                  <a:srgbClr val="000000"/>
                </a:solidFill>
                <a:latin typeface="Tw Cen MT"/>
              </a:rPr>
              <a:t>Sup_or_Dem – To understand the supply and demand of uber on different routes.   </a:t>
            </a:r>
            <a:endParaRPr b="0" lang="en-US" sz="2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itle 1"/>
          <p:cNvSpPr txBox="1"/>
          <p:nvPr/>
        </p:nvSpPr>
        <p:spPr>
          <a:xfrm>
            <a:off x="1024200" y="585360"/>
            <a:ext cx="9719640" cy="1499400"/>
          </a:xfrm>
          <a:prstGeom prst="rect">
            <a:avLst/>
          </a:prstGeom>
          <a:noFill/>
          <a:ln w="0">
            <a:noFill/>
          </a:ln>
        </p:spPr>
        <p:txBody>
          <a:bodyPr anchor="ctr">
            <a:noAutofit/>
          </a:bodyPr>
          <a:p>
            <a:pPr>
              <a:lnSpc>
                <a:spcPct val="80000"/>
              </a:lnSpc>
            </a:pPr>
            <a:r>
              <a:rPr b="0" lang="en-IN" sz="5000" spc="97" strike="noStrike" cap="all">
                <a:solidFill>
                  <a:srgbClr val="0d0d0d"/>
                </a:solidFill>
                <a:latin typeface="Tw Cen MT Condensed"/>
              </a:rPr>
              <a:t>Analysis</a:t>
            </a:r>
            <a:endParaRPr b="0" lang="en-US" sz="5000" spc="-1" strike="noStrike">
              <a:solidFill>
                <a:srgbClr val="000000"/>
              </a:solidFill>
              <a:latin typeface="Tw Cen MT"/>
            </a:endParaRPr>
          </a:p>
        </p:txBody>
      </p:sp>
      <p:sp>
        <p:nvSpPr>
          <p:cNvPr id="138" name="Content Placeholder 2"/>
          <p:cNvSpPr txBox="1"/>
          <p:nvPr/>
        </p:nvSpPr>
        <p:spPr>
          <a:xfrm>
            <a:off x="1024200" y="2286000"/>
            <a:ext cx="9719640" cy="4460760"/>
          </a:xfrm>
          <a:prstGeom prst="rect">
            <a:avLst/>
          </a:prstGeom>
          <a:noFill/>
          <a:ln w="0">
            <a:noFill/>
          </a:ln>
        </p:spPr>
        <p:txBody>
          <a:bodyPr lIns="45720" rIns="45720">
            <a:noAutofit/>
          </a:bodyPr>
          <a:p>
            <a:pPr marL="91440" indent="-91080">
              <a:lnSpc>
                <a:spcPct val="90000"/>
              </a:lnSpc>
              <a:spcBef>
                <a:spcPts val="1199"/>
              </a:spcBef>
              <a:spcAft>
                <a:spcPts val="201"/>
              </a:spcAft>
              <a:buClr>
                <a:srgbClr val="1cade4"/>
              </a:buClr>
              <a:buFont typeface="Tw Cen MT"/>
              <a:buChar char=" "/>
            </a:pPr>
            <a:r>
              <a:rPr b="0" lang="en-IN" sz="2200" spc="-1" strike="noStrike">
                <a:solidFill>
                  <a:srgbClr val="000000"/>
                </a:solidFill>
                <a:latin typeface="Tw Cen MT"/>
              </a:rPr>
              <a:t>We begin our analysis with checking the frequency of different Status with respect to Time Period.</a:t>
            </a:r>
            <a:endParaRPr b="0" lang="en-US" sz="2200" spc="-1" strike="noStrike">
              <a:solidFill>
                <a:srgbClr val="000000"/>
              </a:solidFill>
              <a:latin typeface="Tw Cen MT"/>
            </a:endParaRPr>
          </a:p>
          <a:p>
            <a:pPr>
              <a:lnSpc>
                <a:spcPct val="90000"/>
              </a:lnSpc>
              <a:spcBef>
                <a:spcPts val="1199"/>
              </a:spcBef>
              <a:spcAft>
                <a:spcPts val="201"/>
              </a:spcAft>
            </a:pPr>
            <a:endParaRPr b="0" lang="en-US" sz="2200" spc="-1" strike="noStrike">
              <a:solidFill>
                <a:srgbClr val="000000"/>
              </a:solidFill>
              <a:latin typeface="Tw Cen MT"/>
            </a:endParaRPr>
          </a:p>
          <a:p>
            <a:pPr>
              <a:lnSpc>
                <a:spcPct val="90000"/>
              </a:lnSpc>
              <a:spcBef>
                <a:spcPts val="1199"/>
              </a:spcBef>
              <a:spcAft>
                <a:spcPts val="201"/>
              </a:spcAft>
            </a:pPr>
            <a:endParaRPr b="0" lang="en-US" sz="2200" spc="-1" strike="noStrike">
              <a:solidFill>
                <a:srgbClr val="000000"/>
              </a:solidFill>
              <a:latin typeface="Tw Cen MT"/>
            </a:endParaRPr>
          </a:p>
          <a:p>
            <a:pPr>
              <a:lnSpc>
                <a:spcPct val="90000"/>
              </a:lnSpc>
              <a:spcBef>
                <a:spcPts val="1199"/>
              </a:spcBef>
              <a:spcAft>
                <a:spcPts val="201"/>
              </a:spcAft>
            </a:pPr>
            <a:endParaRPr b="0" lang="en-US" sz="2200" spc="-1" strike="noStrike">
              <a:solidFill>
                <a:srgbClr val="000000"/>
              </a:solidFill>
              <a:latin typeface="Tw Cen MT"/>
            </a:endParaRPr>
          </a:p>
          <a:p>
            <a:pPr>
              <a:lnSpc>
                <a:spcPct val="90000"/>
              </a:lnSpc>
              <a:spcBef>
                <a:spcPts val="1199"/>
              </a:spcBef>
              <a:spcAft>
                <a:spcPts val="201"/>
              </a:spcAft>
            </a:pPr>
            <a:endParaRPr b="0" lang="en-US" sz="2200" spc="-1" strike="noStrike">
              <a:solidFill>
                <a:srgbClr val="000000"/>
              </a:solidFill>
              <a:latin typeface="Tw Cen MT"/>
            </a:endParaRPr>
          </a:p>
          <a:p>
            <a:pPr>
              <a:lnSpc>
                <a:spcPct val="90000"/>
              </a:lnSpc>
              <a:spcBef>
                <a:spcPts val="1199"/>
              </a:spcBef>
              <a:spcAft>
                <a:spcPts val="201"/>
              </a:spcAft>
            </a:pPr>
            <a:endParaRPr b="0" lang="en-US" sz="2200" spc="-1" strike="noStrike">
              <a:solidFill>
                <a:srgbClr val="000000"/>
              </a:solidFill>
              <a:latin typeface="Tw Cen MT"/>
            </a:endParaRPr>
          </a:p>
          <a:p>
            <a:pPr>
              <a:lnSpc>
                <a:spcPct val="90000"/>
              </a:lnSpc>
              <a:spcBef>
                <a:spcPts val="1199"/>
              </a:spcBef>
              <a:spcAft>
                <a:spcPts val="201"/>
              </a:spcAft>
            </a:pP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Tw Cen MT"/>
              <a:buChar char=" "/>
            </a:pPr>
            <a:r>
              <a:rPr b="0" lang="en-IN" sz="2200" spc="-1" strike="noStrike">
                <a:solidFill>
                  <a:srgbClr val="000000"/>
                </a:solidFill>
                <a:latin typeface="Tw Cen MT"/>
              </a:rPr>
              <a:t>In above graph we are able to see that in early morning the trip cancellation is most and as for no availability of cars it is in evening.   </a:t>
            </a:r>
            <a:endParaRPr b="0" lang="en-US" sz="2200" spc="-1" strike="noStrike">
              <a:solidFill>
                <a:srgbClr val="000000"/>
              </a:solidFill>
              <a:latin typeface="Tw Cen MT"/>
            </a:endParaRPr>
          </a:p>
        </p:txBody>
      </p:sp>
      <p:pic>
        <p:nvPicPr>
          <p:cNvPr id="139" name="Picture 4" descr=""/>
          <p:cNvPicPr/>
          <p:nvPr/>
        </p:nvPicPr>
        <p:blipFill>
          <a:blip r:embed="rId1"/>
          <a:stretch/>
        </p:blipFill>
        <p:spPr>
          <a:xfrm>
            <a:off x="684720" y="2778840"/>
            <a:ext cx="9719640" cy="31503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Box 1"/>
          <p:cNvSpPr/>
          <p:nvPr/>
        </p:nvSpPr>
        <p:spPr>
          <a:xfrm>
            <a:off x="678960" y="457200"/>
            <a:ext cx="10958760" cy="760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2200" spc="-1" strike="noStrike">
                <a:solidFill>
                  <a:srgbClr val="000000"/>
                </a:solidFill>
                <a:latin typeface="Tw Cen MT"/>
              </a:rPr>
              <a:t>Next we dig deep in cancellation and no availability of rides and plot the frequencies of rides in different time periods with respect to the route of the ride. </a:t>
            </a:r>
            <a:endParaRPr b="0" lang="en-IN" sz="2200" spc="-1" strike="noStrike">
              <a:latin typeface="Arial"/>
            </a:endParaRPr>
          </a:p>
        </p:txBody>
      </p:sp>
      <p:pic>
        <p:nvPicPr>
          <p:cNvPr id="141" name="Picture 2" descr=""/>
          <p:cNvPicPr/>
          <p:nvPr/>
        </p:nvPicPr>
        <p:blipFill>
          <a:blip r:embed="rId1"/>
          <a:stretch/>
        </p:blipFill>
        <p:spPr>
          <a:xfrm>
            <a:off x="678960" y="1531440"/>
            <a:ext cx="5124600" cy="3247920"/>
          </a:xfrm>
          <a:prstGeom prst="rect">
            <a:avLst/>
          </a:prstGeom>
          <a:ln w="0">
            <a:noFill/>
          </a:ln>
        </p:spPr>
      </p:pic>
      <p:pic>
        <p:nvPicPr>
          <p:cNvPr id="142" name="Picture 4" descr=""/>
          <p:cNvPicPr/>
          <p:nvPr/>
        </p:nvPicPr>
        <p:blipFill>
          <a:blip r:embed="rId2"/>
          <a:stretch/>
        </p:blipFill>
        <p:spPr>
          <a:xfrm>
            <a:off x="6008040" y="1531440"/>
            <a:ext cx="5629320" cy="3247920"/>
          </a:xfrm>
          <a:prstGeom prst="rect">
            <a:avLst/>
          </a:prstGeom>
          <a:ln w="0">
            <a:noFill/>
          </a:ln>
        </p:spPr>
      </p:pic>
      <p:sp>
        <p:nvSpPr>
          <p:cNvPr id="143" name="TextBox 2"/>
          <p:cNvSpPr/>
          <p:nvPr/>
        </p:nvSpPr>
        <p:spPr>
          <a:xfrm>
            <a:off x="678960" y="4946040"/>
            <a:ext cx="10958760" cy="1431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2200" spc="-1" strike="noStrike">
                <a:solidFill>
                  <a:srgbClr val="000000"/>
                </a:solidFill>
                <a:latin typeface="Tw Cen MT"/>
              </a:rPr>
              <a:t>From above we can see cancellation is most in early morning for rides from city to airport and in evening for rides airport to city.</a:t>
            </a:r>
            <a:endParaRPr b="0" lang="en-IN" sz="2200" spc="-1" strike="noStrike">
              <a:latin typeface="Arial"/>
            </a:endParaRPr>
          </a:p>
          <a:p>
            <a:pPr>
              <a:lnSpc>
                <a:spcPct val="100000"/>
              </a:lnSpc>
            </a:pPr>
            <a:r>
              <a:rPr b="0" lang="en-IN" sz="2200" spc="-1" strike="noStrike">
                <a:solidFill>
                  <a:srgbClr val="000000"/>
                </a:solidFill>
                <a:latin typeface="Tw Cen MT"/>
              </a:rPr>
              <a:t>As for non availability most frequency occurs in evening for rides airport to city and in early morning for city to airport.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Box 1"/>
          <p:cNvSpPr/>
          <p:nvPr/>
        </p:nvSpPr>
        <p:spPr>
          <a:xfrm>
            <a:off x="540360" y="374040"/>
            <a:ext cx="11097000" cy="760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2200" spc="-1" strike="noStrike">
                <a:solidFill>
                  <a:srgbClr val="000000"/>
                </a:solidFill>
                <a:latin typeface="Tw Cen MT"/>
              </a:rPr>
              <a:t>For next we wated to understand the demand and supply of cars on different routes.</a:t>
            </a:r>
            <a:endParaRPr b="0" lang="en-IN" sz="2200" spc="-1" strike="noStrike">
              <a:latin typeface="Arial"/>
            </a:endParaRPr>
          </a:p>
          <a:p>
            <a:pPr>
              <a:lnSpc>
                <a:spcPct val="100000"/>
              </a:lnSpc>
            </a:pPr>
            <a:r>
              <a:rPr b="0" lang="en-IN" sz="2200" spc="-1" strike="noStrike">
                <a:solidFill>
                  <a:srgbClr val="000000"/>
                </a:solidFill>
                <a:latin typeface="Tw Cen MT"/>
              </a:rPr>
              <a:t>For city to airport :</a:t>
            </a:r>
            <a:endParaRPr b="0" lang="en-IN" sz="2200" spc="-1" strike="noStrike">
              <a:latin typeface="Arial"/>
            </a:endParaRPr>
          </a:p>
        </p:txBody>
      </p:sp>
      <p:pic>
        <p:nvPicPr>
          <p:cNvPr id="145" name="Picture 2" descr=""/>
          <p:cNvPicPr/>
          <p:nvPr/>
        </p:nvPicPr>
        <p:blipFill>
          <a:blip r:embed="rId1"/>
          <a:stretch/>
        </p:blipFill>
        <p:spPr>
          <a:xfrm>
            <a:off x="2588400" y="1630440"/>
            <a:ext cx="7000920" cy="3363840"/>
          </a:xfrm>
          <a:prstGeom prst="rect">
            <a:avLst/>
          </a:prstGeom>
          <a:ln w="0">
            <a:noFill/>
          </a:ln>
        </p:spPr>
      </p:pic>
      <p:sp>
        <p:nvSpPr>
          <p:cNvPr id="146" name="TextBox 2"/>
          <p:cNvSpPr/>
          <p:nvPr/>
        </p:nvSpPr>
        <p:spPr>
          <a:xfrm flipH="1" flipV="1" rot="10800000">
            <a:off x="586440" y="5481720"/>
            <a:ext cx="10524960" cy="1095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w Cen MT"/>
              </a:rPr>
              <a:t>We can observe that in early morning there is high demand but supply is very low  and on the other hand in evening there is high supply of rides for evening while demand is quite low for route city to airport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Box 1"/>
          <p:cNvSpPr/>
          <p:nvPr/>
        </p:nvSpPr>
        <p:spPr>
          <a:xfrm>
            <a:off x="554040" y="540360"/>
            <a:ext cx="10875600" cy="425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2200" spc="-1" strike="noStrike">
                <a:solidFill>
                  <a:srgbClr val="000000"/>
                </a:solidFill>
                <a:latin typeface="Tw Cen MT"/>
              </a:rPr>
              <a:t>For Airport to City: </a:t>
            </a:r>
            <a:endParaRPr b="0" lang="en-IN" sz="2200" spc="-1" strike="noStrike">
              <a:latin typeface="Arial"/>
            </a:endParaRPr>
          </a:p>
        </p:txBody>
      </p:sp>
      <p:pic>
        <p:nvPicPr>
          <p:cNvPr id="148" name="Picture 2" descr=""/>
          <p:cNvPicPr/>
          <p:nvPr/>
        </p:nvPicPr>
        <p:blipFill>
          <a:blip r:embed="rId1"/>
          <a:stretch/>
        </p:blipFill>
        <p:spPr>
          <a:xfrm>
            <a:off x="1824120" y="971280"/>
            <a:ext cx="8543520" cy="4105080"/>
          </a:xfrm>
          <a:prstGeom prst="rect">
            <a:avLst/>
          </a:prstGeom>
          <a:ln w="0">
            <a:noFill/>
          </a:ln>
        </p:spPr>
      </p:pic>
      <p:sp>
        <p:nvSpPr>
          <p:cNvPr id="149" name="TextBox 2"/>
          <p:cNvSpPr/>
          <p:nvPr/>
        </p:nvSpPr>
        <p:spPr>
          <a:xfrm>
            <a:off x="554040" y="5361840"/>
            <a:ext cx="10875600" cy="1095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w Cen MT"/>
              </a:rPr>
              <a:t>We can observe that in evening there is high demand but supply is very low and on the other hand in early morning there is high supply of rides while demand is quite low for route airport to city.</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itle 1"/>
          <p:cNvSpPr txBox="1"/>
          <p:nvPr/>
        </p:nvSpPr>
        <p:spPr>
          <a:xfrm>
            <a:off x="1024200" y="585360"/>
            <a:ext cx="9719640" cy="1499400"/>
          </a:xfrm>
          <a:prstGeom prst="rect">
            <a:avLst/>
          </a:prstGeom>
          <a:noFill/>
          <a:ln w="0">
            <a:noFill/>
          </a:ln>
        </p:spPr>
        <p:txBody>
          <a:bodyPr anchor="ctr">
            <a:noAutofit/>
          </a:bodyPr>
          <a:p>
            <a:pPr>
              <a:lnSpc>
                <a:spcPct val="80000"/>
              </a:lnSpc>
            </a:pPr>
            <a:r>
              <a:rPr b="0" lang="en-IN" sz="5000" spc="97" strike="noStrike" cap="all">
                <a:solidFill>
                  <a:srgbClr val="0d0d0d"/>
                </a:solidFill>
                <a:latin typeface="Tw Cen MT Condensed"/>
              </a:rPr>
              <a:t>Conclusion</a:t>
            </a:r>
            <a:endParaRPr b="0" lang="en-US" sz="5000" spc="-1" strike="noStrike">
              <a:solidFill>
                <a:srgbClr val="000000"/>
              </a:solidFill>
              <a:latin typeface="Tw Cen MT"/>
            </a:endParaRPr>
          </a:p>
        </p:txBody>
      </p:sp>
      <p:sp>
        <p:nvSpPr>
          <p:cNvPr id="151" name="Content Placeholder 2"/>
          <p:cNvSpPr txBox="1"/>
          <p:nvPr/>
        </p:nvSpPr>
        <p:spPr>
          <a:xfrm>
            <a:off x="1024200" y="2286000"/>
            <a:ext cx="9719640" cy="4023000"/>
          </a:xfrm>
          <a:prstGeom prst="rect">
            <a:avLst/>
          </a:prstGeom>
          <a:noFill/>
          <a:ln w="0">
            <a:noFill/>
          </a:ln>
        </p:spPr>
        <p:txBody>
          <a:bodyPr lIns="45720" rIns="45720">
            <a:normAutofit/>
          </a:bodyPr>
          <a:p>
            <a:pPr marL="91440" indent="-91080">
              <a:lnSpc>
                <a:spcPct val="90000"/>
              </a:lnSpc>
              <a:spcBef>
                <a:spcPts val="1199"/>
              </a:spcBef>
              <a:spcAft>
                <a:spcPts val="201"/>
              </a:spcAft>
              <a:buClr>
                <a:srgbClr val="1cade4"/>
              </a:buClr>
              <a:buFont typeface="Tw Cen MT"/>
              <a:buChar char=" "/>
            </a:pPr>
            <a:r>
              <a:rPr b="0" lang="en-US" sz="2200" spc="-1" strike="noStrike">
                <a:solidFill>
                  <a:srgbClr val="000000"/>
                </a:solidFill>
                <a:latin typeface="Tw Cen MT"/>
              </a:rPr>
              <a:t>Correlating the two demand and supply plots, a possible hypothesis could be:</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Tw Cen MT"/>
              <a:buChar char=" "/>
            </a:pPr>
            <a:r>
              <a:rPr b="0" lang="en-US" sz="2200" spc="-1" strike="noStrike">
                <a:solidFill>
                  <a:srgbClr val="000000"/>
                </a:solidFill>
                <a:latin typeface="Tw Cen MT"/>
              </a:rPr>
              <a:t>1. The demand during morning and afternoon hours from the Airport to City is quite low, which means that a driver who completed a City to Airport route in the morning hours may have to wait a really long time to get a ride back to the City, or he may have to come back without a passenger. Both situations are not idle for drivers, which might be the reason for highest number of "Cancelled" trips in the City to Airport trip in the morning hours</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Tw Cen MT"/>
              <a:buChar char=" "/>
            </a:pPr>
            <a:r>
              <a:rPr b="0" lang="en-US" sz="2200" spc="-1" strike="noStrike">
                <a:solidFill>
                  <a:srgbClr val="000000"/>
                </a:solidFill>
                <a:latin typeface="Tw Cen MT"/>
              </a:rPr>
              <a:t>2. The vice versa happens in evening when there are too many flight coming in to the airport and hence there is a high demand for cabs and not enough supply. which is why most number of "No Cars Available" were observed in Evening in the Airport to City route.</a:t>
            </a:r>
            <a:endParaRPr b="0" lang="en-US" sz="2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Integral</Template>
  <TotalTime>75</TotalTime>
  <Application>LibreOffice/7.1.2.2$Windows_X86_64 LibreOffice_project/8a45595d069ef5570103caea1b71cc9d82b2aae4</Application>
  <AppVersion>15.0000</AppVersion>
  <Words>884</Words>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2020-11-29T14:02:00Z</dcterms:created>
  <dc:creator>Purva Vijayvargiya</dc:creator>
  <dc:description/>
  <dc:language>en-IN</dc:language>
  <cp:lastModifiedBy/>
  <dcterms:modified xsi:type="dcterms:W3CDTF">2021-05-09T16:43:22Z</dcterms:modified>
  <cp:revision>10</cp:revision>
  <dc:subject/>
  <dc:title>UPGRAd assignment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