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71" r:id="rId4"/>
    <p:sldId id="264" r:id="rId5"/>
    <p:sldId id="267" r:id="rId6"/>
    <p:sldId id="268" r:id="rId7"/>
    <p:sldId id="269" r:id="rId8"/>
    <p:sldId id="260" r:id="rId9"/>
    <p:sldId id="261" r:id="rId10"/>
    <p:sldId id="262" r:id="rId11"/>
    <p:sldId id="263" r:id="rId12"/>
    <p:sldId id="25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17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vvFgmS7Yl1LcPls9oJLIOvrEU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120" y="52"/>
      </p:cViewPr>
      <p:guideLst>
        <p:guide orient="horz" pos="1620"/>
        <p:guide pos="31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d485d8f85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g1d485d8f858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" name="Google Shape;21;g1d485d8f858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d485d8f85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g1d485d8f858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" name="Google Shape;21;g1d485d8f858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6721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d485d8f85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g1d485d8f858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" name="Google Shape;21;g1d485d8f858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594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d485d8f85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g1d485d8f858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" name="Google Shape;21;g1d485d8f858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1341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d485d8f85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g1d485d8f858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" name="Google Shape;21;g1d485d8f858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8520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d485d8f85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g1d485d8f858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" name="Google Shape;21;g1d485d8f858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8022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d485d8f85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g1d485d8f858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" name="Google Shape;21;g1d485d8f858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5072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d485d8f85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g1d485d8f858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" name="Google Shape;21;g1d485d8f858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3340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d485d8f85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" name="Google Shape;27;g1d485d8f858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" name="Google Shape;28;g1d485d8f858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">
  <p:cSld name="Presenta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82755" y="3759070"/>
            <a:ext cx="2349500" cy="10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Examples">
  <p:cSld name="Chart Example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82755" y="3759070"/>
            <a:ext cx="2349500" cy="10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7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82755" y="0"/>
            <a:ext cx="2286000" cy="85611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55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d485d8f858_0_10"/>
          <p:cNvSpPr txBox="1"/>
          <p:nvPr/>
        </p:nvSpPr>
        <p:spPr>
          <a:xfrm>
            <a:off x="88950" y="180000"/>
            <a:ext cx="623565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Cybersecurity Student Club</a:t>
            </a:r>
            <a:endParaRPr sz="40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4" name="Google Shape;24;g1d485d8f858_0_10"/>
          <p:cNvSpPr txBox="1"/>
          <p:nvPr/>
        </p:nvSpPr>
        <p:spPr>
          <a:xfrm>
            <a:off x="2174933" y="1507082"/>
            <a:ext cx="4794134" cy="2129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Cybersecurity</a:t>
            </a:r>
            <a:endParaRPr sz="3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</a:pPr>
            <a:r>
              <a:rPr lang="en-US" sz="2800" b="0" i="0" u="none" strike="noStrike" cap="none" dirty="0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NYIT </a:t>
            </a: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2400" b="0" i="0" u="none" strike="noStrike" cap="none" dirty="0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Vancouver</a:t>
            </a: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 </a:t>
            </a:r>
            <a:r>
              <a:rPr lang="en-US" sz="2400" dirty="0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Arshia Alidousti</a:t>
            </a:r>
            <a:endParaRPr lang="en-US" sz="2400" b="0" i="0" u="none" strike="noStrike" cap="none" dirty="0">
              <a:solidFill>
                <a:srgbClr val="FFAE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d485d8f858_0_10"/>
          <p:cNvSpPr txBox="1"/>
          <p:nvPr/>
        </p:nvSpPr>
        <p:spPr>
          <a:xfrm>
            <a:off x="88950" y="180000"/>
            <a:ext cx="625258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IV. Best Practices and Resources</a:t>
            </a:r>
          </a:p>
        </p:txBody>
      </p:sp>
      <p:sp>
        <p:nvSpPr>
          <p:cNvPr id="24" name="Google Shape;24;g1d485d8f858_0_10"/>
          <p:cNvSpPr txBox="1"/>
          <p:nvPr/>
        </p:nvSpPr>
        <p:spPr>
          <a:xfrm>
            <a:off x="88950" y="1610783"/>
            <a:ext cx="8699450" cy="170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Tips for writing secure Python code </a:t>
            </a:r>
            <a:r>
              <a:rPr lang="en-US" sz="2000" b="0" i="0" u="none" strike="noStrike" cap="none" dirty="0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(e.g., Bandit</a:t>
            </a:r>
            <a:r>
              <a:rPr lang="en-US" sz="2000" b="0" i="1" u="none" strike="noStrike" cap="none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)(with examples)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Recommended resources for learning more about Python and cybersecurity </a:t>
            </a:r>
            <a:r>
              <a:rPr lang="en-US" sz="2000" b="0" i="1" u="none" strike="noStrike" cap="none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(e.g., online courses, books, websites)</a:t>
            </a:r>
            <a:endParaRPr sz="2000" b="0" i="1" u="none" strike="noStrike" cap="none" dirty="0">
              <a:solidFill>
                <a:srgbClr val="FFAE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538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d485d8f858_0_10"/>
          <p:cNvSpPr txBox="1"/>
          <p:nvPr/>
        </p:nvSpPr>
        <p:spPr>
          <a:xfrm>
            <a:off x="88950" y="180000"/>
            <a:ext cx="8966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References</a:t>
            </a:r>
          </a:p>
        </p:txBody>
      </p:sp>
      <p:sp>
        <p:nvSpPr>
          <p:cNvPr id="24" name="Google Shape;24;g1d485d8f858_0_10"/>
          <p:cNvSpPr txBox="1"/>
          <p:nvPr/>
        </p:nvSpPr>
        <p:spPr>
          <a:xfrm>
            <a:off x="435092" y="1610783"/>
            <a:ext cx="8273815" cy="1921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ithub.com/Arsh1101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6401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d485d8f858_1_0"/>
          <p:cNvSpPr txBox="1"/>
          <p:nvPr/>
        </p:nvSpPr>
        <p:spPr>
          <a:xfrm>
            <a:off x="2006824" y="2156272"/>
            <a:ext cx="513035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1" strike="noStrike" cap="none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Thank </a:t>
            </a:r>
            <a:r>
              <a:rPr lang="en-US" sz="4800" b="1" i="1" strike="noStrike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lang="en-US" sz="3600" b="1" i="1" strike="noStrike" cap="none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! </a:t>
            </a:r>
            <a:r>
              <a:rPr lang="en-US" sz="3600" dirty="0">
                <a:solidFill>
                  <a:srgbClr val="FFAE38"/>
                </a:solidFill>
              </a:rPr>
              <a:t>😊🐍💫</a:t>
            </a: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d485d8f858_0_10"/>
          <p:cNvSpPr txBox="1"/>
          <p:nvPr/>
        </p:nvSpPr>
        <p:spPr>
          <a:xfrm>
            <a:off x="88950" y="180000"/>
            <a:ext cx="623565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Who am I?</a:t>
            </a:r>
            <a:endParaRPr sz="40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4" name="Google Shape;24;g1d485d8f858_0_10"/>
          <p:cNvSpPr txBox="1"/>
          <p:nvPr/>
        </p:nvSpPr>
        <p:spPr>
          <a:xfrm>
            <a:off x="88950" y="1679184"/>
            <a:ext cx="8939640" cy="236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400" b="0" i="0" u="none" strike="noStrike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oftware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400" b="0" i="0" u="none" strike="noStrike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ngineering (5 years &amp;&amp; Often web development) 👨🏻‍💻.</a:t>
            </a:r>
          </a:p>
          <a:p>
            <a:pPr marL="8001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Worked with C#, </a:t>
            </a:r>
            <a:r>
              <a:rPr lang="en-US" sz="2400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Python (🐍)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, JavaScript, SQL, and Go (❤️).</a:t>
            </a:r>
          </a:p>
          <a:p>
            <a:pPr marL="8001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2400" b="0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Postgraduate student in Masters in Cybersecurity 🤓.</a:t>
            </a:r>
          </a:p>
          <a:p>
            <a:pPr marL="8001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2400" b="0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Infosec enthusiast 🤩!  -&gt; 👮🔑🐟⚠️🔒 🥷🏻</a:t>
            </a:r>
            <a:endParaRPr sz="2400" b="0" i="0" u="none" strike="noStrike" cap="none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553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d485d8f858_0_10"/>
          <p:cNvSpPr txBox="1"/>
          <p:nvPr/>
        </p:nvSpPr>
        <p:spPr>
          <a:xfrm>
            <a:off x="88950" y="180000"/>
            <a:ext cx="623565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Python and Cybersecurity?</a:t>
            </a:r>
            <a:endParaRPr sz="40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4" name="Google Shape;24;g1d485d8f858_0_10"/>
          <p:cNvSpPr txBox="1"/>
          <p:nvPr/>
        </p:nvSpPr>
        <p:spPr>
          <a:xfrm>
            <a:off x="1802210" y="1697299"/>
            <a:ext cx="5539580" cy="174890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&gt;&gt;&gt; 🐍 + 💂🏾💻🔐 !=  ☠💻😱🤑</a:t>
            </a:r>
          </a:p>
          <a:p>
            <a:pPr marL="457200"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&gt;&gt;&gt; True</a:t>
            </a:r>
          </a:p>
          <a:p>
            <a:pPr marL="457200">
              <a:lnSpc>
                <a:spcPct val="150000"/>
              </a:lnSpc>
              <a:buSzPts val="2400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&gt;&gt;&gt; print("Good Idea! 🧠👌😎") </a:t>
            </a:r>
          </a:p>
        </p:txBody>
      </p:sp>
    </p:spTree>
    <p:extLst>
      <p:ext uri="{BB962C8B-B14F-4D97-AF65-F5344CB8AC3E}">
        <p14:creationId xmlns:p14="http://schemas.microsoft.com/office/powerpoint/2010/main" val="8463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d485d8f858_0_10"/>
          <p:cNvSpPr txBox="1"/>
          <p:nvPr/>
        </p:nvSpPr>
        <p:spPr>
          <a:xfrm>
            <a:off x="88950" y="180000"/>
            <a:ext cx="615011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I. Introduction to Python</a:t>
            </a:r>
          </a:p>
        </p:txBody>
      </p:sp>
      <p:sp>
        <p:nvSpPr>
          <p:cNvPr id="24" name="Google Shape;24;g1d485d8f858_0_10"/>
          <p:cNvSpPr txBox="1"/>
          <p:nvPr/>
        </p:nvSpPr>
        <p:spPr>
          <a:xfrm>
            <a:off x="88950" y="1610783"/>
            <a:ext cx="8259183" cy="152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Brief history of Python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Advantages of using Python in cybersecurity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installation, setup,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venv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1" strike="noStrike" cap="none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225337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;g1d485d8f858_0_10">
            <a:extLst>
              <a:ext uri="{FF2B5EF4-FFF2-40B4-BE49-F238E27FC236}">
                <a16:creationId xmlns:a16="http://schemas.microsoft.com/office/drawing/2014/main" id="{2F5DEE08-1174-8FE0-DB34-09963222F962}"/>
              </a:ext>
            </a:extLst>
          </p:cNvPr>
          <p:cNvSpPr txBox="1"/>
          <p:nvPr/>
        </p:nvSpPr>
        <p:spPr>
          <a:xfrm>
            <a:off x="88950" y="180000"/>
            <a:ext cx="615011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Brief history of Python:</a:t>
            </a:r>
          </a:p>
        </p:txBody>
      </p:sp>
      <p:sp>
        <p:nvSpPr>
          <p:cNvPr id="3" name="Google Shape;24;g1d485d8f858_0_10">
            <a:extLst>
              <a:ext uri="{FF2B5EF4-FFF2-40B4-BE49-F238E27FC236}">
                <a16:creationId xmlns:a16="http://schemas.microsoft.com/office/drawing/2014/main" id="{C2EB5202-6693-DD70-6A3A-395A09AD73BE}"/>
              </a:ext>
            </a:extLst>
          </p:cNvPr>
          <p:cNvSpPr txBox="1"/>
          <p:nvPr/>
        </p:nvSpPr>
        <p:spPr>
          <a:xfrm>
            <a:off x="88950" y="1610783"/>
            <a:ext cx="8293050" cy="213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Overview of Python's origins and development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milestones in Python's history </a:t>
            </a:r>
            <a:r>
              <a:rPr lang="en-US" sz="2000" b="0" i="1" u="none" strike="noStrike" cap="none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(release of Python 2.0, Python 3.0, Python 3.9, Anaconda)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Python's popularity and growth in recent years.</a:t>
            </a:r>
            <a:endParaRPr lang="en-US" sz="2000" b="0" i="1" strike="noStrike" cap="none" dirty="0">
              <a:solidFill>
                <a:srgbClr val="FFAE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932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;g1d485d8f858_0_10">
            <a:extLst>
              <a:ext uri="{FF2B5EF4-FFF2-40B4-BE49-F238E27FC236}">
                <a16:creationId xmlns:a16="http://schemas.microsoft.com/office/drawing/2014/main" id="{2F5DEE08-1174-8FE0-DB34-09963222F962}"/>
              </a:ext>
            </a:extLst>
          </p:cNvPr>
          <p:cNvSpPr txBox="1"/>
          <p:nvPr/>
        </p:nvSpPr>
        <p:spPr>
          <a:xfrm>
            <a:off x="88950" y="180000"/>
            <a:ext cx="6150117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Advantages of using Python in Cybersecurity:</a:t>
            </a:r>
          </a:p>
        </p:txBody>
      </p:sp>
      <p:sp>
        <p:nvSpPr>
          <p:cNvPr id="3" name="Google Shape;24;g1d485d8f858_0_10">
            <a:extLst>
              <a:ext uri="{FF2B5EF4-FFF2-40B4-BE49-F238E27FC236}">
                <a16:creationId xmlns:a16="http://schemas.microsoft.com/office/drawing/2014/main" id="{C2EB5202-6693-DD70-6A3A-395A09AD73BE}"/>
              </a:ext>
            </a:extLst>
          </p:cNvPr>
          <p:cNvSpPr txBox="1"/>
          <p:nvPr/>
        </p:nvSpPr>
        <p:spPr>
          <a:xfrm>
            <a:off x="137690" y="1301802"/>
            <a:ext cx="8868620" cy="3661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is easy to learn and use, making it accessible for beginners and experienced programmers alike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has a large and active community, which means there are many resources and libraries available for cybersecurity tasks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is platform-independent, which means it can be used on different operating systems and devices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Python's syntax is clear and readable, which makes it easier to write and maintain code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is powerful and versatile, which means it can be used for a wide range of cybersecurity tasks (e.g., network scanning, penetration testing, malware analysis, cryptography)</a:t>
            </a:r>
            <a:endParaRPr lang="en-US" sz="1600" b="0" i="1" strike="noStrike" cap="none" dirty="0">
              <a:solidFill>
                <a:srgbClr val="FFAE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420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;g1d485d8f858_0_10">
            <a:extLst>
              <a:ext uri="{FF2B5EF4-FFF2-40B4-BE49-F238E27FC236}">
                <a16:creationId xmlns:a16="http://schemas.microsoft.com/office/drawing/2014/main" id="{2F5DEE08-1174-8FE0-DB34-09963222F962}"/>
              </a:ext>
            </a:extLst>
          </p:cNvPr>
          <p:cNvSpPr txBox="1"/>
          <p:nvPr/>
        </p:nvSpPr>
        <p:spPr>
          <a:xfrm>
            <a:off x="88950" y="180000"/>
            <a:ext cx="615011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Python installation, setup, </a:t>
            </a:r>
            <a:r>
              <a:rPr lang="en-US" sz="3200" b="0" i="0" u="none" strike="noStrike" cap="none" dirty="0" err="1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venv</a:t>
            </a:r>
            <a:endParaRPr lang="en-US" sz="3200" b="0" i="0" u="none" strike="noStrike" cap="none" dirty="0">
              <a:solidFill>
                <a:srgbClr val="FFAE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3" name="Google Shape;24;g1d485d8f858_0_10">
            <a:extLst>
              <a:ext uri="{FF2B5EF4-FFF2-40B4-BE49-F238E27FC236}">
                <a16:creationId xmlns:a16="http://schemas.microsoft.com/office/drawing/2014/main" id="{C2EB5202-6693-DD70-6A3A-395A09AD73BE}"/>
              </a:ext>
            </a:extLst>
          </p:cNvPr>
          <p:cNvSpPr txBox="1"/>
          <p:nvPr/>
        </p:nvSpPr>
        <p:spPr>
          <a:xfrm>
            <a:off x="425475" y="2091266"/>
            <a:ext cx="8293050" cy="960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</a:pPr>
            <a:r>
              <a:rPr lang="en-US" sz="3600" b="1" i="1" strike="noStrike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Finally Demo! </a:t>
            </a:r>
            <a:r>
              <a:rPr lang="en-US" sz="3600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🤩</a:t>
            </a:r>
            <a:r>
              <a:rPr lang="en-US" sz="3600" strike="noStrike" cap="none" dirty="0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🐍😍</a:t>
            </a:r>
          </a:p>
        </p:txBody>
      </p:sp>
    </p:spTree>
    <p:extLst>
      <p:ext uri="{BB962C8B-B14F-4D97-AF65-F5344CB8AC3E}">
        <p14:creationId xmlns:p14="http://schemas.microsoft.com/office/powerpoint/2010/main" val="1839037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d485d8f858_0_10"/>
          <p:cNvSpPr txBox="1"/>
          <p:nvPr/>
        </p:nvSpPr>
        <p:spPr>
          <a:xfrm>
            <a:off x="88950" y="180000"/>
            <a:ext cx="611711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II. Python Basics</a:t>
            </a:r>
          </a:p>
        </p:txBody>
      </p:sp>
      <p:sp>
        <p:nvSpPr>
          <p:cNvPr id="24" name="Google Shape;24;g1d485d8f858_0_10"/>
          <p:cNvSpPr txBox="1"/>
          <p:nvPr/>
        </p:nvSpPr>
        <p:spPr>
          <a:xfrm>
            <a:off x="88950" y="1537758"/>
            <a:ext cx="8250717" cy="2067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types and variables </a:t>
            </a:r>
            <a:r>
              <a:rPr lang="en-US" sz="2000" b="0" i="1" u="none" strike="noStrike" cap="none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(with examples)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Operators and expressions </a:t>
            </a:r>
            <a:r>
              <a:rPr lang="en-US" sz="2000" b="0" i="1" u="none" strike="noStrike" cap="none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(with examples)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Control structures </a:t>
            </a:r>
            <a:r>
              <a:rPr lang="en-US" sz="2000" b="0" i="1" u="none" strike="noStrike" cap="none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(if/else statements, loops) (with examples)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Function, Lambda , Class, Method, and Magic Method 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1" u="none" strike="noStrike" cap="none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(with examples)</a:t>
            </a:r>
            <a:endParaRPr sz="2000" b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8819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d485d8f858_0_10"/>
          <p:cNvSpPr txBox="1"/>
          <p:nvPr/>
        </p:nvSpPr>
        <p:spPr>
          <a:xfrm>
            <a:off x="88950" y="180000"/>
            <a:ext cx="615011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III. Using Python for Cybersecurity</a:t>
            </a:r>
          </a:p>
        </p:txBody>
      </p:sp>
      <p:sp>
        <p:nvSpPr>
          <p:cNvPr id="24" name="Google Shape;24;g1d485d8f858_0_10"/>
          <p:cNvSpPr txBox="1"/>
          <p:nvPr/>
        </p:nvSpPr>
        <p:spPr>
          <a:xfrm>
            <a:off x="88950" y="1589616"/>
            <a:ext cx="8894183" cy="1964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libraries for cybersecurity </a:t>
            </a:r>
            <a:r>
              <a:rPr lang="en-US" sz="2000" b="0" i="0" u="none" strike="noStrike" cap="none" dirty="0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(e.g., </a:t>
            </a:r>
            <a:r>
              <a:rPr lang="en-US" sz="2000" b="0" i="0" u="none" strike="noStrike" cap="none" dirty="0" err="1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scapy</a:t>
            </a:r>
            <a:r>
              <a:rPr lang="en-US" sz="2000" b="0" i="0" u="none" strike="noStrike" cap="none" dirty="0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b="0" i="0" u="none" strike="noStrike" cap="none" dirty="0" err="1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pycrypto</a:t>
            </a:r>
            <a:r>
              <a:rPr lang="en-US" sz="2000" b="0" i="0" u="none" strike="noStrike" cap="none" dirty="0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b="0" i="0" u="none" strike="noStrike" cap="none" dirty="0" err="1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hashlib</a:t>
            </a:r>
            <a:r>
              <a:rPr lang="en-US" sz="2000" b="0" i="0" u="none" strike="noStrike" cap="none" dirty="0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2000" b="0" i="1" u="none" strike="noStrike" cap="none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(with examples)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Examples of Python scripts for cybersecurity tasks </a:t>
            </a:r>
            <a:r>
              <a:rPr lang="en-US" sz="2000" b="0" i="0" u="none" strike="noStrike" cap="none" dirty="0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(e.g., password cracking, network scanning, log analysis, </a:t>
            </a:r>
            <a:r>
              <a:rPr lang="en-US" sz="2000" b="0" i="0" u="none" strike="noStrike" cap="none" dirty="0" err="1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eBPF</a:t>
            </a:r>
            <a:r>
              <a:rPr lang="en-US" sz="2000" b="0" i="0" u="none" strike="noStrike" cap="none" dirty="0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2000" b="0" i="1" u="none" strike="noStrike" cap="none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(with code snippets or demos)</a:t>
            </a:r>
            <a:endParaRPr sz="2000" b="0" i="1" u="none" strike="noStrike" cap="none" dirty="0">
              <a:solidFill>
                <a:srgbClr val="FFAE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1539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000000"/>
      </a:dk1>
      <a:lt1>
        <a:srgbClr val="FFFFFF"/>
      </a:lt1>
      <a:dk2>
        <a:srgbClr val="003E81"/>
      </a:dk2>
      <a:lt2>
        <a:srgbClr val="878888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FAE3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432</Words>
  <Application>Microsoft Office PowerPoint</Application>
  <PresentationFormat>On-screen Show (16:9)</PresentationFormat>
  <Paragraphs>52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Arshia Alidousti</cp:lastModifiedBy>
  <cp:revision>54</cp:revision>
  <dcterms:created xsi:type="dcterms:W3CDTF">2020-01-14T23:31:41Z</dcterms:created>
  <dcterms:modified xsi:type="dcterms:W3CDTF">2023-04-14T03:29:43Z</dcterms:modified>
</cp:coreProperties>
</file>