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A8BA-FB77-44AB-9AF7-D409368AB88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7CDB-0A15-4788-9C6F-FD5FDDC84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88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A8BA-FB77-44AB-9AF7-D409368AB88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7CDB-0A15-4788-9C6F-FD5FDDC84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42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A8BA-FB77-44AB-9AF7-D409368AB88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7CDB-0A15-4788-9C6F-FD5FDDC84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067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A8BA-FB77-44AB-9AF7-D409368AB88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7CDB-0A15-4788-9C6F-FD5FDDC84D5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4788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A8BA-FB77-44AB-9AF7-D409368AB88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7CDB-0A15-4788-9C6F-FD5FDDC84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527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A8BA-FB77-44AB-9AF7-D409368AB88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7CDB-0A15-4788-9C6F-FD5FDDC84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069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A8BA-FB77-44AB-9AF7-D409368AB88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7CDB-0A15-4788-9C6F-FD5FDDC84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772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A8BA-FB77-44AB-9AF7-D409368AB88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7CDB-0A15-4788-9C6F-FD5FDDC84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943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A8BA-FB77-44AB-9AF7-D409368AB88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7CDB-0A15-4788-9C6F-FD5FDDC84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24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A8BA-FB77-44AB-9AF7-D409368AB88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7CDB-0A15-4788-9C6F-FD5FDDC84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62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A8BA-FB77-44AB-9AF7-D409368AB88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7CDB-0A15-4788-9C6F-FD5FDDC84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54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A8BA-FB77-44AB-9AF7-D409368AB88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7CDB-0A15-4788-9C6F-FD5FDDC84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59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A8BA-FB77-44AB-9AF7-D409368AB88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7CDB-0A15-4788-9C6F-FD5FDDC84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39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A8BA-FB77-44AB-9AF7-D409368AB88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7CDB-0A15-4788-9C6F-FD5FDDC84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48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A8BA-FB77-44AB-9AF7-D409368AB88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7CDB-0A15-4788-9C6F-FD5FDDC84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22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A8BA-FB77-44AB-9AF7-D409368AB88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7CDB-0A15-4788-9C6F-FD5FDDC84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01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A8BA-FB77-44AB-9AF7-D409368AB88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7CDB-0A15-4788-9C6F-FD5FDDC84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98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DA8BA-FB77-44AB-9AF7-D409368AB88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67CDB-0A15-4788-9C6F-FD5FDDC84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85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CA62-6776-5F49-7EDA-AC52A1B5C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Facebook Dataset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B0196-7ECD-A9F2-70C4-77BAE9D9A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By- Arsh Abel Kumar</a:t>
            </a:r>
          </a:p>
        </p:txBody>
      </p:sp>
    </p:spTree>
    <p:extLst>
      <p:ext uri="{BB962C8B-B14F-4D97-AF65-F5344CB8AC3E}">
        <p14:creationId xmlns:p14="http://schemas.microsoft.com/office/powerpoint/2010/main" val="49147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A36363-FEAF-DB80-8FF9-633F20DEC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884903"/>
            <a:ext cx="9001462" cy="3952415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r>
              <a:rPr lang="en-IN" sz="160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3284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C8D1-203A-60BF-8098-CD411991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1" y="609600"/>
            <a:ext cx="10874266" cy="1326321"/>
          </a:xfrm>
        </p:spPr>
        <p:txBody>
          <a:bodyPr/>
          <a:lstStyle/>
          <a:p>
            <a:r>
              <a:rPr lang="en-IN" dirty="0"/>
              <a:t>Correlation between various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8B9F1-D488-2001-1FE5-7F663E944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Firstly, we observe the correlation between various metrics of the dataset.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CAB45-8327-63EA-C4E6-CB64A7BA0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91" y="2599816"/>
            <a:ext cx="11098174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6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80DE-7BE7-6FD1-B726-F00671903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837535"/>
            <a:ext cx="10353762" cy="3695136"/>
          </a:xfrm>
        </p:spPr>
        <p:txBody>
          <a:bodyPr>
            <a:noAutofit/>
          </a:bodyPr>
          <a:lstStyle/>
          <a:p>
            <a:r>
              <a:rPr lang="en-US" sz="1800" dirty="0"/>
              <a:t>From the above matrix, we can conclude that, all the correlations are in the positive direction and their strength can be observed as:</a:t>
            </a:r>
          </a:p>
          <a:p>
            <a:endParaRPr lang="en-US" sz="1800" dirty="0"/>
          </a:p>
          <a:p>
            <a:r>
              <a:rPr lang="en-US" sz="1800" dirty="0"/>
              <a:t>The correlations having value closer to 1 are considered as strong, whereas the correlations having value closer to 0 are considered as weak.</a:t>
            </a:r>
          </a:p>
          <a:p>
            <a:endParaRPr lang="en-US" sz="1800" dirty="0"/>
          </a:p>
          <a:p>
            <a:r>
              <a:rPr lang="en-US" sz="1800" dirty="0"/>
              <a:t>For example:</a:t>
            </a:r>
          </a:p>
          <a:p>
            <a:endParaRPr lang="en-US" sz="1800" dirty="0"/>
          </a:p>
          <a:p>
            <a:r>
              <a:rPr lang="en-US" sz="1800" dirty="0"/>
              <a:t>Correlation between </a:t>
            </a:r>
            <a:r>
              <a:rPr lang="en-US" sz="1800" dirty="0" err="1"/>
              <a:t>num_comments</a:t>
            </a:r>
            <a:r>
              <a:rPr lang="en-US" sz="1800" dirty="0"/>
              <a:t> and </a:t>
            </a:r>
            <a:r>
              <a:rPr lang="en-US" sz="1800" dirty="0" err="1"/>
              <a:t>num_reactions</a:t>
            </a:r>
            <a:r>
              <a:rPr lang="en-US" sz="1800" dirty="0"/>
              <a:t> has value 0.150843 which is close to 0, and thus it's weak.</a:t>
            </a:r>
          </a:p>
          <a:p>
            <a:r>
              <a:rPr lang="en-US" sz="1800" dirty="0"/>
              <a:t>Correlation between </a:t>
            </a:r>
            <a:r>
              <a:rPr lang="en-US" sz="1800" dirty="0" err="1"/>
              <a:t>num_likes</a:t>
            </a:r>
            <a:r>
              <a:rPr lang="en-US" sz="1800" dirty="0"/>
              <a:t> and </a:t>
            </a:r>
            <a:r>
              <a:rPr lang="en-US" sz="1800" dirty="0" err="1"/>
              <a:t>num_reactions</a:t>
            </a:r>
            <a:r>
              <a:rPr lang="en-US" sz="1800" dirty="0"/>
              <a:t> has value 0.994923 which is close to 1, and thus it's strong.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9557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E2FB-F541-8A6F-13EC-1F4FFC3F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AA3E3-FB88-211B-88B5-012DC748E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Now, since this is an example of unsupervised machine learning, because there isn’t any labels given to specific data clusters.</a:t>
            </a:r>
          </a:p>
          <a:p>
            <a:r>
              <a:rPr lang="en-IN" dirty="0"/>
              <a:t>Thus, we use a K-means Clustering model for dividing data into suitable clusters as well as prediction of new data.</a:t>
            </a:r>
          </a:p>
          <a:p>
            <a:r>
              <a:rPr lang="en-IN" dirty="0"/>
              <a:t>So, we firstly make a model with K=3(no. of clusters). But we don’t know if it’s the optimum number of clusters.</a:t>
            </a:r>
          </a:p>
          <a:p>
            <a:r>
              <a:rPr lang="en-IN" dirty="0"/>
              <a:t>Let’s determine that:</a:t>
            </a:r>
          </a:p>
        </p:txBody>
      </p:sp>
    </p:spTree>
    <p:extLst>
      <p:ext uri="{BB962C8B-B14F-4D97-AF65-F5344CB8AC3E}">
        <p14:creationId xmlns:p14="http://schemas.microsoft.com/office/powerpoint/2010/main" val="62403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97E6-5927-772F-1C40-A37341AF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Method for calculating Optimum number of Clusters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D07AD-D055-583C-44FC-6578BFB40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 the elbow method to figure out the optimum number of clusters, in which we plot WCSS on y-axis for all values of K from 1-10. We get the following graph: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0CA480-C1C7-EBC1-38AB-C94C59DB2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501" y="2925618"/>
            <a:ext cx="4247687" cy="35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8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5D05D-82CC-397C-4558-0A26C6C4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can observe from the plot, that After K=5, the WCSS decreases slowly. Thus, K=5 is the Optimum value for K.</a:t>
            </a:r>
          </a:p>
          <a:p>
            <a:r>
              <a:rPr lang="en-US" dirty="0"/>
              <a:t>Thus, we train the model then with K=5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38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D9DE-5F98-6D53-DFD2-3C3BB9C6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 of each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F3913-C741-2065-4E37-9A6F5E0A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of Elements in Cluster 1: 410</a:t>
            </a:r>
          </a:p>
          <a:p>
            <a:r>
              <a:rPr lang="en-US" dirty="0"/>
              <a:t>Count of Elements in Cluster 2: 6111</a:t>
            </a:r>
          </a:p>
          <a:p>
            <a:r>
              <a:rPr lang="en-US" dirty="0"/>
              <a:t>Count of Elements in Cluster 3: 105</a:t>
            </a:r>
          </a:p>
          <a:p>
            <a:r>
              <a:rPr lang="en-US" dirty="0"/>
              <a:t>Count of Elements in Cluster 4: 413</a:t>
            </a:r>
          </a:p>
          <a:p>
            <a:r>
              <a:rPr lang="en-US" dirty="0"/>
              <a:t>Count of Elements in Cluster 5: 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20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4073-F2F3-8E07-224B-38B637F7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values of metrics in each Cluster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2ABC-7A1D-E66B-62DD-901650866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3342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Cluster 1:</a:t>
            </a:r>
          </a:p>
          <a:p>
            <a:r>
              <a:rPr lang="en-US" dirty="0"/>
              <a:t>Average Value of </a:t>
            </a:r>
            <a:r>
              <a:rPr lang="en-US" dirty="0" err="1"/>
              <a:t>num_reaction</a:t>
            </a:r>
            <a:r>
              <a:rPr lang="en-US" dirty="0"/>
              <a:t>: 1777.7073170731708</a:t>
            </a:r>
          </a:p>
          <a:p>
            <a:r>
              <a:rPr lang="en-US" dirty="0"/>
              <a:t>Average Value of </a:t>
            </a:r>
            <a:r>
              <a:rPr lang="en-US" dirty="0" err="1"/>
              <a:t>num_comments</a:t>
            </a:r>
            <a:r>
              <a:rPr lang="en-US" dirty="0"/>
              <a:t>: 114.21463414634147</a:t>
            </a:r>
          </a:p>
          <a:p>
            <a:r>
              <a:rPr lang="en-US" dirty="0"/>
              <a:t>Average Value of </a:t>
            </a:r>
            <a:r>
              <a:rPr lang="en-US" dirty="0" err="1"/>
              <a:t>num_shares</a:t>
            </a:r>
            <a:r>
              <a:rPr lang="en-US" dirty="0"/>
              <a:t>: 34.96829268292683</a:t>
            </a:r>
          </a:p>
          <a:p>
            <a:endParaRPr lang="en-US" dirty="0"/>
          </a:p>
          <a:p>
            <a:r>
              <a:rPr lang="en-US" dirty="0"/>
              <a:t>Cluster 2:</a:t>
            </a:r>
          </a:p>
          <a:p>
            <a:r>
              <a:rPr lang="en-US" dirty="0"/>
              <a:t>Average Value of </a:t>
            </a:r>
            <a:r>
              <a:rPr lang="en-US" dirty="0" err="1"/>
              <a:t>num_reaction</a:t>
            </a:r>
            <a:r>
              <a:rPr lang="en-US" dirty="0"/>
              <a:t>: 105.15987563410243</a:t>
            </a:r>
          </a:p>
          <a:p>
            <a:r>
              <a:rPr lang="en-US" dirty="0"/>
              <a:t>Average Value of </a:t>
            </a:r>
            <a:r>
              <a:rPr lang="en-US" dirty="0" err="1"/>
              <a:t>num_comments</a:t>
            </a:r>
            <a:r>
              <a:rPr lang="en-US" dirty="0"/>
              <a:t>: 44.72312223858616</a:t>
            </a:r>
          </a:p>
          <a:p>
            <a:r>
              <a:rPr lang="en-US" dirty="0"/>
              <a:t>Average Value of </a:t>
            </a:r>
            <a:r>
              <a:rPr lang="en-US" dirty="0" err="1"/>
              <a:t>num_shares</a:t>
            </a:r>
            <a:r>
              <a:rPr lang="en-US" dirty="0"/>
              <a:t>: 12.956635575192276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50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675D-BB18-252D-537C-4D4346C60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331" y="385249"/>
            <a:ext cx="10353762" cy="59762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Cluster 3:</a:t>
            </a:r>
          </a:p>
          <a:p>
            <a:r>
              <a:rPr lang="en-US" dirty="0"/>
              <a:t>Average Value of </a:t>
            </a:r>
            <a:r>
              <a:rPr lang="en-US" dirty="0" err="1"/>
              <a:t>num_reaction</a:t>
            </a:r>
            <a:r>
              <a:rPr lang="en-US" dirty="0"/>
              <a:t>: 498.93333333333334</a:t>
            </a:r>
          </a:p>
          <a:p>
            <a:r>
              <a:rPr lang="en-US" dirty="0"/>
              <a:t>Average Value of </a:t>
            </a:r>
            <a:r>
              <a:rPr lang="en-US" dirty="0" err="1"/>
              <a:t>num_comments</a:t>
            </a:r>
            <a:r>
              <a:rPr lang="en-US" dirty="0"/>
              <a:t>: 5004.961904761904</a:t>
            </a:r>
          </a:p>
          <a:p>
            <a:r>
              <a:rPr lang="en-US" dirty="0"/>
              <a:t>Average Value of </a:t>
            </a:r>
            <a:r>
              <a:rPr lang="en-US" dirty="0" err="1"/>
              <a:t>num_shares</a:t>
            </a:r>
            <a:r>
              <a:rPr lang="en-US" dirty="0"/>
              <a:t>: 463.85714285714283</a:t>
            </a:r>
          </a:p>
          <a:p>
            <a:endParaRPr lang="en-US" dirty="0"/>
          </a:p>
          <a:p>
            <a:r>
              <a:rPr lang="en-US" dirty="0"/>
              <a:t>Cluster 4:</a:t>
            </a:r>
          </a:p>
          <a:p>
            <a:r>
              <a:rPr lang="en-US" dirty="0"/>
              <a:t>Average Value of </a:t>
            </a:r>
            <a:r>
              <a:rPr lang="en-US" dirty="0" err="1"/>
              <a:t>num_reaction</a:t>
            </a:r>
            <a:r>
              <a:rPr lang="en-US" dirty="0"/>
              <a:t>: 465.2857142857143</a:t>
            </a:r>
          </a:p>
          <a:p>
            <a:r>
              <a:rPr lang="en-US" dirty="0"/>
              <a:t>Average Value of </a:t>
            </a:r>
            <a:r>
              <a:rPr lang="en-US" dirty="0" err="1"/>
              <a:t>num_comments</a:t>
            </a:r>
            <a:r>
              <a:rPr lang="en-US" dirty="0"/>
              <a:t>: 1443.2445520581114</a:t>
            </a:r>
          </a:p>
          <a:p>
            <a:r>
              <a:rPr lang="en-US" dirty="0"/>
              <a:t>Average Value of </a:t>
            </a:r>
            <a:r>
              <a:rPr lang="en-US" dirty="0" err="1"/>
              <a:t>num_shares</a:t>
            </a:r>
            <a:r>
              <a:rPr lang="en-US" dirty="0"/>
              <a:t>: 323.4648910411622</a:t>
            </a:r>
          </a:p>
          <a:p>
            <a:endParaRPr lang="en-US" dirty="0"/>
          </a:p>
          <a:p>
            <a:r>
              <a:rPr lang="en-US" dirty="0"/>
              <a:t>Cluster 5:</a:t>
            </a:r>
          </a:p>
          <a:p>
            <a:r>
              <a:rPr lang="en-US" dirty="0"/>
              <a:t>Average Value of </a:t>
            </a:r>
            <a:r>
              <a:rPr lang="en-US" dirty="0" err="1"/>
              <a:t>num_reaction</a:t>
            </a:r>
            <a:r>
              <a:rPr lang="en-US" dirty="0"/>
              <a:t>: 571.1818181818181</a:t>
            </a:r>
          </a:p>
          <a:p>
            <a:r>
              <a:rPr lang="en-US" dirty="0"/>
              <a:t>Average Value of </a:t>
            </a:r>
            <a:r>
              <a:rPr lang="en-US" dirty="0" err="1"/>
              <a:t>num_comments</a:t>
            </a:r>
            <a:r>
              <a:rPr lang="en-US" dirty="0"/>
              <a:t>: 12727.09090909091</a:t>
            </a:r>
          </a:p>
          <a:p>
            <a:r>
              <a:rPr lang="en-US" dirty="0"/>
              <a:t>Average Value of </a:t>
            </a:r>
            <a:r>
              <a:rPr lang="en-US" dirty="0" err="1"/>
              <a:t>num_shares</a:t>
            </a:r>
            <a:r>
              <a:rPr lang="en-US" dirty="0"/>
              <a:t>: 577.0909090909091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603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13</TotalTime>
  <Words>478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Facebook Dataset analysis</vt:lpstr>
      <vt:lpstr>Correlation between various metrics</vt:lpstr>
      <vt:lpstr>PowerPoint Presentation</vt:lpstr>
      <vt:lpstr>Machine learning model</vt:lpstr>
      <vt:lpstr>Elbow Method for calculating Optimum number of Clusters</vt:lpstr>
      <vt:lpstr>PowerPoint Presentation</vt:lpstr>
      <vt:lpstr>Composition of each Cluster</vt:lpstr>
      <vt:lpstr>Average values of metrics in each Cluster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Arsh Abel Kumar</dc:creator>
  <cp:lastModifiedBy>Arsh Abel Kumar</cp:lastModifiedBy>
  <cp:revision>1</cp:revision>
  <dcterms:created xsi:type="dcterms:W3CDTF">2024-07-25T10:10:47Z</dcterms:created>
  <dcterms:modified xsi:type="dcterms:W3CDTF">2024-07-25T10:24:37Z</dcterms:modified>
</cp:coreProperties>
</file>