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0982C40-0A0D-4F58-817D-FA382677A95D}" type="datetimeFigureOut">
              <a:rPr lang="en-IN" smtClean="0"/>
              <a:t>25-07-2024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47413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982C40-0A0D-4F58-817D-FA382677A95D}"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108926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982C40-0A0D-4F58-817D-FA382677A95D}" type="datetimeFigureOut">
              <a:rPr lang="en-IN" smtClean="0"/>
              <a:t>25-07-2024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387926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982C40-0A0D-4F58-817D-FA382677A95D}" type="datetimeFigureOut">
              <a:rPr lang="en-IN" smtClean="0"/>
              <a:t>25-07-2024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6650126-BF9A-4D37-BAAC-21AD114ACDA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298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0982C40-0A0D-4F58-817D-FA382677A95D}" type="datetimeFigureOut">
              <a:rPr lang="en-IN" smtClean="0"/>
              <a:t>25-07-2024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800678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982C40-0A0D-4F58-817D-FA382677A95D}" type="datetimeFigureOut">
              <a:rPr lang="en-IN" smtClean="0"/>
              <a:t>25-07-2024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248649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982C40-0A0D-4F58-817D-FA382677A95D}" type="datetimeFigureOut">
              <a:rPr lang="en-IN" smtClean="0"/>
              <a:t>25-07-2024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423677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82C40-0A0D-4F58-817D-FA382677A95D}"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2223663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0982C40-0A0D-4F58-817D-FA382677A95D}" type="datetimeFigureOut">
              <a:rPr lang="en-IN" smtClean="0"/>
              <a:t>25-07-2024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412868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82C40-0A0D-4F58-817D-FA382677A95D}"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91054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0982C40-0A0D-4F58-817D-FA382677A95D}" type="datetimeFigureOut">
              <a:rPr lang="en-IN" smtClean="0"/>
              <a:t>25-07-2024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1487432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82C40-0A0D-4F58-817D-FA382677A95D}"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37619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82C40-0A0D-4F58-817D-FA382677A95D}" type="datetimeFigureOut">
              <a:rPr lang="en-IN" smtClean="0"/>
              <a:t>25-07-2024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371880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82C40-0A0D-4F58-817D-FA382677A95D}" type="datetimeFigureOut">
              <a:rPr lang="en-IN" smtClean="0"/>
              <a:t>25-07-2024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291008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82C40-0A0D-4F58-817D-FA382677A95D}" type="datetimeFigureOut">
              <a:rPr lang="en-IN" smtClean="0"/>
              <a:t>25-07-2024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424329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982C40-0A0D-4F58-817D-FA382677A95D}"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355964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982C40-0A0D-4F58-817D-FA382677A95D}"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650126-BF9A-4D37-BAAC-21AD114ACDAE}" type="slidenum">
              <a:rPr lang="en-IN" smtClean="0"/>
              <a:t>‹#›</a:t>
            </a:fld>
            <a:endParaRPr lang="en-IN"/>
          </a:p>
        </p:txBody>
      </p:sp>
    </p:spTree>
    <p:extLst>
      <p:ext uri="{BB962C8B-B14F-4D97-AF65-F5344CB8AC3E}">
        <p14:creationId xmlns:p14="http://schemas.microsoft.com/office/powerpoint/2010/main" val="415313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982C40-0A0D-4F58-817D-FA382677A95D}" type="datetimeFigureOut">
              <a:rPr lang="en-IN" smtClean="0"/>
              <a:t>25-07-2024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650126-BF9A-4D37-BAAC-21AD114ACDAE}" type="slidenum">
              <a:rPr lang="en-IN" smtClean="0"/>
              <a:t>‹#›</a:t>
            </a:fld>
            <a:endParaRPr lang="en-IN"/>
          </a:p>
        </p:txBody>
      </p:sp>
    </p:spTree>
    <p:extLst>
      <p:ext uri="{BB962C8B-B14F-4D97-AF65-F5344CB8AC3E}">
        <p14:creationId xmlns:p14="http://schemas.microsoft.com/office/powerpoint/2010/main" val="32267678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031A-F22A-0117-C0E1-CDC184AE372B}"/>
              </a:ext>
            </a:extLst>
          </p:cNvPr>
          <p:cNvSpPr>
            <a:spLocks noGrp="1"/>
          </p:cNvSpPr>
          <p:nvPr>
            <p:ph type="ctrTitle"/>
          </p:nvPr>
        </p:nvSpPr>
        <p:spPr/>
        <p:txBody>
          <a:bodyPr/>
          <a:lstStyle/>
          <a:p>
            <a:r>
              <a:rPr lang="en-IN" dirty="0"/>
              <a:t>Sales prediction</a:t>
            </a:r>
          </a:p>
        </p:txBody>
      </p:sp>
      <p:sp>
        <p:nvSpPr>
          <p:cNvPr id="3" name="Subtitle 2">
            <a:extLst>
              <a:ext uri="{FF2B5EF4-FFF2-40B4-BE49-F238E27FC236}">
                <a16:creationId xmlns:a16="http://schemas.microsoft.com/office/drawing/2014/main" id="{7E7E6B85-90CA-12F8-DFF7-22644D0C113A}"/>
              </a:ext>
            </a:extLst>
          </p:cNvPr>
          <p:cNvSpPr>
            <a:spLocks noGrp="1"/>
          </p:cNvSpPr>
          <p:nvPr>
            <p:ph type="subTitle" idx="1"/>
          </p:nvPr>
        </p:nvSpPr>
        <p:spPr>
          <a:xfrm>
            <a:off x="1371600" y="3632201"/>
            <a:ext cx="9448800" cy="1598560"/>
          </a:xfrm>
        </p:spPr>
        <p:txBody>
          <a:bodyPr>
            <a:normAutofit/>
          </a:bodyPr>
          <a:lstStyle/>
          <a:p>
            <a:r>
              <a:rPr lang="en-IN" dirty="0"/>
              <a:t>Data Analysis and Machine Learning model</a:t>
            </a:r>
          </a:p>
          <a:p>
            <a:endParaRPr lang="en-IN" dirty="0"/>
          </a:p>
          <a:p>
            <a:endParaRPr lang="en-IN" dirty="0"/>
          </a:p>
          <a:p>
            <a:r>
              <a:rPr lang="en-IN" b="1" i="1" dirty="0">
                <a:solidFill>
                  <a:srgbClr val="FFC000"/>
                </a:solidFill>
              </a:rPr>
              <a:t>By- Arsh Abel Kumar</a:t>
            </a:r>
          </a:p>
        </p:txBody>
      </p:sp>
    </p:spTree>
    <p:extLst>
      <p:ext uri="{BB962C8B-B14F-4D97-AF65-F5344CB8AC3E}">
        <p14:creationId xmlns:p14="http://schemas.microsoft.com/office/powerpoint/2010/main" val="730735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F5D7-EEA0-2BE6-6250-F1F181B9DFA7}"/>
              </a:ext>
            </a:extLst>
          </p:cNvPr>
          <p:cNvSpPr>
            <a:spLocks noGrp="1"/>
          </p:cNvSpPr>
          <p:nvPr>
            <p:ph type="title"/>
          </p:nvPr>
        </p:nvSpPr>
        <p:spPr>
          <a:xfrm>
            <a:off x="530942" y="764373"/>
            <a:ext cx="10975258" cy="1293028"/>
          </a:xfrm>
        </p:spPr>
        <p:txBody>
          <a:bodyPr/>
          <a:lstStyle/>
          <a:p>
            <a:r>
              <a:rPr lang="en-IN" dirty="0"/>
              <a:t>Does normalizing the data change the result?</a:t>
            </a:r>
          </a:p>
        </p:txBody>
      </p:sp>
      <p:sp>
        <p:nvSpPr>
          <p:cNvPr id="3" name="Content Placeholder 2">
            <a:extLst>
              <a:ext uri="{FF2B5EF4-FFF2-40B4-BE49-F238E27FC236}">
                <a16:creationId xmlns:a16="http://schemas.microsoft.com/office/drawing/2014/main" id="{4579EA06-EE23-07C6-01CC-9D07CDFE811D}"/>
              </a:ext>
            </a:extLst>
          </p:cNvPr>
          <p:cNvSpPr>
            <a:spLocks noGrp="1"/>
          </p:cNvSpPr>
          <p:nvPr>
            <p:ph idx="1"/>
          </p:nvPr>
        </p:nvSpPr>
        <p:spPr/>
        <p:txBody>
          <a:bodyPr/>
          <a:lstStyle/>
          <a:p>
            <a:r>
              <a:rPr lang="en-IN" dirty="0"/>
              <a:t>We now normalise the data by feature scaling which makes all the features at the same scale.</a:t>
            </a:r>
          </a:p>
          <a:p>
            <a:r>
              <a:rPr lang="en-IN" dirty="0"/>
              <a:t>But, at the end, we come to the conclusion that normalizing the data doesn’t have any effect on our model, since the predicted values come out to be same and so does the MSE</a:t>
            </a:r>
          </a:p>
        </p:txBody>
      </p:sp>
    </p:spTree>
    <p:extLst>
      <p:ext uri="{BB962C8B-B14F-4D97-AF65-F5344CB8AC3E}">
        <p14:creationId xmlns:p14="http://schemas.microsoft.com/office/powerpoint/2010/main" val="134765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CB2A-624C-BDC5-C562-A2546E8782FE}"/>
              </a:ext>
            </a:extLst>
          </p:cNvPr>
          <p:cNvSpPr>
            <a:spLocks noGrp="1"/>
          </p:cNvSpPr>
          <p:nvPr>
            <p:ph type="title"/>
          </p:nvPr>
        </p:nvSpPr>
        <p:spPr>
          <a:xfrm>
            <a:off x="685800" y="764373"/>
            <a:ext cx="10820400" cy="1293028"/>
          </a:xfrm>
        </p:spPr>
        <p:txBody>
          <a:bodyPr/>
          <a:lstStyle/>
          <a:p>
            <a:r>
              <a:rPr lang="en-US" dirty="0"/>
              <a:t>Sales Prediction with only Radio and Newspaper</a:t>
            </a:r>
            <a:endParaRPr lang="en-IN" dirty="0"/>
          </a:p>
        </p:txBody>
      </p:sp>
      <p:sp>
        <p:nvSpPr>
          <p:cNvPr id="3" name="Content Placeholder 2">
            <a:extLst>
              <a:ext uri="{FF2B5EF4-FFF2-40B4-BE49-F238E27FC236}">
                <a16:creationId xmlns:a16="http://schemas.microsoft.com/office/drawing/2014/main" id="{BF939E85-0AE6-CCE8-743C-EE6D1EA36FC0}"/>
              </a:ext>
            </a:extLst>
          </p:cNvPr>
          <p:cNvSpPr>
            <a:spLocks noGrp="1"/>
          </p:cNvSpPr>
          <p:nvPr>
            <p:ph idx="1"/>
          </p:nvPr>
        </p:nvSpPr>
        <p:spPr/>
        <p:txBody>
          <a:bodyPr/>
          <a:lstStyle/>
          <a:p>
            <a:r>
              <a:rPr lang="en-IN" dirty="0"/>
              <a:t>Now, we use only two of the three variables that affect the sales, namely Radio and Newspaper advertising.</a:t>
            </a:r>
          </a:p>
          <a:p>
            <a:r>
              <a:rPr lang="en-IN" dirty="0"/>
              <a:t>We come to a conclusion that, the predicted values are much further than the tested values, and also, the MSE comes out to be very high.</a:t>
            </a:r>
          </a:p>
        </p:txBody>
      </p:sp>
    </p:spTree>
    <p:extLst>
      <p:ext uri="{BB962C8B-B14F-4D97-AF65-F5344CB8AC3E}">
        <p14:creationId xmlns:p14="http://schemas.microsoft.com/office/powerpoint/2010/main" val="101452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96C82F-027B-9040-4D89-9ADE87D27268}"/>
              </a:ext>
            </a:extLst>
          </p:cNvPr>
          <p:cNvPicPr>
            <a:picLocks noChangeAspect="1"/>
          </p:cNvPicPr>
          <p:nvPr/>
        </p:nvPicPr>
        <p:blipFill>
          <a:blip r:embed="rId2"/>
          <a:stretch>
            <a:fillRect/>
          </a:stretch>
        </p:blipFill>
        <p:spPr>
          <a:xfrm>
            <a:off x="3376325" y="0"/>
            <a:ext cx="5439349" cy="6858000"/>
          </a:xfrm>
          <a:prstGeom prst="rect">
            <a:avLst/>
          </a:prstGeom>
        </p:spPr>
      </p:pic>
    </p:spTree>
    <p:extLst>
      <p:ext uri="{BB962C8B-B14F-4D97-AF65-F5344CB8AC3E}">
        <p14:creationId xmlns:p14="http://schemas.microsoft.com/office/powerpoint/2010/main" val="249711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1D0E2C-0466-8438-9F2A-871F12E75EDB}"/>
              </a:ext>
            </a:extLst>
          </p:cNvPr>
          <p:cNvSpPr>
            <a:spLocks noGrp="1"/>
          </p:cNvSpPr>
          <p:nvPr>
            <p:ph type="ctrTitle"/>
          </p:nvPr>
        </p:nvSpPr>
        <p:spPr>
          <a:xfrm>
            <a:off x="157316" y="2049210"/>
            <a:ext cx="13194890" cy="1825096"/>
          </a:xfrm>
        </p:spPr>
        <p:txBody>
          <a:bodyPr>
            <a:noAutofit/>
          </a:bodyPr>
          <a:lstStyle/>
          <a:p>
            <a:r>
              <a:rPr lang="en-IN" sz="16000" dirty="0">
                <a:ln>
                  <a:solidFill>
                    <a:srgbClr val="00B0F0"/>
                  </a:solidFill>
                </a:ln>
                <a:effectLst>
                  <a:glow rad="101600">
                    <a:schemeClr val="accent5">
                      <a:satMod val="175000"/>
                      <a:alpha val="40000"/>
                    </a:schemeClr>
                  </a:glow>
                  <a:reflection blurRad="6350" stA="50000" endA="300" endPos="50000" dist="29997" dir="5400000" sy="-100000" algn="bl" rotWithShape="0"/>
                </a:effectLst>
              </a:rPr>
              <a:t>Thank you</a:t>
            </a:r>
          </a:p>
        </p:txBody>
      </p:sp>
    </p:spTree>
    <p:extLst>
      <p:ext uri="{BB962C8B-B14F-4D97-AF65-F5344CB8AC3E}">
        <p14:creationId xmlns:p14="http://schemas.microsoft.com/office/powerpoint/2010/main" val="372150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360D-3FC0-44FA-3CD0-EE674EABAE31}"/>
              </a:ext>
            </a:extLst>
          </p:cNvPr>
          <p:cNvSpPr>
            <a:spLocks noGrp="1"/>
          </p:cNvSpPr>
          <p:nvPr>
            <p:ph type="title"/>
          </p:nvPr>
        </p:nvSpPr>
        <p:spPr>
          <a:xfrm>
            <a:off x="137652" y="754540"/>
            <a:ext cx="11680722" cy="1293028"/>
          </a:xfrm>
        </p:spPr>
        <p:txBody>
          <a:bodyPr/>
          <a:lstStyle/>
          <a:p>
            <a:r>
              <a:rPr lang="en-US" dirty="0"/>
              <a:t>Average Amount spent on TV advertising</a:t>
            </a:r>
            <a:endParaRPr lang="en-IN" dirty="0"/>
          </a:p>
        </p:txBody>
      </p:sp>
      <p:sp>
        <p:nvSpPr>
          <p:cNvPr id="3" name="Content Placeholder 2">
            <a:extLst>
              <a:ext uri="{FF2B5EF4-FFF2-40B4-BE49-F238E27FC236}">
                <a16:creationId xmlns:a16="http://schemas.microsoft.com/office/drawing/2014/main" id="{F5D44587-8F17-620B-890E-292C9CF84DC6}"/>
              </a:ext>
            </a:extLst>
          </p:cNvPr>
          <p:cNvSpPr>
            <a:spLocks noGrp="1"/>
          </p:cNvSpPr>
          <p:nvPr>
            <p:ph idx="1"/>
          </p:nvPr>
        </p:nvSpPr>
        <p:spPr/>
        <p:txBody>
          <a:bodyPr/>
          <a:lstStyle/>
          <a:p>
            <a:r>
              <a:rPr lang="en-IN" dirty="0"/>
              <a:t>By Analysing the dataset we conclude that the average amount spent on TV advertising was $147.0425</a:t>
            </a:r>
          </a:p>
        </p:txBody>
      </p:sp>
    </p:spTree>
    <p:extLst>
      <p:ext uri="{BB962C8B-B14F-4D97-AF65-F5344CB8AC3E}">
        <p14:creationId xmlns:p14="http://schemas.microsoft.com/office/powerpoint/2010/main" val="41996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1482-42B7-AF2F-6A32-885CC9D2F33C}"/>
              </a:ext>
            </a:extLst>
          </p:cNvPr>
          <p:cNvSpPr>
            <a:spLocks noGrp="1"/>
          </p:cNvSpPr>
          <p:nvPr>
            <p:ph type="title"/>
          </p:nvPr>
        </p:nvSpPr>
        <p:spPr>
          <a:xfrm>
            <a:off x="226142" y="764373"/>
            <a:ext cx="11280058" cy="1293028"/>
          </a:xfrm>
        </p:spPr>
        <p:txBody>
          <a:bodyPr>
            <a:normAutofit/>
          </a:bodyPr>
          <a:lstStyle/>
          <a:p>
            <a:r>
              <a:rPr lang="en-US" dirty="0"/>
              <a:t>Correlation between radio advertising expenditure and product sale</a:t>
            </a:r>
            <a:endParaRPr lang="en-IN" dirty="0"/>
          </a:p>
        </p:txBody>
      </p:sp>
      <p:sp>
        <p:nvSpPr>
          <p:cNvPr id="3" name="Content Placeholder 2">
            <a:extLst>
              <a:ext uri="{FF2B5EF4-FFF2-40B4-BE49-F238E27FC236}">
                <a16:creationId xmlns:a16="http://schemas.microsoft.com/office/drawing/2014/main" id="{D9DCAA8C-723A-14CF-F1FC-DE667B6BE47D}"/>
              </a:ext>
            </a:extLst>
          </p:cNvPr>
          <p:cNvSpPr>
            <a:spLocks noGrp="1"/>
          </p:cNvSpPr>
          <p:nvPr>
            <p:ph idx="1"/>
          </p:nvPr>
        </p:nvSpPr>
        <p:spPr/>
        <p:txBody>
          <a:bodyPr/>
          <a:lstStyle/>
          <a:p>
            <a:r>
              <a:rPr lang="en-IN" dirty="0"/>
              <a:t>When we find out the correlation matrix for the correlation between radio advertising and product sale, we get the following matrix:</a:t>
            </a:r>
          </a:p>
          <a:p>
            <a:pPr marL="0" indent="0">
              <a:buNone/>
            </a:pPr>
            <a:r>
              <a:rPr lang="en-IN" b="0" i="0" dirty="0">
                <a:solidFill>
                  <a:srgbClr val="D5D5D5"/>
                </a:solidFill>
                <a:effectLst/>
                <a:latin typeface="Courier New" panose="02070309020205020404" pitchFamily="49" charset="0"/>
              </a:rPr>
              <a:t>[</a:t>
            </a:r>
            <a:r>
              <a:rPr lang="en-IN" b="0" i="0" dirty="0">
                <a:solidFill>
                  <a:srgbClr val="D5D5D5"/>
                </a:solidFill>
                <a:effectLst/>
              </a:rPr>
              <a:t>[1. 0.34965074] </a:t>
            </a:r>
          </a:p>
          <a:p>
            <a:pPr marL="0" indent="0">
              <a:buNone/>
            </a:pPr>
            <a:r>
              <a:rPr lang="en-IN" b="0" i="0" dirty="0">
                <a:solidFill>
                  <a:srgbClr val="D5D5D5"/>
                </a:solidFill>
                <a:effectLst/>
              </a:rPr>
              <a:t>[0.34965074 1. ]]</a:t>
            </a:r>
          </a:p>
          <a:p>
            <a:pPr marL="0" indent="0">
              <a:buNone/>
            </a:pPr>
            <a:r>
              <a:rPr lang="en-IN" dirty="0">
                <a:solidFill>
                  <a:srgbClr val="D5D5D5"/>
                </a:solidFill>
              </a:rPr>
              <a:t>From the matrix, we can clearly conclude that these two variables are weakly related since the score is closer to 0.</a:t>
            </a:r>
            <a:endParaRPr lang="en-IN" dirty="0"/>
          </a:p>
        </p:txBody>
      </p:sp>
    </p:spTree>
    <p:extLst>
      <p:ext uri="{BB962C8B-B14F-4D97-AF65-F5344CB8AC3E}">
        <p14:creationId xmlns:p14="http://schemas.microsoft.com/office/powerpoint/2010/main" val="390331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6085-ADD7-F481-2C6C-CA923AE6C325}"/>
              </a:ext>
            </a:extLst>
          </p:cNvPr>
          <p:cNvSpPr>
            <a:spLocks noGrp="1"/>
          </p:cNvSpPr>
          <p:nvPr>
            <p:ph type="title"/>
          </p:nvPr>
        </p:nvSpPr>
        <p:spPr>
          <a:xfrm>
            <a:off x="997975" y="0"/>
            <a:ext cx="8610600" cy="1293028"/>
          </a:xfrm>
        </p:spPr>
        <p:txBody>
          <a:bodyPr/>
          <a:lstStyle/>
          <a:p>
            <a:pPr algn="ctr"/>
            <a:r>
              <a:rPr lang="en-IN" dirty="0"/>
              <a:t>graph</a:t>
            </a:r>
          </a:p>
        </p:txBody>
      </p:sp>
      <p:pic>
        <p:nvPicPr>
          <p:cNvPr id="5" name="Picture 4">
            <a:extLst>
              <a:ext uri="{FF2B5EF4-FFF2-40B4-BE49-F238E27FC236}">
                <a16:creationId xmlns:a16="http://schemas.microsoft.com/office/drawing/2014/main" id="{495DB08D-5251-523B-4DAD-823E05451AEE}"/>
              </a:ext>
            </a:extLst>
          </p:cNvPr>
          <p:cNvPicPr>
            <a:picLocks noChangeAspect="1"/>
          </p:cNvPicPr>
          <p:nvPr/>
        </p:nvPicPr>
        <p:blipFill>
          <a:blip r:embed="rId2"/>
          <a:stretch>
            <a:fillRect/>
          </a:stretch>
        </p:blipFill>
        <p:spPr>
          <a:xfrm>
            <a:off x="1852453" y="1087315"/>
            <a:ext cx="6677957" cy="5410955"/>
          </a:xfrm>
          <a:prstGeom prst="rect">
            <a:avLst/>
          </a:prstGeom>
        </p:spPr>
      </p:pic>
    </p:spTree>
    <p:extLst>
      <p:ext uri="{BB962C8B-B14F-4D97-AF65-F5344CB8AC3E}">
        <p14:creationId xmlns:p14="http://schemas.microsoft.com/office/powerpoint/2010/main" val="58102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4E47-D224-A8D5-4389-5FEB86519D21}"/>
              </a:ext>
            </a:extLst>
          </p:cNvPr>
          <p:cNvSpPr>
            <a:spLocks noGrp="1"/>
          </p:cNvSpPr>
          <p:nvPr>
            <p:ph type="title"/>
          </p:nvPr>
        </p:nvSpPr>
        <p:spPr/>
        <p:txBody>
          <a:bodyPr/>
          <a:lstStyle/>
          <a:p>
            <a:r>
              <a:rPr lang="en-IN" dirty="0"/>
              <a:t>Impact of each variable</a:t>
            </a:r>
          </a:p>
        </p:txBody>
      </p:sp>
      <p:sp>
        <p:nvSpPr>
          <p:cNvPr id="3" name="Content Placeholder 2">
            <a:extLst>
              <a:ext uri="{FF2B5EF4-FFF2-40B4-BE49-F238E27FC236}">
                <a16:creationId xmlns:a16="http://schemas.microsoft.com/office/drawing/2014/main" id="{A655118A-0474-5412-0222-EC5BC704CDB1}"/>
              </a:ext>
            </a:extLst>
          </p:cNvPr>
          <p:cNvSpPr>
            <a:spLocks noGrp="1"/>
          </p:cNvSpPr>
          <p:nvPr>
            <p:ph idx="1"/>
          </p:nvPr>
        </p:nvSpPr>
        <p:spPr/>
        <p:txBody>
          <a:bodyPr/>
          <a:lstStyle/>
          <a:p>
            <a:pPr marL="0" indent="0">
              <a:buNone/>
            </a:pPr>
            <a:r>
              <a:rPr lang="en-IN" dirty="0"/>
              <a:t>Graph:</a:t>
            </a:r>
          </a:p>
        </p:txBody>
      </p:sp>
      <p:pic>
        <p:nvPicPr>
          <p:cNvPr id="5" name="Picture 4">
            <a:extLst>
              <a:ext uri="{FF2B5EF4-FFF2-40B4-BE49-F238E27FC236}">
                <a16:creationId xmlns:a16="http://schemas.microsoft.com/office/drawing/2014/main" id="{55A8D378-D504-8425-A3FB-C89C96F5DA4B}"/>
              </a:ext>
            </a:extLst>
          </p:cNvPr>
          <p:cNvPicPr>
            <a:picLocks noChangeAspect="1"/>
          </p:cNvPicPr>
          <p:nvPr/>
        </p:nvPicPr>
        <p:blipFill>
          <a:blip r:embed="rId2"/>
          <a:stretch>
            <a:fillRect/>
          </a:stretch>
        </p:blipFill>
        <p:spPr>
          <a:xfrm>
            <a:off x="2005781" y="1966991"/>
            <a:ext cx="8781773" cy="4251694"/>
          </a:xfrm>
          <a:prstGeom prst="rect">
            <a:avLst/>
          </a:prstGeom>
        </p:spPr>
      </p:pic>
    </p:spTree>
    <p:extLst>
      <p:ext uri="{BB962C8B-B14F-4D97-AF65-F5344CB8AC3E}">
        <p14:creationId xmlns:p14="http://schemas.microsoft.com/office/powerpoint/2010/main" val="242164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C04A4-B658-AC4F-5787-60568EC720A5}"/>
              </a:ext>
            </a:extLst>
          </p:cNvPr>
          <p:cNvSpPr>
            <a:spLocks noGrp="1"/>
          </p:cNvSpPr>
          <p:nvPr>
            <p:ph idx="1"/>
          </p:nvPr>
        </p:nvSpPr>
        <p:spPr/>
        <p:txBody>
          <a:bodyPr/>
          <a:lstStyle/>
          <a:p>
            <a:r>
              <a:rPr lang="en-IN" dirty="0"/>
              <a:t>When we look at the graph for the importance of each variable, we find out that each variable has an equal impact on the output variable</a:t>
            </a:r>
          </a:p>
        </p:txBody>
      </p:sp>
    </p:spTree>
    <p:extLst>
      <p:ext uri="{BB962C8B-B14F-4D97-AF65-F5344CB8AC3E}">
        <p14:creationId xmlns:p14="http://schemas.microsoft.com/office/powerpoint/2010/main" val="234507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553C-8F0B-17C7-B7D2-B8403FE96AF7}"/>
              </a:ext>
            </a:extLst>
          </p:cNvPr>
          <p:cNvSpPr>
            <a:spLocks noGrp="1"/>
          </p:cNvSpPr>
          <p:nvPr>
            <p:ph type="title"/>
          </p:nvPr>
        </p:nvSpPr>
        <p:spPr/>
        <p:txBody>
          <a:bodyPr/>
          <a:lstStyle/>
          <a:p>
            <a:r>
              <a:rPr lang="en-IN" dirty="0"/>
              <a:t>Sales prediction</a:t>
            </a:r>
          </a:p>
        </p:txBody>
      </p:sp>
      <p:sp>
        <p:nvSpPr>
          <p:cNvPr id="3" name="Content Placeholder 2">
            <a:extLst>
              <a:ext uri="{FF2B5EF4-FFF2-40B4-BE49-F238E27FC236}">
                <a16:creationId xmlns:a16="http://schemas.microsoft.com/office/drawing/2014/main" id="{D4A7ADD9-DA26-FC3D-0EC0-877B819265D5}"/>
              </a:ext>
            </a:extLst>
          </p:cNvPr>
          <p:cNvSpPr>
            <a:spLocks noGrp="1"/>
          </p:cNvSpPr>
          <p:nvPr>
            <p:ph idx="1"/>
          </p:nvPr>
        </p:nvSpPr>
        <p:spPr/>
        <p:txBody>
          <a:bodyPr/>
          <a:lstStyle/>
          <a:p>
            <a:r>
              <a:rPr lang="en-IN" dirty="0"/>
              <a:t>We use the Multiple Linear Regression model for the sales prediction because it’s an example of Supervised Data prediction.</a:t>
            </a:r>
          </a:p>
          <a:p>
            <a:r>
              <a:rPr lang="en-IN" dirty="0"/>
              <a:t>Thus, we divide the data into two sets: training and testing set.</a:t>
            </a:r>
          </a:p>
          <a:p>
            <a:r>
              <a:rPr lang="en-IN" dirty="0"/>
              <a:t>And, based on the model created by the training set we predict the sales values for the testing set.</a:t>
            </a:r>
          </a:p>
          <a:p>
            <a:r>
              <a:rPr lang="en-IN" dirty="0"/>
              <a:t>The following is the predicted values vs actual values table </a:t>
            </a:r>
            <a:r>
              <a:rPr lang="en-IN" dirty="0" err="1"/>
              <a:t>alongwith</a:t>
            </a:r>
            <a:r>
              <a:rPr lang="en-IN" dirty="0"/>
              <a:t> the MSE.</a:t>
            </a:r>
          </a:p>
        </p:txBody>
      </p:sp>
    </p:spTree>
    <p:extLst>
      <p:ext uri="{BB962C8B-B14F-4D97-AF65-F5344CB8AC3E}">
        <p14:creationId xmlns:p14="http://schemas.microsoft.com/office/powerpoint/2010/main" val="327363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5B18AD-B69B-30CE-6B20-CD153FCC50C1}"/>
              </a:ext>
            </a:extLst>
          </p:cNvPr>
          <p:cNvPicPr>
            <a:picLocks noChangeAspect="1"/>
          </p:cNvPicPr>
          <p:nvPr/>
        </p:nvPicPr>
        <p:blipFill>
          <a:blip r:embed="rId2"/>
          <a:stretch>
            <a:fillRect/>
          </a:stretch>
        </p:blipFill>
        <p:spPr>
          <a:xfrm>
            <a:off x="3781154" y="0"/>
            <a:ext cx="4629691" cy="6858000"/>
          </a:xfrm>
          <a:prstGeom prst="rect">
            <a:avLst/>
          </a:prstGeom>
        </p:spPr>
      </p:pic>
    </p:spTree>
    <p:extLst>
      <p:ext uri="{BB962C8B-B14F-4D97-AF65-F5344CB8AC3E}">
        <p14:creationId xmlns:p14="http://schemas.microsoft.com/office/powerpoint/2010/main" val="405148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856D-10DF-3C82-25E2-10388FF62E86}"/>
              </a:ext>
            </a:extLst>
          </p:cNvPr>
          <p:cNvSpPr>
            <a:spLocks noGrp="1"/>
          </p:cNvSpPr>
          <p:nvPr>
            <p:ph type="title"/>
          </p:nvPr>
        </p:nvSpPr>
        <p:spPr>
          <a:xfrm>
            <a:off x="1288026" y="764373"/>
            <a:ext cx="10218174" cy="1293028"/>
          </a:xfrm>
        </p:spPr>
        <p:txBody>
          <a:bodyPr/>
          <a:lstStyle/>
          <a:p>
            <a:r>
              <a:rPr lang="en-US" dirty="0"/>
              <a:t>Predicting Sales on a new data</a:t>
            </a:r>
            <a:endParaRPr lang="en-IN" dirty="0"/>
          </a:p>
        </p:txBody>
      </p:sp>
      <p:sp>
        <p:nvSpPr>
          <p:cNvPr id="3" name="Content Placeholder 2">
            <a:extLst>
              <a:ext uri="{FF2B5EF4-FFF2-40B4-BE49-F238E27FC236}">
                <a16:creationId xmlns:a16="http://schemas.microsoft.com/office/drawing/2014/main" id="{00AFBEE6-E854-D718-9C67-67E913DE1D54}"/>
              </a:ext>
            </a:extLst>
          </p:cNvPr>
          <p:cNvSpPr>
            <a:spLocks noGrp="1"/>
          </p:cNvSpPr>
          <p:nvPr>
            <p:ph idx="1"/>
          </p:nvPr>
        </p:nvSpPr>
        <p:spPr/>
        <p:txBody>
          <a:bodyPr/>
          <a:lstStyle/>
          <a:p>
            <a:r>
              <a:rPr lang="en-IN" dirty="0"/>
              <a:t>We predict sales on new data</a:t>
            </a:r>
            <a:r>
              <a:rPr lang="en-US" dirty="0"/>
              <a:t>set of advertising expenditures: $200 on TV, $40 on Radio, and $50 on Newspaper.</a:t>
            </a:r>
          </a:p>
          <a:p>
            <a:r>
              <a:rPr lang="en-US" dirty="0"/>
              <a:t>The Sales comes out to be:19.7321937</a:t>
            </a:r>
            <a:endParaRPr lang="en-IN" dirty="0"/>
          </a:p>
        </p:txBody>
      </p:sp>
    </p:spTree>
    <p:extLst>
      <p:ext uri="{BB962C8B-B14F-4D97-AF65-F5344CB8AC3E}">
        <p14:creationId xmlns:p14="http://schemas.microsoft.com/office/powerpoint/2010/main" val="107198424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140</TotalTime>
  <Words>369</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Courier New</vt:lpstr>
      <vt:lpstr>Vapor Trail</vt:lpstr>
      <vt:lpstr>Sales prediction</vt:lpstr>
      <vt:lpstr>Average Amount spent on TV advertising</vt:lpstr>
      <vt:lpstr>Correlation between radio advertising expenditure and product sale</vt:lpstr>
      <vt:lpstr>graph</vt:lpstr>
      <vt:lpstr>Impact of each variable</vt:lpstr>
      <vt:lpstr>PowerPoint Presentation</vt:lpstr>
      <vt:lpstr>Sales prediction</vt:lpstr>
      <vt:lpstr>PowerPoint Presentation</vt:lpstr>
      <vt:lpstr>Predicting Sales on a new data</vt:lpstr>
      <vt:lpstr>Does normalizing the data change the result?</vt:lpstr>
      <vt:lpstr>Sales Prediction with only Radio and Newspaper</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 Abel Kumar</dc:creator>
  <cp:lastModifiedBy>Arsh Abel Kumar</cp:lastModifiedBy>
  <cp:revision>1</cp:revision>
  <dcterms:created xsi:type="dcterms:W3CDTF">2024-07-25T07:49:07Z</dcterms:created>
  <dcterms:modified xsi:type="dcterms:W3CDTF">2024-07-25T10:09:21Z</dcterms:modified>
</cp:coreProperties>
</file>