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147375615" r:id="rId5"/>
    <p:sldId id="2147375616"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355BD-7F69-4E1C-839A-5258BC87C109}" v="23" dt="2024-09-06T16:28:21.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Arsh Arif Afrah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6-Sep-2024</a:t>
            </a:r>
          </a:p>
        </p:txBody>
      </p:sp>
    </p:spTree>
    <p:extLst>
      <p:ext uri="{BB962C8B-B14F-4D97-AF65-F5344CB8AC3E}">
        <p14:creationId xmlns:p14="http://schemas.microsoft.com/office/powerpoint/2010/main" val="191970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dirty="0"/>
              <a:t>Shell and Automation</a:t>
            </a:r>
          </a:p>
          <a:p>
            <a:pPr marL="0" indent="0">
              <a:buNone/>
            </a:pPr>
            <a:r>
              <a:rPr lang="en-GB" sz="2000" dirty="0"/>
              <a:t>Shell probably employs GitHub Actions to automate its software workflows, ensuring that updates are swiftly and reliably tested before deployment. This practice aligns with Shell’s emphasis on innovation and efficiency, fostering reliable and advanced solutions. Automation enhances development speed, minimizes downtime, and frees up developer time, leading to cost savings, better resource utilization, and improved operational resilience.</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3379D902-A5D4-8650-1363-35FEE3082646}"/>
              </a:ext>
            </a:extLst>
          </p:cNvPr>
          <p:cNvPicPr>
            <a:picLocks noChangeAspect="1"/>
          </p:cNvPicPr>
          <p:nvPr/>
        </p:nvPicPr>
        <p:blipFill>
          <a:blip r:embed="rId7"/>
          <a:stretch>
            <a:fillRect/>
          </a:stretch>
        </p:blipFill>
        <p:spPr>
          <a:xfrm>
            <a:off x="6311586" y="2402576"/>
            <a:ext cx="5632534" cy="2993073"/>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I am familiar with using JUnit for unit testing, but recently, I had the new experience of learning to use the </a:t>
            </a:r>
            <a:r>
              <a:rPr lang="en-GB" sz="2000" dirty="0" err="1"/>
              <a:t>Fitnesse</a:t>
            </a:r>
            <a:r>
              <a:rPr lang="en-GB" sz="2000" dirty="0"/>
              <a:t> tool. System testing and integration testing were new to me, requiring considerable effort and experimentation to understand how they function.</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a:extLst>
              <a:ext uri="{FF2B5EF4-FFF2-40B4-BE49-F238E27FC236}">
                <a16:creationId xmlns:a16="http://schemas.microsoft.com/office/drawing/2014/main" id="{1A27BEBE-F507-E20C-CC8B-47917ABFDE9D}"/>
              </a:ext>
            </a:extLst>
          </p:cNvPr>
          <p:cNvPicPr>
            <a:picLocks noChangeAspect="1"/>
          </p:cNvPicPr>
          <p:nvPr/>
        </p:nvPicPr>
        <p:blipFill>
          <a:blip r:embed="rId7"/>
          <a:stretch>
            <a:fillRect/>
          </a:stretch>
        </p:blipFill>
        <p:spPr>
          <a:xfrm>
            <a:off x="6278880" y="2162174"/>
            <a:ext cx="5444948" cy="325513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Integrating DBMS with existing systems while ensuring data consistency and efficient migration was a significant challenge. Additionally, managing large datasets and optimizing query performance for real-time analytics proved difficult.</a:t>
            </a:r>
          </a:p>
          <a:p>
            <a:pPr marL="0" indent="0">
              <a:buNone/>
            </a:pPr>
            <a:r>
              <a:rPr lang="en-GB" sz="1800" b="1" dirty="0"/>
              <a:t>Plan to Address</a:t>
            </a:r>
          </a:p>
          <a:p>
            <a:pPr marL="0" indent="0">
              <a:buNone/>
            </a:pPr>
            <a:r>
              <a:rPr lang="en-GB" sz="1800" dirty="0"/>
              <a:t>To tackle these issues, I plan to:</a:t>
            </a:r>
          </a:p>
          <a:p>
            <a:r>
              <a:rPr lang="en-GB" sz="1800" dirty="0"/>
              <a:t>Enhance my DBMS knowledge.</a:t>
            </a:r>
          </a:p>
          <a:p>
            <a:r>
              <a:rPr lang="en-GB" sz="1800" dirty="0"/>
              <a:t>Explore migration tools and indexing techniques.</a:t>
            </a:r>
          </a:p>
          <a:p>
            <a:r>
              <a:rPr lang="en-GB" sz="1800" dirty="0"/>
              <a:t>Collaborate with colleagues.</a:t>
            </a:r>
          </a:p>
          <a:p>
            <a:r>
              <a:rPr lang="en-GB" sz="1800" dirty="0"/>
              <a:t>Leverage Shell’s training resources for a smoother implementation.</a:t>
            </a:r>
            <a:endParaRPr lang="en-US" sz="18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a:extLst>
              <a:ext uri="{FF2B5EF4-FFF2-40B4-BE49-F238E27FC236}">
                <a16:creationId xmlns:a16="http://schemas.microsoft.com/office/drawing/2014/main" id="{5AE555E2-F873-4FD0-D9D5-DCEE171B8D7D}"/>
              </a:ext>
            </a:extLst>
          </p:cNvPr>
          <p:cNvPicPr>
            <a:picLocks noChangeAspect="1"/>
          </p:cNvPicPr>
          <p:nvPr/>
        </p:nvPicPr>
        <p:blipFill>
          <a:blip r:embed="rId7"/>
          <a:stretch>
            <a:fillRect/>
          </a:stretch>
        </p:blipFill>
        <p:spPr>
          <a:xfrm>
            <a:off x="6674484" y="2477354"/>
            <a:ext cx="4852035" cy="2843518"/>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The main challenges I encountered were structuring workflows correctly in YAML, managing complex pipelines, and troubleshooting integration with third-party tools. Debugging failed workflows was also difficult due to limited logging and error visibility. </a:t>
            </a:r>
          </a:p>
          <a:p>
            <a:pPr marL="0" indent="0">
              <a:buNone/>
            </a:pPr>
            <a:r>
              <a:rPr lang="en-US" sz="1900" dirty="0"/>
              <a:t>My Plan to Overcome These Challenges: To address these issues, I plan to: Study YAML and GitHub Actions documentation more thoroughly. Use reusable workflows for consistency. Implement better logging and monitoring for easier debugging. Seek advice from experienced colleagues or the GitHub community. Test smaller workflow components before full integration.</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a:extLst>
              <a:ext uri="{FF2B5EF4-FFF2-40B4-BE49-F238E27FC236}">
                <a16:creationId xmlns:a16="http://schemas.microsoft.com/office/drawing/2014/main" id="{B4F9D549-F577-02E6-C9C1-5DC3C6175EDB}"/>
              </a:ext>
            </a:extLst>
          </p:cNvPr>
          <p:cNvPicPr>
            <a:picLocks noChangeAspect="1"/>
          </p:cNvPicPr>
          <p:nvPr/>
        </p:nvPicPr>
        <p:blipFill>
          <a:blip r:embed="rId7"/>
          <a:stretch>
            <a:fillRect/>
          </a:stretch>
        </p:blipFill>
        <p:spPr>
          <a:xfrm>
            <a:off x="6315074" y="1941742"/>
            <a:ext cx="5064425" cy="335108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a:effectLst>
                  <a:outerShdw blurRad="38100" dist="38100" dir="2700000" algn="tl">
                    <a:srgbClr val="000000">
                      <a:alpha val="43137"/>
                    </a:srgbClr>
                  </a:outerShdw>
                </a:effectLst>
              </a:rPr>
              <a:t>Understand all the technical skills taught during the week.</a:t>
            </a:r>
          </a:p>
          <a:p>
            <a:pPr marL="0" indent="0" algn="ctr">
              <a:buFont typeface="Arial" panose="020B0604020202020204" pitchFamily="34" charset="0"/>
              <a:buNone/>
            </a:pPr>
            <a:r>
              <a:rPr lang="en-GB" sz="2000">
                <a:effectLst>
                  <a:outerShdw blurRad="38100" dist="38100" dir="2700000" algn="tl">
                    <a:srgbClr val="000000">
                      <a:alpha val="43137"/>
                    </a:srgbClr>
                  </a:outerShdw>
                </a:effectLst>
              </a:rPr>
              <a:t>Learn how to apply these technical skills in a work environment.</a:t>
            </a:r>
          </a:p>
          <a:p>
            <a:pPr marL="0" indent="0" algn="ctr">
              <a:buFont typeface="Arial" panose="020B0604020202020204" pitchFamily="34" charset="0"/>
              <a:buNone/>
            </a:pPr>
            <a:r>
              <a:rPr lang="en-GB" sz="2000">
                <a:effectLst>
                  <a:outerShdw blurRad="38100" dist="38100" dir="2700000" algn="tl">
                    <a:srgbClr val="000000">
                      <a:alpha val="43137"/>
                    </a:srgbClr>
                  </a:outerShdw>
                </a:effectLst>
              </a:rPr>
              <a:t>Implement all the acquired knowledge and skills throughout the week.</a:t>
            </a: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Implementation should be on the same day as the learning.</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Keep learning through out the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Implemented the different learnings like Agile(Scrum, Kanban), DBMS concepts, Cloud and </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week’s classes were very interactive and informative. All the lessons were in depth and backed by example along with practical implementation during the class it self.</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We also had a scrum roleplay as a team to get us accustomed to the scrum framework.</a:t>
            </a:r>
          </a:p>
        </p:txBody>
      </p:sp>
      <p:pic>
        <p:nvPicPr>
          <p:cNvPr id="8" name="Picture 7" descr="A screenshot of a computer&#10;&#10;Description automatically generated">
            <a:extLst>
              <a:ext uri="{FF2B5EF4-FFF2-40B4-BE49-F238E27FC236}">
                <a16:creationId xmlns:a16="http://schemas.microsoft.com/office/drawing/2014/main" id="{0E7DC06B-7173-5C51-C8F5-07207F712B77}"/>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289040" y="2490593"/>
            <a:ext cx="5761642" cy="2538607"/>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Quick summary</a:t>
            </a:r>
          </a:p>
          <a:p>
            <a:pPr>
              <a:lnSpc>
                <a:spcPct val="100000"/>
              </a:lnSpc>
            </a:pPr>
            <a:endParaRPr lang="en-US" sz="2000" dirty="0"/>
          </a:p>
          <a:p>
            <a:pPr>
              <a:lnSpc>
                <a:spcPct val="100000"/>
              </a:lnSpc>
            </a:pPr>
            <a:r>
              <a:rPr lang="en-US" sz="1800" dirty="0"/>
              <a:t>Importance of topics of upcoming week</a:t>
            </a:r>
          </a:p>
          <a:p>
            <a:pPr>
              <a:lnSpc>
                <a:spcPct val="100000"/>
              </a:lnSpc>
            </a:pPr>
            <a:endParaRPr lang="en-US" sz="1800" dirty="0"/>
          </a:p>
          <a:p>
            <a:pPr>
              <a:lnSpc>
                <a:spcPct val="100000"/>
              </a:lnSpc>
            </a:pPr>
            <a:r>
              <a:rPr lang="en-US" sz="1800" dirty="0"/>
              <a:t>Connectivity of topics from current week</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Dream big, act bigger.</a:t>
            </a:r>
          </a:p>
          <a:p>
            <a:pPr marL="0" indent="0" algn="ctr">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998AC377-D3CA-2D4A-0FC8-1DD99902D638}"/>
              </a:ext>
            </a:extLst>
          </p:cNvPr>
          <p:cNvPicPr>
            <a:picLocks noChangeAspect="1"/>
          </p:cNvPicPr>
          <p:nvPr/>
        </p:nvPicPr>
        <p:blipFill>
          <a:blip r:embed="rId5"/>
          <a:stretch>
            <a:fillRect/>
          </a:stretch>
        </p:blipFill>
        <p:spPr>
          <a:xfrm>
            <a:off x="6328432" y="1829402"/>
            <a:ext cx="5346655" cy="4078577"/>
          </a:xfrm>
          <a:prstGeom prst="rect">
            <a:avLst/>
          </a:prstGeom>
        </p:spPr>
      </p:pic>
    </p:spTree>
    <p:extLst>
      <p:ext uri="{BB962C8B-B14F-4D97-AF65-F5344CB8AC3E}">
        <p14:creationId xmlns:p14="http://schemas.microsoft.com/office/powerpoint/2010/main" val="316112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Testing</a:t>
            </a:r>
          </a:p>
          <a:p>
            <a:pPr marL="0" indent="0">
              <a:buFont typeface="Arial" panose="020B0604020202020204" pitchFamily="34" charset="0"/>
              <a:buNone/>
            </a:pPr>
            <a:r>
              <a:rPr lang="en-GB" sz="2000" dirty="0"/>
              <a:t>Understanding the various types of testing is crucial for creating reliable and stable software.</a:t>
            </a:r>
          </a:p>
          <a:p>
            <a:pPr marL="0" indent="0">
              <a:buFont typeface="Arial" panose="020B0604020202020204" pitchFamily="34" charset="0"/>
              <a:buNone/>
            </a:pPr>
            <a:r>
              <a:rPr lang="en-GB" sz="2000" b="1" dirty="0"/>
              <a:t>Key Takeaway</a:t>
            </a:r>
          </a:p>
          <a:p>
            <a:pPr marL="0" indent="0">
              <a:buFont typeface="Arial" panose="020B0604020202020204" pitchFamily="34" charset="0"/>
              <a:buNone/>
            </a:pPr>
            <a:r>
              <a:rPr lang="en-GB" sz="2000" dirty="0"/>
              <a:t>Each stage of the development life cycle necessitates different types of testing.</a:t>
            </a:r>
          </a:p>
          <a:p>
            <a:pPr marL="0" indent="0">
              <a:buFont typeface="Arial" panose="020B0604020202020204" pitchFamily="34" charset="0"/>
              <a:buNone/>
            </a:pPr>
            <a:r>
              <a:rPr lang="en-GB" sz="2000" b="1" dirty="0"/>
              <a:t>Application in the Energy Sector</a:t>
            </a:r>
          </a:p>
          <a:p>
            <a:pPr marL="0" indent="0">
              <a:buFont typeface="Arial" panose="020B0604020202020204" pitchFamily="34" charset="0"/>
              <a:buNone/>
            </a:pPr>
            <a:r>
              <a:rPr lang="en-GB" sz="2000" dirty="0"/>
              <a:t>In the energy sector, ensuring that every application is stable and safe for daily use is vital to prevent accidents, and comprehensive testing plays a key role in achieving this.</a:t>
            </a:r>
            <a:endParaRPr lang="en-US" sz="2000" dirty="0"/>
          </a:p>
        </p:txBody>
      </p:sp>
      <p:pic>
        <p:nvPicPr>
          <p:cNvPr id="2" name="Picture 1">
            <a:extLst>
              <a:ext uri="{FF2B5EF4-FFF2-40B4-BE49-F238E27FC236}">
                <a16:creationId xmlns:a16="http://schemas.microsoft.com/office/drawing/2014/main" id="{7C8E5FA1-C5C2-2380-D2EC-9C9751721A8E}"/>
              </a:ext>
            </a:extLst>
          </p:cNvPr>
          <p:cNvPicPr>
            <a:picLocks noChangeAspect="1"/>
          </p:cNvPicPr>
          <p:nvPr/>
        </p:nvPicPr>
        <p:blipFill>
          <a:blip r:embed="rId7"/>
          <a:stretch>
            <a:fillRect/>
          </a:stretch>
        </p:blipFill>
        <p:spPr>
          <a:xfrm>
            <a:off x="6548755" y="1765513"/>
            <a:ext cx="4977765" cy="4171721"/>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Database Management System </a:t>
            </a:r>
          </a:p>
          <a:p>
            <a:pPr marL="0" indent="0">
              <a:buFont typeface="Arial" panose="020B0604020202020204" pitchFamily="34" charset="0"/>
              <a:buNone/>
            </a:pPr>
            <a:r>
              <a:rPr lang="en-US" sz="1800" b="1" dirty="0"/>
              <a:t>Key learning </a:t>
            </a:r>
            <a:r>
              <a:rPr lang="en-US" sz="1800" dirty="0"/>
              <a:t>A DBMS is crucial for efficiently storing, managing, and securing large datasets. Key concepts include relational databases, SQL, and transaction management, ensuring data integrity and consistency. </a:t>
            </a:r>
          </a:p>
          <a:p>
            <a:pPr marL="0" indent="0">
              <a:buFont typeface="Arial" panose="020B0604020202020204" pitchFamily="34" charset="0"/>
              <a:buNone/>
            </a:pPr>
            <a:r>
              <a:rPr lang="en-US" sz="1800" b="1" dirty="0"/>
              <a:t>Key takeaway </a:t>
            </a:r>
            <a:r>
              <a:rPr lang="en-US" sz="1800" dirty="0"/>
              <a:t>DBMS enhances decision-making, real-time data analysis, and workflow efficiency by securely managing large-scale data and reducing redundancy. </a:t>
            </a:r>
          </a:p>
          <a:p>
            <a:pPr marL="0" indent="0">
              <a:buFont typeface="Arial" panose="020B0604020202020204" pitchFamily="34" charset="0"/>
              <a:buNone/>
            </a:pPr>
            <a:r>
              <a:rPr lang="en-US" sz="1800" b="1" dirty="0"/>
              <a:t>Implementation in the Energy sector </a:t>
            </a:r>
            <a:r>
              <a:rPr lang="en-US" sz="1800" dirty="0"/>
              <a:t>DBMS helps manage vast energy-related data from sensors and smart grids, optimizing energy use, predicting maintenance, and supporting sustainability efforts while ensuring regulatory compliance and security.</a:t>
            </a:r>
          </a:p>
        </p:txBody>
      </p:sp>
      <p:pic>
        <p:nvPicPr>
          <p:cNvPr id="2" name="Picture 1">
            <a:extLst>
              <a:ext uri="{FF2B5EF4-FFF2-40B4-BE49-F238E27FC236}">
                <a16:creationId xmlns:a16="http://schemas.microsoft.com/office/drawing/2014/main" id="{DB07B405-8AF6-F382-8FC8-AB8F0C4CB8C3}"/>
              </a:ext>
            </a:extLst>
          </p:cNvPr>
          <p:cNvPicPr>
            <a:picLocks noChangeAspect="1"/>
          </p:cNvPicPr>
          <p:nvPr/>
        </p:nvPicPr>
        <p:blipFill>
          <a:blip r:embed="rId7"/>
          <a:stretch>
            <a:fillRect/>
          </a:stretch>
        </p:blipFill>
        <p:spPr>
          <a:xfrm>
            <a:off x="6479857" y="1812083"/>
            <a:ext cx="5046663" cy="4231694"/>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Key Learning</a:t>
            </a:r>
          </a:p>
          <a:p>
            <a:pPr marL="0" indent="0">
              <a:buFont typeface="Arial" panose="020B0604020202020204" pitchFamily="34" charset="0"/>
              <a:buNone/>
            </a:pPr>
            <a:r>
              <a:rPr lang="en-GB" dirty="0"/>
              <a:t>GitHub Actions streamlines workflows by automating the processes of building, testing, and deploying code directly from repositories, thereby boosting efficiency and minimizing the need for manual intervention.</a:t>
            </a:r>
          </a:p>
          <a:p>
            <a:pPr marL="0" indent="0">
              <a:buFont typeface="Arial" panose="020B0604020202020204" pitchFamily="34" charset="0"/>
              <a:buNone/>
            </a:pPr>
            <a:r>
              <a:rPr lang="en-GB" b="1" dirty="0"/>
              <a:t>Key Takeaway</a:t>
            </a:r>
          </a:p>
          <a:p>
            <a:pPr marL="0" indent="0">
              <a:buFont typeface="Arial" panose="020B0604020202020204" pitchFamily="34" charset="0"/>
              <a:buNone/>
            </a:pPr>
            <a:r>
              <a:rPr lang="en-GB" dirty="0"/>
              <a:t>Automation significantly enhances productivity and consistency in software development. By setting up workflows that trigger tests or deployments based on specific events, projects remain current, thoroughly tested, and deployed with minimal errors.</a:t>
            </a:r>
          </a:p>
          <a:p>
            <a:pPr marL="0" indent="0">
              <a:buFont typeface="Arial" panose="020B0604020202020204" pitchFamily="34" charset="0"/>
              <a:buNone/>
            </a:pPr>
            <a:r>
              <a:rPr lang="en-GB" b="1" dirty="0"/>
              <a:t>Energy Sector Application</a:t>
            </a:r>
          </a:p>
          <a:p>
            <a:pPr marL="0" indent="0">
              <a:buFont typeface="Arial" panose="020B0604020202020204" pitchFamily="34" charset="0"/>
              <a:buNone/>
            </a:pPr>
            <a:r>
              <a:rPr lang="en-GB" dirty="0"/>
              <a:t>In the energy sector, GitHub Actions can ensure that software deployment is both reliable and efficient, contributing to safer and more stable operations.</a:t>
            </a:r>
            <a:endParaRPr lang="en-US" dirty="0"/>
          </a:p>
        </p:txBody>
      </p:sp>
      <p:pic>
        <p:nvPicPr>
          <p:cNvPr id="2" name="Picture 1">
            <a:extLst>
              <a:ext uri="{FF2B5EF4-FFF2-40B4-BE49-F238E27FC236}">
                <a16:creationId xmlns:a16="http://schemas.microsoft.com/office/drawing/2014/main" id="{6598C2D9-C00F-2EE8-F51B-575572A560FD}"/>
              </a:ext>
            </a:extLst>
          </p:cNvPr>
          <p:cNvPicPr>
            <a:picLocks noChangeAspect="1"/>
          </p:cNvPicPr>
          <p:nvPr/>
        </p:nvPicPr>
        <p:blipFill>
          <a:blip r:embed="rId7"/>
          <a:stretch>
            <a:fillRect/>
          </a:stretch>
        </p:blipFill>
        <p:spPr>
          <a:xfrm>
            <a:off x="6563360" y="1970061"/>
            <a:ext cx="5542192" cy="3368168"/>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Shell follows the concept of Test-Driven Development (TDD). In this approach, every piece of software developed at Shell is unit tested, ensuring that each piece of logic works as intended. </a:t>
            </a:r>
          </a:p>
          <a:p>
            <a:pPr marL="0" indent="0" algn="just">
              <a:buNone/>
            </a:pPr>
            <a:endParaRPr lang="en-US" sz="2000" dirty="0"/>
          </a:p>
          <a:p>
            <a:pPr algn="just"/>
            <a:r>
              <a:rPr lang="en-US" sz="2000" dirty="0"/>
              <a:t>Safety is a top priority at Shell, especially since the software developed is deployed in the energy sector. It is crucial to prevent any failures that could endanger the people relying on the software to operate safely.</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EDC2E890-4440-C383-7F3A-E78681B5BDBB}"/>
              </a:ext>
            </a:extLst>
          </p:cNvPr>
          <p:cNvPicPr>
            <a:picLocks noChangeAspect="1"/>
          </p:cNvPicPr>
          <p:nvPr/>
        </p:nvPicPr>
        <p:blipFill>
          <a:blip r:embed="rId7"/>
          <a:stretch>
            <a:fillRect/>
          </a:stretch>
        </p:blipFill>
        <p:spPr>
          <a:xfrm>
            <a:off x="6539896" y="2047240"/>
            <a:ext cx="5209910" cy="3449320"/>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t>How Shell Implements This Learning</a:t>
            </a:r>
          </a:p>
          <a:p>
            <a:pPr marL="0" indent="0">
              <a:buNone/>
            </a:pPr>
            <a:r>
              <a:rPr lang="en-GB" sz="1800" dirty="0"/>
              <a:t>Shell leverages Database Management Systems (DBMS) to handle extensive data from its global operations. This optimizes processes, enables real-time monitoring, and ensures regulatory compliance, thereby enhancing decision-making and sustainability efforts.</a:t>
            </a:r>
          </a:p>
          <a:p>
            <a:pPr marL="0" indent="0">
              <a:buNone/>
            </a:pPr>
            <a:r>
              <a:rPr lang="en-GB" sz="1800" b="1" dirty="0"/>
              <a:t>How Shell Benefits from This Learning</a:t>
            </a:r>
          </a:p>
          <a:p>
            <a:pPr marL="0" indent="0">
              <a:buNone/>
            </a:pPr>
            <a:r>
              <a:rPr lang="en-GB" sz="1800" dirty="0"/>
              <a:t>DBMS improves Shell’s data management capabilities, allowing for better resource allocation, predictive maintenance, and cost reduction. It also enhances data security, supports innovation, and sustainability, and helps maintain a competitive edge.</a:t>
            </a:r>
            <a:endParaRPr lang="en-US" sz="18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a:extLst>
              <a:ext uri="{FF2B5EF4-FFF2-40B4-BE49-F238E27FC236}">
                <a16:creationId xmlns:a16="http://schemas.microsoft.com/office/drawing/2014/main" id="{D152450C-42DD-02E2-02A0-B70A12F63055}"/>
              </a:ext>
            </a:extLst>
          </p:cNvPr>
          <p:cNvPicPr>
            <a:picLocks noChangeAspect="1"/>
          </p:cNvPicPr>
          <p:nvPr/>
        </p:nvPicPr>
        <p:blipFill>
          <a:blip r:embed="rId7"/>
          <a:stretch>
            <a:fillRect/>
          </a:stretch>
        </p:blipFill>
        <p:spPr>
          <a:xfrm>
            <a:off x="6429374" y="2366699"/>
            <a:ext cx="5440931" cy="3064828"/>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20560</TotalTime>
  <Words>963</Words>
  <Application>Microsoft Office PowerPoint</Application>
  <PresentationFormat>Widescreen</PresentationFormat>
  <Paragraphs>88</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Afrah, Arsh A SBOBNG-PTIY/DFC</cp:lastModifiedBy>
  <cp:revision>502</cp:revision>
  <dcterms:created xsi:type="dcterms:W3CDTF">2022-01-18T12:35:56Z</dcterms:created>
  <dcterms:modified xsi:type="dcterms:W3CDTF">2024-09-06T16:29:41Z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