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9" r:id="rId5"/>
    <p:sldId id="26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Google Sans"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snapToGrid="0">
      <p:cViewPr varScale="1">
        <p:scale>
          <a:sx n="103" d="100"/>
          <a:sy n="103" d="100"/>
        </p:scale>
        <p:origin x="47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b357bd6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b357bd6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b357bd6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357bd6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b357bd68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b357bd6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b357bd68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b357bd68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b357bd68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28E921A4-CE7E-CD9F-8820-F03F51ACE3A8}"/>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529E578-DBDD-478A-4AC9-D95847C16B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A6CA0EE1-88DF-B5E2-621E-0F7E6B755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8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09EA42E-E4FF-E396-B948-64DBFF33AF41}"/>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4466B95-1478-6C1C-1F3B-0CFFABD72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8E481239-4340-2C33-379D-7BC726F423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3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57bd68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57bd6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b357bd6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b357bd6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6b357bd68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6b357bd68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b357bd6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b357bd6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title="Frame 155.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57" name="Google Shape;57;p13"/>
          <p:cNvSpPr txBox="1"/>
          <p:nvPr/>
        </p:nvSpPr>
        <p:spPr>
          <a:xfrm>
            <a:off x="265450" y="3133200"/>
            <a:ext cx="8520600" cy="17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B3</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Arsh Chand</a:t>
            </a: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Problem statement: </a:t>
            </a:r>
            <a:r>
              <a:rPr lang="en-US" sz="1800" b="1" dirty="0"/>
              <a:t>Providing Farmers with Expert Help on Demand</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13" name="Google Shape;113;p20"/>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Wireframes/Mock diagrams of the proposed solution (optional)</a:t>
            </a:r>
            <a:endParaRPr sz="1600" b="1">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title="Frame 156.png"/>
          <p:cNvPicPr preferRelativeResize="0"/>
          <p:nvPr/>
        </p:nvPicPr>
        <p:blipFill>
          <a:blip r:embed="rId3">
            <a:alphaModFix/>
          </a:blip>
          <a:stretch>
            <a:fillRect/>
          </a:stretch>
        </p:blipFill>
        <p:spPr>
          <a:xfrm>
            <a:off x="152400" y="15240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title="Frame 152.png"/>
          <p:cNvPicPr preferRelativeResize="0"/>
          <p:nvPr/>
        </p:nvPicPr>
        <p:blipFill rotWithShape="1">
          <a:blip r:embed="rId3">
            <a:alphaModFix/>
          </a:blip>
          <a:srcRect/>
          <a:stretch/>
        </p:blipFill>
        <p:spPr>
          <a:xfrm>
            <a:off x="-3" y="0"/>
            <a:ext cx="9144003" cy="5143501"/>
          </a:xfrm>
          <a:prstGeom prst="rect">
            <a:avLst/>
          </a:prstGeom>
          <a:noFill/>
          <a:ln>
            <a:noFill/>
          </a:ln>
        </p:spPr>
      </p:pic>
      <p:sp>
        <p:nvSpPr>
          <p:cNvPr id="65" name="Google Shape;65;p14"/>
          <p:cNvSpPr txBox="1"/>
          <p:nvPr/>
        </p:nvSpPr>
        <p:spPr>
          <a:xfrm>
            <a:off x="201000" y="426463"/>
            <a:ext cx="8943000" cy="4052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dirty="0">
                <a:latin typeface="Google Sans"/>
                <a:ea typeface="Google Sans"/>
                <a:cs typeface="Google Sans"/>
                <a:sym typeface="Google Sans"/>
              </a:rPr>
              <a:t>Project Kisan : Brief about the idea</a:t>
            </a:r>
            <a:endParaRPr sz="1600" b="1" u="sng" dirty="0">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C787EBD4-7B1E-FE27-B567-64B3205AB9D6}"/>
              </a:ext>
            </a:extLst>
          </p:cNvPr>
          <p:cNvSpPr txBox="1"/>
          <p:nvPr/>
        </p:nvSpPr>
        <p:spPr>
          <a:xfrm>
            <a:off x="201000" y="831696"/>
            <a:ext cx="8867373" cy="4339650"/>
          </a:xfrm>
          <a:prstGeom prst="rect">
            <a:avLst/>
          </a:prstGeom>
          <a:noFill/>
        </p:spPr>
        <p:txBody>
          <a:bodyPr wrap="square" rtlCol="0">
            <a:spAutoFit/>
          </a:bodyPr>
          <a:lstStyle/>
          <a:p>
            <a:r>
              <a:rPr lang="en-US" sz="1200" dirty="0"/>
              <a:t>Small-scale farmers in Karnataka face many challenges every day, from crop diseases and changing weather to unfair market prices. Project Kisan is an easy-to-use AI assistant on a mobile phone that helps them solve these problems. The most important part is how the farmer interacts with it. They don't need to type or read complex screens; they can simply talk to the assistant. We have put a special focus on providing a perfect </a:t>
            </a:r>
            <a:r>
              <a:rPr lang="en-US" sz="1200" b="1" dirty="0"/>
              <a:t>Kannada</a:t>
            </a:r>
            <a:r>
              <a:rPr lang="en-US" sz="1200" dirty="0"/>
              <a:t> experience to make it the most helpful tool for farmers in Karnataka. At the same time, the assistant is also built to understand both </a:t>
            </a:r>
            <a:r>
              <a:rPr lang="en-US" sz="1200" b="1" dirty="0"/>
              <a:t>Hindi</a:t>
            </a:r>
            <a:r>
              <a:rPr lang="en-US" sz="1200" dirty="0"/>
              <a:t> and </a:t>
            </a:r>
            <a:r>
              <a:rPr lang="en-US" sz="1200" b="1" dirty="0"/>
              <a:t>English</a:t>
            </a:r>
            <a:r>
              <a:rPr lang="en-US" sz="1200" dirty="0"/>
              <a:t>, making the platform powerful and ready to help farmers in other regions as well. The assistant provides four critical services with equal importance.</a:t>
            </a:r>
          </a:p>
          <a:p>
            <a:endParaRPr lang="en-US" sz="1200" dirty="0"/>
          </a:p>
          <a:p>
            <a:r>
              <a:rPr lang="en-US" sz="1200" dirty="0"/>
              <a:t>First, if a farmer sees a problem on a plant, they can just take a picture. The voice assistant then uses AI to analyze the photo, immediately tells them the exact name of the disease or pest, and clearly explains what affordable, local medicines they can use to save their crop.</a:t>
            </a:r>
          </a:p>
          <a:p>
            <a:r>
              <a:rPr lang="en-US" sz="1200" dirty="0"/>
              <a:t>Second, before selling their produce, they can ask the assistant, "What is the price of tomatoes today?" It will instantly reply with the live buying rates from their nearest mandi, also mentioning if the price is higher or lower than last week, so they have the power to negotiate and sell at the most profitable time.</a:t>
            </a:r>
          </a:p>
          <a:p>
            <a:r>
              <a:rPr lang="en-US" sz="1200" dirty="0"/>
              <a:t>Third, the assistant acts as a 24/7 lookout, constantly monitoring local weather forecasts. It will send proactive pop-up alerts directly to the farmer's phone for specific risks like hailstorms, heatwaves, or sudden heavy rains, giving them crucial hours to take protective measures and prevent devastating losses.</a:t>
            </a:r>
          </a:p>
          <a:p>
            <a:endParaRPr lang="en-US" sz="1200" dirty="0"/>
          </a:p>
          <a:p>
            <a:r>
              <a:rPr lang="en-US" sz="1200" dirty="0"/>
              <a:t>Finally, the assistant helps them navigate the often-confusing world of government support. A farmer can simply ask about getting a </a:t>
            </a:r>
            <a:r>
              <a:rPr lang="en-US" sz="1200" b="1" dirty="0"/>
              <a:t>government subsidy</a:t>
            </a:r>
            <a:r>
              <a:rPr lang="en-US" sz="1200" dirty="0"/>
              <a:t> for buying seeds or installing a new pump, and the assistant will explain the relevant schemes, what documents are needed, and how to apply, unlocking financial support they are entitled to.</a:t>
            </a:r>
          </a:p>
          <a:p>
            <a:r>
              <a:rPr lang="en-US" sz="1200" dirty="0"/>
              <a:t>By bringing all these capabilities together through a simple voice conversation, Project Kisan gives the farmer more control, helps them save their crops, earn more money, and take full advantage of available government programs.</a:t>
            </a:r>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p:cNvSpPr txBox="1"/>
          <p:nvPr/>
        </p:nvSpPr>
        <p:spPr>
          <a:xfrm>
            <a:off x="201000" y="443880"/>
            <a:ext cx="8943000" cy="6733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sz="1600" b="1"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b="1" u="sng" dirty="0">
                <a:latin typeface="Google Sans"/>
                <a:ea typeface="Google Sans"/>
                <a:cs typeface="Google Sans"/>
                <a:sym typeface="Google Sans"/>
              </a:rPr>
              <a:t>How different is it from any of the other existing ideas?</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5110899E-B06F-4677-78AA-4B4C96F2067E}"/>
              </a:ext>
            </a:extLst>
          </p:cNvPr>
          <p:cNvSpPr txBox="1"/>
          <p:nvPr/>
        </p:nvSpPr>
        <p:spPr>
          <a:xfrm>
            <a:off x="145188" y="1093999"/>
            <a:ext cx="8853623" cy="4093428"/>
          </a:xfrm>
          <a:prstGeom prst="rect">
            <a:avLst/>
          </a:prstGeom>
          <a:noFill/>
        </p:spPr>
        <p:txBody>
          <a:bodyPr wrap="square" rtlCol="0">
            <a:spAutoFit/>
          </a:bodyPr>
          <a:lstStyle/>
          <a:p>
            <a:r>
              <a:rPr lang="en-US" b="1" dirty="0"/>
              <a:t>1. Beyond a Single Feature: The Power of True Integration</a:t>
            </a:r>
            <a:endParaRPr lang="en-US" dirty="0"/>
          </a:p>
          <a:p>
            <a:r>
              <a:rPr lang="en-US" sz="1200" dirty="0"/>
              <a:t>Existing apps force a farmer to be a user of multiple, disconnected services. They might use one app for disease diagnosis, another for checking market prices, and a government website for subsidies. But a farmer's problems aren't separate; they are deeply interconnected.</a:t>
            </a:r>
          </a:p>
          <a:p>
            <a:r>
              <a:rPr lang="en-US" sz="1200" dirty="0"/>
              <a:t>Project Kisan is the </a:t>
            </a:r>
            <a:r>
              <a:rPr lang="en-US" sz="1200" b="1" dirty="0"/>
              <a:t>only solution</a:t>
            </a:r>
            <a:r>
              <a:rPr lang="en-US" sz="1200" dirty="0"/>
              <a:t> that mirrors this reality. We have built a single, seamless conversational AI that integrates the three most critical aspects of a farmer’s life: their </a:t>
            </a:r>
            <a:r>
              <a:rPr lang="en-US" sz="1200" b="1" dirty="0"/>
              <a:t>Crop Health</a:t>
            </a:r>
            <a:r>
              <a:rPr lang="en-US" sz="1200" dirty="0"/>
              <a:t>, their </a:t>
            </a:r>
            <a:r>
              <a:rPr lang="en-US" sz="1200" b="1" dirty="0"/>
              <a:t>Market Income</a:t>
            </a:r>
            <a:r>
              <a:rPr lang="en-US" sz="1200" dirty="0"/>
              <a:t>, and their </a:t>
            </a:r>
            <a:r>
              <a:rPr lang="en-US" sz="1200" b="1" dirty="0"/>
              <a:t>Financial Support</a:t>
            </a:r>
          </a:p>
          <a:p>
            <a:endParaRPr lang="en-US" sz="1200" b="1" dirty="0"/>
          </a:p>
          <a:p>
            <a:r>
              <a:rPr lang="en-US" b="1" dirty="0"/>
              <a:t>2. The Value of Hyper-Local Intelligence</a:t>
            </a:r>
            <a:endParaRPr lang="en-US" dirty="0"/>
          </a:p>
          <a:p>
            <a:r>
              <a:rPr lang="en-US" sz="1200" dirty="0"/>
              <a:t>Other platforms offer generic, national-level data. A farmer in Belagavi doesn't care about the average tomato price in all of India. That data is noise, not a signal.</a:t>
            </a:r>
          </a:p>
          <a:p>
            <a:pPr marL="285750" indent="-285750">
              <a:buFont typeface="Arial" panose="020B0604020202020204" pitchFamily="34" charset="0"/>
              <a:buChar char="•"/>
            </a:pPr>
            <a:r>
              <a:rPr lang="en-US" sz="1200" dirty="0"/>
              <a:t>Our advantage is </a:t>
            </a:r>
            <a:r>
              <a:rPr lang="en-US" sz="1200" b="1" dirty="0"/>
              <a:t>actionable, hyper-local intelligence</a:t>
            </a:r>
            <a:r>
              <a:rPr lang="en-US" sz="1200" dirty="0"/>
              <a:t>.</a:t>
            </a:r>
          </a:p>
          <a:p>
            <a:pPr marL="285750" indent="-285750">
              <a:buFont typeface="Arial" panose="020B0604020202020204" pitchFamily="34" charset="0"/>
              <a:buChar char="•"/>
            </a:pPr>
            <a:r>
              <a:rPr lang="en-US" sz="1200" dirty="0"/>
              <a:t>Our disease remedies recommend pesticides available in the </a:t>
            </a:r>
            <a:r>
              <a:rPr lang="en-US" sz="1200" b="1" dirty="0"/>
              <a:t>local stores</a:t>
            </a:r>
            <a:r>
              <a:rPr lang="en-US" sz="1200" dirty="0"/>
              <a:t>.</a:t>
            </a:r>
          </a:p>
          <a:p>
            <a:pPr marL="285750" indent="-285750">
              <a:buFont typeface="Arial" panose="020B0604020202020204" pitchFamily="34" charset="0"/>
              <a:buChar char="•"/>
            </a:pPr>
            <a:r>
              <a:rPr lang="en-US" sz="1200" dirty="0"/>
              <a:t>Our market analysis compares prices between the </a:t>
            </a:r>
            <a:r>
              <a:rPr lang="en-US" sz="1200" b="1" dirty="0"/>
              <a:t>Hubli and Kolar mandis</a:t>
            </a:r>
            <a:r>
              <a:rPr lang="en-US" sz="1200" dirty="0"/>
              <a:t>, not Delhi and Mumbai.</a:t>
            </a:r>
          </a:p>
          <a:p>
            <a:pPr marL="285750" indent="-285750">
              <a:buFont typeface="Arial" panose="020B0604020202020204" pitchFamily="34" charset="0"/>
              <a:buChar char="•"/>
            </a:pPr>
            <a:r>
              <a:rPr lang="en-US" sz="1200" dirty="0"/>
              <a:t>Our navigator explains </a:t>
            </a:r>
            <a:r>
              <a:rPr lang="en-US" sz="1200" b="1" dirty="0"/>
              <a:t>Karnataka state government subsidies</a:t>
            </a:r>
            <a:r>
              <a:rPr lang="en-US" sz="1200" dirty="0"/>
              <a:t>, not just central schemes.</a:t>
            </a:r>
          </a:p>
          <a:p>
            <a:pPr marL="285750" indent="-285750">
              <a:buFont typeface="Arial" panose="020B0604020202020204" pitchFamily="34" charset="0"/>
              <a:buChar char="•"/>
            </a:pPr>
            <a:endParaRPr lang="en-US" sz="1200" dirty="0"/>
          </a:p>
          <a:p>
            <a:r>
              <a:rPr lang="en-US" b="1" dirty="0"/>
              <a:t>3. We Deliver a True Local Language Experience</a:t>
            </a:r>
          </a:p>
          <a:p>
            <a:r>
              <a:rPr lang="en-US" sz="1200" dirty="0"/>
              <a:t>Our commitment to local language, especially Kannada, is not just a translation feature; it is the core of our entire technical architecture. We’ve ideated an end-to-end, three-step pipeline using Google's state-of-the-art AI services to ensure the conversation is seamless, natural, and instant.</a:t>
            </a:r>
          </a:p>
          <a:p>
            <a:endParaRPr lang="en-US" sz="1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D565049C-465F-3F67-15B7-44CFC9E69743}"/>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0CF4059F-4BB2-46CA-2337-D3B868B2C4FB}"/>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86072854-BB93-FFEE-71F5-C4E696BAAD24}"/>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B226CEA2-BF73-783A-E5C7-36394298B707}"/>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40C72B43-CC76-AEE5-1F2D-C7C30CEC613B}"/>
              </a:ext>
            </a:extLst>
          </p:cNvPr>
          <p:cNvSpPr txBox="1"/>
          <p:nvPr/>
        </p:nvSpPr>
        <p:spPr>
          <a:xfrm>
            <a:off x="100500" y="397580"/>
            <a:ext cx="8943000" cy="6939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How will it be able to solve the problem?</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73C9A3CD-B522-B145-3035-0C281692A66B}"/>
              </a:ext>
            </a:extLst>
          </p:cNvPr>
          <p:cNvSpPr txBox="1"/>
          <p:nvPr/>
        </p:nvSpPr>
        <p:spPr>
          <a:xfrm>
            <a:off x="0" y="955210"/>
            <a:ext cx="8943000" cy="4431983"/>
          </a:xfrm>
          <a:prstGeom prst="rect">
            <a:avLst/>
          </a:prstGeom>
          <a:noFill/>
        </p:spPr>
        <p:txBody>
          <a:bodyPr wrap="square" rtlCol="0">
            <a:spAutoFit/>
          </a:bodyPr>
          <a:lstStyle/>
          <a:p>
            <a:r>
              <a:rPr lang="en-US" b="1" dirty="0"/>
              <a:t>Project Kisan directly tackles each of the farmer's most critical points with a specific, targeted solution.</a:t>
            </a:r>
          </a:p>
          <a:p>
            <a:endParaRPr lang="en-US" b="1" dirty="0"/>
          </a:p>
          <a:p>
            <a:r>
              <a:rPr lang="en-US" sz="1200" b="1" dirty="0"/>
              <a:t>Problem:</a:t>
            </a:r>
            <a:r>
              <a:rPr lang="en-US" sz="1200" dirty="0"/>
              <a:t> Farmers lose a significant portion of their harvest because they can't identify crop diseases quickly.</a:t>
            </a:r>
          </a:p>
          <a:p>
            <a:r>
              <a:rPr lang="en-US" sz="1200" b="1" dirty="0"/>
              <a:t>Our Solution:</a:t>
            </a:r>
            <a:r>
              <a:rPr lang="en-US" sz="1200" dirty="0"/>
              <a:t> The </a:t>
            </a:r>
            <a:r>
              <a:rPr lang="en-US" sz="1200" b="1" dirty="0"/>
              <a:t>Visual Crop Doctor</a:t>
            </a:r>
            <a:r>
              <a:rPr lang="en-US" sz="1200" dirty="0"/>
              <a:t> provides an instant diagnosis from a simple smartphone photo. It immediately suggests affordable, locally available remedies, turning weeks of waiting and uncertainty into seconds of actionable advice, directly preventing crop loss.</a:t>
            </a:r>
          </a:p>
          <a:p>
            <a:pPr lvl="1"/>
            <a:endParaRPr lang="en-US" sz="1200" dirty="0"/>
          </a:p>
          <a:p>
            <a:r>
              <a:rPr lang="en-US" sz="1200" b="1" dirty="0"/>
              <a:t>Problem:</a:t>
            </a:r>
            <a:r>
              <a:rPr lang="en-US" sz="1200" dirty="0"/>
              <a:t> Farmers are often forced to sell their produce at low prices because they lack real-time information from the local </a:t>
            </a:r>
            <a:r>
              <a:rPr lang="en-US" sz="1200" i="1" dirty="0"/>
              <a:t>mandis</a:t>
            </a:r>
            <a:r>
              <a:rPr lang="en-US" sz="1200" dirty="0"/>
              <a:t> (markets).</a:t>
            </a:r>
          </a:p>
          <a:p>
            <a:pPr lvl="1"/>
            <a:r>
              <a:rPr lang="en-US" sz="1200" b="1" dirty="0"/>
              <a:t>Our Solution:</a:t>
            </a:r>
            <a:r>
              <a:rPr lang="en-US" sz="1200" dirty="0"/>
              <a:t> The </a:t>
            </a:r>
            <a:r>
              <a:rPr lang="en-US" sz="1200" b="1" dirty="0"/>
              <a:t>Live Mandi Prices</a:t>
            </a:r>
            <a:r>
              <a:rPr lang="en-US" sz="1200" dirty="0"/>
              <a:t> feature empowers the farmer with knowledge. By simply asking in their own voice, they get current rates from multiple nearby markets, allowing them to negotiate better, choose the most profitable location, and maximize their income.</a:t>
            </a:r>
          </a:p>
          <a:p>
            <a:pPr lvl="1"/>
            <a:endParaRPr lang="en-US" sz="1200" dirty="0"/>
          </a:p>
          <a:p>
            <a:r>
              <a:rPr lang="en-US" sz="1200" b="1" dirty="0"/>
              <a:t>Problem:</a:t>
            </a:r>
            <a:r>
              <a:rPr lang="en-US" sz="1200" dirty="0"/>
              <a:t> Sudden and extreme weather events like hailstorms or heatwaves can destroy an entire season's hard work without any warning.</a:t>
            </a:r>
          </a:p>
          <a:p>
            <a:pPr lvl="1"/>
            <a:r>
              <a:rPr lang="en-US" sz="1200" b="1" dirty="0"/>
              <a:t>Our Solution:</a:t>
            </a:r>
            <a:r>
              <a:rPr lang="en-US" sz="1200" dirty="0"/>
              <a:t> </a:t>
            </a:r>
            <a:r>
              <a:rPr lang="en-US" sz="1200" b="1" dirty="0"/>
              <a:t>Weather Alerts</a:t>
            </a:r>
            <a:r>
              <a:rPr lang="en-US" sz="1200" dirty="0"/>
              <a:t> act as a digital watchtower. Our system sends timely, easy-to-understand notifications directly to the farmer’s phone, giving them a crucial window to take protective measures like covering crops or adjusting irrigation.</a:t>
            </a:r>
          </a:p>
          <a:p>
            <a:pPr lvl="1"/>
            <a:endParaRPr lang="en-US" sz="1200" dirty="0"/>
          </a:p>
          <a:p>
            <a:r>
              <a:rPr lang="en-US" sz="1200" b="1" dirty="0"/>
              <a:t>Problem:</a:t>
            </a:r>
            <a:r>
              <a:rPr lang="en-US" sz="1200" dirty="0"/>
              <a:t> Valuable government subsidies are often missed because the information is complex, hard to find, and not available in the local language.</a:t>
            </a:r>
          </a:p>
          <a:p>
            <a:pPr lvl="1"/>
            <a:r>
              <a:rPr lang="en-US" sz="1200" b="1" dirty="0"/>
              <a:t>Our Solution:</a:t>
            </a:r>
            <a:r>
              <a:rPr lang="en-US" sz="1200" dirty="0"/>
              <a:t> The </a:t>
            </a:r>
            <a:r>
              <a:rPr lang="en-US" sz="1200" b="1" dirty="0"/>
              <a:t>Subsidy Navigator</a:t>
            </a:r>
            <a:r>
              <a:rPr lang="en-US" sz="1200" dirty="0"/>
              <a:t> functions as a simple guide. It breaks down complicated government schemes, explains the eligibility and application steps in simple Kannada, and helps farmers unlock the financial support they are entitled to.</a:t>
            </a:r>
          </a:p>
          <a:p>
            <a:endParaRPr lang="en-IN" dirty="0"/>
          </a:p>
        </p:txBody>
      </p:sp>
    </p:spTree>
    <p:extLst>
      <p:ext uri="{BB962C8B-B14F-4D97-AF65-F5344CB8AC3E}">
        <p14:creationId xmlns:p14="http://schemas.microsoft.com/office/powerpoint/2010/main" val="283272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0221F77-049C-6E8A-E141-7B70820F64AF}"/>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68500829-1D77-D9D7-C449-BFD24728E5AE}"/>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333D44BB-1D84-2EF7-F4FD-B59E4C477A71}"/>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A4E0C0E6-3507-66CA-AD32-F67155F97E9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E850BB2C-4DC5-2DB0-95BF-2B899EFD4956}"/>
              </a:ext>
            </a:extLst>
          </p:cNvPr>
          <p:cNvSpPr txBox="1"/>
          <p:nvPr/>
        </p:nvSpPr>
        <p:spPr>
          <a:xfrm>
            <a:off x="201000" y="535038"/>
            <a:ext cx="8943000" cy="638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USP of the proposed solution</a:t>
            </a:r>
          </a:p>
          <a:p>
            <a:pPr marL="0" lvl="0" indent="0" algn="l" rtl="0">
              <a:spcBef>
                <a:spcPts val="0"/>
              </a:spcBef>
              <a:spcAft>
                <a:spcPts val="0"/>
              </a:spcAft>
              <a:buNone/>
            </a:pPr>
            <a:endParaRPr sz="1600" b="1"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13" name="TextBox 12">
            <a:extLst>
              <a:ext uri="{FF2B5EF4-FFF2-40B4-BE49-F238E27FC236}">
                <a16:creationId xmlns:a16="http://schemas.microsoft.com/office/drawing/2014/main" id="{14C7B7B4-9BA7-3E20-D2D4-182BC19AB119}"/>
              </a:ext>
            </a:extLst>
          </p:cNvPr>
          <p:cNvSpPr txBox="1"/>
          <p:nvPr/>
        </p:nvSpPr>
        <p:spPr>
          <a:xfrm>
            <a:off x="100500" y="1323458"/>
            <a:ext cx="8943000" cy="1169551"/>
          </a:xfrm>
          <a:prstGeom prst="rect">
            <a:avLst/>
          </a:prstGeom>
          <a:noFill/>
        </p:spPr>
        <p:txBody>
          <a:bodyPr wrap="square" rtlCol="0">
            <a:spAutoFit/>
          </a:bodyPr>
          <a:lstStyle/>
          <a:p>
            <a:r>
              <a:rPr lang="en-US" b="1" dirty="0"/>
              <a:t>1. The "Translator" Angle</a:t>
            </a:r>
          </a:p>
          <a:p>
            <a:r>
              <a:rPr lang="en-US" dirty="0"/>
              <a:t>Other apps give farmers data. We give them wisdom. Project Kisan's unique proposition is that it acts as a </a:t>
            </a:r>
            <a:r>
              <a:rPr lang="en-US" b="1" dirty="0"/>
              <a:t>universal translator</a:t>
            </a:r>
            <a:r>
              <a:rPr lang="en-US" dirty="0"/>
              <a:t>, converting the complex, intimidating languages of science, markets, and bureaucracy into the simple, spoken advice of a single, trusted friend.</a:t>
            </a:r>
          </a:p>
          <a:p>
            <a:endParaRPr lang="en-IN" dirty="0"/>
          </a:p>
        </p:txBody>
      </p:sp>
      <p:sp>
        <p:nvSpPr>
          <p:cNvPr id="14" name="TextBox 13">
            <a:extLst>
              <a:ext uri="{FF2B5EF4-FFF2-40B4-BE49-F238E27FC236}">
                <a16:creationId xmlns:a16="http://schemas.microsoft.com/office/drawing/2014/main" id="{24BC467D-19E9-21D0-B32C-1A53228BBB76}"/>
              </a:ext>
            </a:extLst>
          </p:cNvPr>
          <p:cNvSpPr txBox="1"/>
          <p:nvPr/>
        </p:nvSpPr>
        <p:spPr>
          <a:xfrm>
            <a:off x="100500" y="2529959"/>
            <a:ext cx="8943000" cy="1169551"/>
          </a:xfrm>
          <a:prstGeom prst="rect">
            <a:avLst/>
          </a:prstGeom>
          <a:noFill/>
        </p:spPr>
        <p:txBody>
          <a:bodyPr wrap="square" rtlCol="0">
            <a:spAutoFit/>
          </a:bodyPr>
          <a:lstStyle/>
          <a:p>
            <a:r>
              <a:rPr lang="en-US" b="1" dirty="0"/>
              <a:t>2. The "Signal" Angle</a:t>
            </a:r>
          </a:p>
          <a:p>
            <a:r>
              <a:rPr lang="en-US" dirty="0"/>
              <a:t>In a world of digital noise and information overload, Project Kisan's USP is to be the farmer's </a:t>
            </a:r>
            <a:r>
              <a:rPr lang="en-US" b="1" dirty="0"/>
              <a:t>one true signal</a:t>
            </a:r>
            <a:r>
              <a:rPr lang="en-US" dirty="0"/>
              <a:t>. We filter out irrelevant national data, complex scientific jargon, and confusing policies to deliver only what matters: a clear, personalized, and immediate answer that guides their next right action.</a:t>
            </a:r>
          </a:p>
          <a:p>
            <a:endParaRPr lang="en-IN" dirty="0"/>
          </a:p>
        </p:txBody>
      </p:sp>
      <p:sp>
        <p:nvSpPr>
          <p:cNvPr id="15" name="TextBox 14">
            <a:extLst>
              <a:ext uri="{FF2B5EF4-FFF2-40B4-BE49-F238E27FC236}">
                <a16:creationId xmlns:a16="http://schemas.microsoft.com/office/drawing/2014/main" id="{2D2B9001-7E7C-0164-74EC-DA5B9C6F05CF}"/>
              </a:ext>
            </a:extLst>
          </p:cNvPr>
          <p:cNvSpPr txBox="1"/>
          <p:nvPr/>
        </p:nvSpPr>
        <p:spPr>
          <a:xfrm>
            <a:off x="100500" y="3699510"/>
            <a:ext cx="8943000" cy="1169551"/>
          </a:xfrm>
          <a:prstGeom prst="rect">
            <a:avLst/>
          </a:prstGeom>
          <a:noFill/>
        </p:spPr>
        <p:txBody>
          <a:bodyPr wrap="square" rtlCol="0">
            <a:spAutoFit/>
          </a:bodyPr>
          <a:lstStyle/>
          <a:p>
            <a:r>
              <a:rPr lang="en-US" b="1" dirty="0"/>
              <a:t>3. The "Swiss Army Knife" Angle</a:t>
            </a:r>
          </a:p>
          <a:p>
            <a:r>
              <a:rPr lang="en-US" dirty="0"/>
              <a:t>While competitors offer a single tool, Project Kisan's USP is to be the farmer's </a:t>
            </a:r>
            <a:r>
              <a:rPr lang="en-US" b="1" dirty="0"/>
              <a:t>ultimate multi-tool: a Swiss Army Knife in their pocket</a:t>
            </a:r>
            <a:r>
              <a:rPr lang="en-US" dirty="0"/>
              <a:t>. It’s an agronomist when their crop is sick, a stockbroker when it’s time to sell, and a policy expert when they need support—all instantly available through a single voice command.</a:t>
            </a:r>
          </a:p>
          <a:p>
            <a:endParaRPr lang="en-IN" dirty="0"/>
          </a:p>
        </p:txBody>
      </p:sp>
    </p:spTree>
    <p:extLst>
      <p:ext uri="{BB962C8B-B14F-4D97-AF65-F5344CB8AC3E}">
        <p14:creationId xmlns:p14="http://schemas.microsoft.com/office/powerpoint/2010/main" val="2364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1" name="Google Shape;81;p16"/>
          <p:cNvSpPr txBox="1"/>
          <p:nvPr/>
        </p:nvSpPr>
        <p:spPr>
          <a:xfrm>
            <a:off x="201000" y="601295"/>
            <a:ext cx="8943000" cy="49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b="1" u="sng" dirty="0">
                <a:latin typeface="Google Sans"/>
                <a:ea typeface="Google Sans"/>
                <a:cs typeface="Google Sans"/>
                <a:sym typeface="Google Sans"/>
              </a:rPr>
              <a:t>List of features offered by the solution</a:t>
            </a:r>
            <a:endParaRPr sz="1700" b="1" u="sng" dirty="0">
              <a:latin typeface="Google Sans"/>
              <a:ea typeface="Google Sans"/>
              <a:cs typeface="Google Sans"/>
              <a:sym typeface="Google Sans"/>
            </a:endParaRPr>
          </a:p>
        </p:txBody>
      </p:sp>
      <p:sp>
        <p:nvSpPr>
          <p:cNvPr id="4" name="Rectangle 1">
            <a:extLst>
              <a:ext uri="{FF2B5EF4-FFF2-40B4-BE49-F238E27FC236}">
                <a16:creationId xmlns:a16="http://schemas.microsoft.com/office/drawing/2014/main" id="{80036FE4-14A2-09C1-56BB-B4D6B17EDF5E}"/>
              </a:ext>
            </a:extLst>
          </p:cNvPr>
          <p:cNvSpPr>
            <a:spLocks noChangeArrowheads="1"/>
          </p:cNvSpPr>
          <p:nvPr/>
        </p:nvSpPr>
        <p:spPr bwMode="auto">
          <a:xfrm>
            <a:off x="140037" y="1063018"/>
            <a:ext cx="869225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Instant photo diagnosis to identify crop diseases and pests.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visual library of plant diseases for manual identification help.</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Real-time price checks for multiple crops across local </a:t>
            </a:r>
            <a:r>
              <a:rPr kumimoji="0" lang="en-US" altLang="en-US" b="0" i="1" u="none" strike="noStrike" cap="none" normalizeH="0" baseline="0" dirty="0">
                <a:ln>
                  <a:noFill/>
                </a:ln>
                <a:solidFill>
                  <a:schemeClr val="tx1"/>
                </a:solidFill>
                <a:effectLst/>
                <a:latin typeface="Arial" panose="020B0604020202020204" pitchFamily="34" charset="0"/>
              </a:rPr>
              <a:t>mandis</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Voice-activated commands to ask for any market rate.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Proactive pop-up alerts for upcoming extreme weather events.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Specific warnings for hailstorms, heatwaves, and frost.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Advance notifications for heavy rainfall to prevent water-logging.</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Easy-to-understand explanations of government subsidy programs.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Clear guidance on the eligibility criteria for each scheme.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checklist of required documents for subsidy applications.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Fully hands-free operation through a voice-controlled interface.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Expert-level support and understanding of the </a:t>
            </a:r>
            <a:r>
              <a:rPr kumimoji="0" lang="en-US" altLang="en-US" b="1" i="0" u="none" strike="noStrike" cap="none" normalizeH="0" baseline="0" dirty="0">
                <a:ln>
                  <a:noFill/>
                </a:ln>
                <a:solidFill>
                  <a:schemeClr val="tx1"/>
                </a:solidFill>
                <a:effectLst/>
                <a:latin typeface="Arial" panose="020B0604020202020204" pitchFamily="34" charset="0"/>
              </a:rPr>
              <a:t>Kannada</a:t>
            </a:r>
            <a:r>
              <a:rPr kumimoji="0" lang="en-US" altLang="en-US" b="0" i="0" u="none" strike="noStrike" cap="none" normalizeH="0" baseline="0" dirty="0">
                <a:ln>
                  <a:noFill/>
                </a:ln>
                <a:solidFill>
                  <a:schemeClr val="tx1"/>
                </a:solidFill>
                <a:effectLst/>
                <a:latin typeface="Arial" panose="020B0604020202020204" pitchFamily="34" charset="0"/>
              </a:rPr>
              <a:t> language.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 voice functionality also available in </a:t>
            </a:r>
            <a:r>
              <a:rPr kumimoji="0" lang="en-US" altLang="en-US" b="1" i="0" u="none" strike="noStrike" cap="none" normalizeH="0" baseline="0" dirty="0">
                <a:ln>
                  <a:noFill/>
                </a:ln>
                <a:solidFill>
                  <a:schemeClr val="tx1"/>
                </a:solidFill>
                <a:effectLst/>
                <a:latin typeface="Arial" panose="020B0604020202020204" pitchFamily="34" charset="0"/>
              </a:rPr>
              <a:t>Hindi</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English</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Natural, human-like voice responses for clear communication.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Personalized dashboard tailored to the farmer’s specific crops and location.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Secure and simple login using only a mobile phone number.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Optimized for low data usage in areas with poor internet connectivity.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9" name="Google Shape;89;p17"/>
          <p:cNvSpPr txBox="1"/>
          <p:nvPr/>
        </p:nvSpPr>
        <p:spPr>
          <a:xfrm>
            <a:off x="100500" y="46012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Process flow diagram or use-case diagram</a:t>
            </a:r>
            <a:endParaRPr sz="1600" b="1" dirty="0">
              <a:latin typeface="Google Sans"/>
              <a:ea typeface="Google Sans"/>
              <a:cs typeface="Google Sans"/>
              <a:sym typeface="Google Sans"/>
            </a:endParaRPr>
          </a:p>
        </p:txBody>
      </p:sp>
      <p:pic>
        <p:nvPicPr>
          <p:cNvPr id="3" name="Picture 2" descr="A screenshot of a computer&#10;&#10;AI-generated content may be incorrect.">
            <a:extLst>
              <a:ext uri="{FF2B5EF4-FFF2-40B4-BE49-F238E27FC236}">
                <a16:creationId xmlns:a16="http://schemas.microsoft.com/office/drawing/2014/main" id="{63353B11-FBF1-CA8A-C876-516CE600A98F}"/>
              </a:ext>
            </a:extLst>
          </p:cNvPr>
          <p:cNvPicPr>
            <a:picLocks noChangeAspect="1"/>
          </p:cNvPicPr>
          <p:nvPr/>
        </p:nvPicPr>
        <p:blipFill>
          <a:blip r:embed="rId4"/>
          <a:stretch>
            <a:fillRect/>
          </a:stretch>
        </p:blipFill>
        <p:spPr>
          <a:xfrm rot="16200000">
            <a:off x="2243156" y="-1067401"/>
            <a:ext cx="4367759" cy="79917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97" name="Google Shape;97;p18"/>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Technologies to be used in the solution</a:t>
            </a:r>
            <a:endParaRPr sz="1600" b="1">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05" name="Google Shape;105;p19"/>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Architecture diagram of the proposed solution</a:t>
            </a:r>
            <a:endParaRPr sz="1600" b="1">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1394</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Google Sans</vt:lpstr>
      <vt:lpstr>Wingdings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Arsh Chand</dc:creator>
  <cp:lastModifiedBy>BHAVYA BHARTI</cp:lastModifiedBy>
  <cp:revision>4</cp:revision>
  <dcterms:modified xsi:type="dcterms:W3CDTF">2025-07-09T09:55:32Z</dcterms:modified>
</cp:coreProperties>
</file>