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media1.mov"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8"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9"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7" name="Title Text"/>
          <p:cNvSpPr txBox="1"/>
          <p:nvPr>
            <p:ph type="title"/>
          </p:nvPr>
        </p:nvSpPr>
        <p:spPr>
          <a:xfrm>
            <a:off x="852150" y="1342407"/>
            <a:ext cx="10515601" cy="873912"/>
          </a:xfrm>
          <a:prstGeom prst="rect">
            <a:avLst/>
          </a:prstGeom>
        </p:spPr>
        <p:txBody>
          <a:bodyPr/>
          <a:lstStyle/>
          <a:p>
            <a:pPr/>
            <a:r>
              <a:t>Title Text</a:t>
            </a:r>
          </a:p>
        </p:txBody>
      </p:sp>
      <p:sp>
        <p:nvSpPr>
          <p:cNvPr id="28" name="Body Level One…"/>
          <p:cNvSpPr txBox="1"/>
          <p:nvPr>
            <p:ph type="body" idx="1"/>
          </p:nvPr>
        </p:nvSpPr>
        <p:spPr>
          <a:xfrm>
            <a:off x="838200" y="2276870"/>
            <a:ext cx="10515600" cy="390009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6" name="Rectangle 7"/>
          <p:cNvSpPr/>
          <p:nvPr/>
        </p:nvSpPr>
        <p:spPr>
          <a:xfrm>
            <a:off x="0" y="-13692"/>
            <a:ext cx="12211288" cy="706388"/>
          </a:xfrm>
          <a:prstGeom prst="rect">
            <a:avLst/>
          </a:prstGeom>
          <a:solidFill>
            <a:srgbClr val="C00000"/>
          </a:solidFill>
          <a:ln w="12700">
            <a:solidFill>
              <a:srgbClr val="42719B"/>
            </a:solidFill>
            <a:miter/>
          </a:ln>
        </p:spPr>
        <p:txBody>
          <a:bodyPr lIns="45719" rIns="45719" anchor="ctr"/>
          <a:lstStyle/>
          <a:p>
            <a:pPr algn="ctr">
              <a:defRPr>
                <a:solidFill>
                  <a:srgbClr val="FFFFFF"/>
                </a:solidFill>
              </a:defRPr>
            </a:pPr>
          </a:p>
        </p:txBody>
      </p:sp>
      <p:grpSp>
        <p:nvGrpSpPr>
          <p:cNvPr id="39" name="Group 8"/>
          <p:cNvGrpSpPr/>
          <p:nvPr/>
        </p:nvGrpSpPr>
        <p:grpSpPr>
          <a:xfrm>
            <a:off x="209363" y="293870"/>
            <a:ext cx="6744074" cy="858203"/>
            <a:chOff x="0" y="0"/>
            <a:chExt cx="6744072" cy="858201"/>
          </a:xfrm>
        </p:grpSpPr>
        <p:sp>
          <p:nvSpPr>
            <p:cNvPr id="37" name="Rounded Rectangle 9"/>
            <p:cNvSpPr/>
            <p:nvPr/>
          </p:nvSpPr>
          <p:spPr>
            <a:xfrm>
              <a:off x="0" y="0"/>
              <a:ext cx="6744073" cy="858202"/>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38" name="Picture 10" descr="Picture 10"/>
            <p:cNvPicPr>
              <a:picLocks noChangeAspect="1"/>
            </p:cNvPicPr>
            <p:nvPr/>
          </p:nvPicPr>
          <p:blipFill>
            <a:blip r:embed="rId2">
              <a:extLst/>
            </a:blip>
            <a:stretch>
              <a:fillRect/>
            </a:stretch>
          </p:blipFill>
          <p:spPr>
            <a:xfrm>
              <a:off x="74948" y="53627"/>
              <a:ext cx="1948655" cy="786196"/>
            </a:xfrm>
            <a:prstGeom prst="rect">
              <a:avLst/>
            </a:prstGeom>
            <a:ln w="12700" cap="flat">
              <a:noFill/>
              <a:miter lim="400000"/>
            </a:ln>
            <a:effectLst/>
          </p:spPr>
        </p:pic>
      </p:grpSp>
      <p:sp>
        <p:nvSpPr>
          <p:cNvPr id="40" name="Title 1"/>
          <p:cNvSpPr txBox="1"/>
          <p:nvPr/>
        </p:nvSpPr>
        <p:spPr>
          <a:xfrm>
            <a:off x="2331526" y="319528"/>
            <a:ext cx="4404412" cy="78619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just">
              <a:lnSpc>
                <a:spcPct val="90000"/>
              </a:lnSpc>
              <a:defRPr b="1" sz="2400">
                <a:solidFill>
                  <a:srgbClr val="606062"/>
                </a:solidFill>
                <a:latin typeface="Arial Narrow"/>
                <a:ea typeface="Arial Narrow"/>
                <a:cs typeface="Arial Narrow"/>
                <a:sym typeface="Arial Narrow"/>
              </a:defRPr>
            </a:lvl1pPr>
          </a:lstStyle>
          <a:p>
            <a:pPr/>
            <a:r>
              <a:t>School of Technology Management &amp; Engineering | Navi Mumbai</a:t>
            </a:r>
          </a:p>
        </p:txBody>
      </p:sp>
      <p:sp>
        <p:nvSpPr>
          <p:cNvPr id="41" name="Rectangle 12"/>
          <p:cNvSpPr/>
          <p:nvPr/>
        </p:nvSpPr>
        <p:spPr>
          <a:xfrm>
            <a:off x="0" y="6772944"/>
            <a:ext cx="12211288" cy="85056"/>
          </a:xfrm>
          <a:prstGeom prst="rect">
            <a:avLst/>
          </a:prstGeom>
          <a:solidFill>
            <a:srgbClr val="C00000"/>
          </a:solidFill>
          <a:ln w="12700">
            <a:solidFill>
              <a:srgbClr val="42719B"/>
            </a:solidFill>
            <a:miter/>
          </a:ln>
        </p:spPr>
        <p:txBody>
          <a:bodyPr lIns="45719" rIns="45719" anchor="ctr"/>
          <a:lstStyle/>
          <a:p>
            <a:pPr algn="ctr">
              <a:defRPr>
                <a:solidFill>
                  <a:srgbClr val="FFFFFF"/>
                </a:solidFill>
              </a:defRPr>
            </a:pPr>
          </a:p>
        </p:txBody>
      </p:sp>
      <p:sp>
        <p:nvSpPr>
          <p:cNvPr id="42" name="Straight Connector 13"/>
          <p:cNvSpPr/>
          <p:nvPr/>
        </p:nvSpPr>
        <p:spPr>
          <a:xfrm>
            <a:off x="2232965" y="319528"/>
            <a:ext cx="1" cy="814165"/>
          </a:xfrm>
          <a:prstGeom prst="line">
            <a:avLst/>
          </a:prstGeom>
          <a:ln w="6350">
            <a:solidFill>
              <a:srgbClr val="BFBFBF"/>
            </a:solidFill>
            <a:miter/>
          </a:ln>
        </p:spPr>
        <p:txBody>
          <a:bodyPr lIns="45719" rIns="45719"/>
          <a:lstStyle/>
          <a:p>
            <a:pPr/>
          </a:p>
        </p:txBody>
      </p:sp>
      <p:sp>
        <p:nvSpPr>
          <p:cNvPr id="43"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44"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1" name="Title Text"/>
          <p:cNvSpPr txBox="1"/>
          <p:nvPr>
            <p:ph type="title"/>
          </p:nvPr>
        </p:nvSpPr>
        <p:spPr>
          <a:xfrm>
            <a:off x="839787" y="365125"/>
            <a:ext cx="10515601" cy="1325563"/>
          </a:xfrm>
          <a:prstGeom prst="rect">
            <a:avLst/>
          </a:prstGeom>
        </p:spPr>
        <p:txBody>
          <a:bodyPr/>
          <a:lstStyle/>
          <a:p>
            <a:pPr/>
            <a:r>
              <a:t>Title Text</a:t>
            </a:r>
          </a:p>
        </p:txBody>
      </p:sp>
      <p:sp>
        <p:nvSpPr>
          <p:cNvPr id="62"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3"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1" name="Title Text"/>
          <p:cNvSpPr txBox="1"/>
          <p:nvPr>
            <p:ph type="title"/>
          </p:nvPr>
        </p:nvSpPr>
        <p:spPr>
          <a:prstGeom prst="rect">
            <a:avLst/>
          </a:prstGeom>
        </p:spPr>
        <p:txBody>
          <a:body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9" name="Rectangle 7"/>
          <p:cNvSpPr/>
          <p:nvPr/>
        </p:nvSpPr>
        <p:spPr>
          <a:xfrm>
            <a:off x="0" y="-13692"/>
            <a:ext cx="12211288" cy="706388"/>
          </a:xfrm>
          <a:prstGeom prst="rect">
            <a:avLst/>
          </a:prstGeom>
          <a:solidFill>
            <a:srgbClr val="C00000"/>
          </a:solidFill>
          <a:ln w="12700">
            <a:solidFill>
              <a:srgbClr val="42719B"/>
            </a:solidFill>
            <a:miter/>
          </a:ln>
        </p:spPr>
        <p:txBody>
          <a:bodyPr lIns="45719" rIns="45719" anchor="ctr"/>
          <a:lstStyle/>
          <a:p>
            <a:pPr algn="ctr">
              <a:defRPr>
                <a:solidFill>
                  <a:srgbClr val="FFFFFF"/>
                </a:solidFill>
              </a:defRPr>
            </a:pPr>
          </a:p>
        </p:txBody>
      </p:sp>
      <p:grpSp>
        <p:nvGrpSpPr>
          <p:cNvPr id="82" name="Group 8"/>
          <p:cNvGrpSpPr/>
          <p:nvPr/>
        </p:nvGrpSpPr>
        <p:grpSpPr>
          <a:xfrm>
            <a:off x="209363" y="293870"/>
            <a:ext cx="6744074" cy="858203"/>
            <a:chOff x="0" y="0"/>
            <a:chExt cx="6744072" cy="858201"/>
          </a:xfrm>
        </p:grpSpPr>
        <p:sp>
          <p:nvSpPr>
            <p:cNvPr id="80" name="Rounded Rectangle 9"/>
            <p:cNvSpPr/>
            <p:nvPr/>
          </p:nvSpPr>
          <p:spPr>
            <a:xfrm>
              <a:off x="0" y="0"/>
              <a:ext cx="6744073" cy="858202"/>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81" name="Picture 10" descr="Picture 10"/>
            <p:cNvPicPr>
              <a:picLocks noChangeAspect="1"/>
            </p:cNvPicPr>
            <p:nvPr/>
          </p:nvPicPr>
          <p:blipFill>
            <a:blip r:embed="rId2">
              <a:extLst/>
            </a:blip>
            <a:stretch>
              <a:fillRect/>
            </a:stretch>
          </p:blipFill>
          <p:spPr>
            <a:xfrm>
              <a:off x="74948" y="53627"/>
              <a:ext cx="1948655" cy="786196"/>
            </a:xfrm>
            <a:prstGeom prst="rect">
              <a:avLst/>
            </a:prstGeom>
            <a:ln w="12700" cap="flat">
              <a:noFill/>
              <a:miter lim="400000"/>
            </a:ln>
            <a:effectLst/>
          </p:spPr>
        </p:pic>
      </p:grpSp>
      <p:sp>
        <p:nvSpPr>
          <p:cNvPr id="83" name="Title 1"/>
          <p:cNvSpPr txBox="1"/>
          <p:nvPr/>
        </p:nvSpPr>
        <p:spPr>
          <a:xfrm>
            <a:off x="2331526" y="319528"/>
            <a:ext cx="4404412" cy="78619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just">
              <a:lnSpc>
                <a:spcPct val="90000"/>
              </a:lnSpc>
              <a:defRPr b="1" sz="2400">
                <a:solidFill>
                  <a:srgbClr val="606062"/>
                </a:solidFill>
                <a:latin typeface="Arial Narrow"/>
                <a:ea typeface="Arial Narrow"/>
                <a:cs typeface="Arial Narrow"/>
                <a:sym typeface="Arial Narrow"/>
              </a:defRPr>
            </a:lvl1pPr>
          </a:lstStyle>
          <a:p>
            <a:pPr/>
            <a:r>
              <a:t>School of Technology Management &amp; Engineering | Navi Mumbai</a:t>
            </a:r>
          </a:p>
        </p:txBody>
      </p:sp>
      <p:sp>
        <p:nvSpPr>
          <p:cNvPr id="84" name="Rectangle 12"/>
          <p:cNvSpPr/>
          <p:nvPr/>
        </p:nvSpPr>
        <p:spPr>
          <a:xfrm>
            <a:off x="0" y="6772944"/>
            <a:ext cx="12211288" cy="85056"/>
          </a:xfrm>
          <a:prstGeom prst="rect">
            <a:avLst/>
          </a:prstGeom>
          <a:solidFill>
            <a:srgbClr val="C00000"/>
          </a:solidFill>
          <a:ln w="12700">
            <a:solidFill>
              <a:srgbClr val="42719B"/>
            </a:solidFill>
            <a:miter/>
          </a:ln>
        </p:spPr>
        <p:txBody>
          <a:bodyPr lIns="45719" rIns="45719" anchor="ctr"/>
          <a:lstStyle/>
          <a:p>
            <a:pPr algn="ctr">
              <a:defRPr>
                <a:solidFill>
                  <a:srgbClr val="FFFFFF"/>
                </a:solidFill>
              </a:defRPr>
            </a:pPr>
          </a:p>
        </p:txBody>
      </p:sp>
      <p:sp>
        <p:nvSpPr>
          <p:cNvPr id="85" name="Straight Connector 13"/>
          <p:cNvSpPr/>
          <p:nvPr/>
        </p:nvSpPr>
        <p:spPr>
          <a:xfrm>
            <a:off x="2232965" y="319528"/>
            <a:ext cx="1" cy="814165"/>
          </a:xfrm>
          <a:prstGeom prst="line">
            <a:avLst/>
          </a:prstGeom>
          <a:ln w="6350">
            <a:solidFill>
              <a:srgbClr val="BFBFBF"/>
            </a:solidFill>
            <a:miter/>
          </a:ln>
        </p:spPr>
        <p:txBody>
          <a:bodyPr lIns="45719" rIns="45719"/>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3" name="Rectangle 7"/>
          <p:cNvSpPr/>
          <p:nvPr/>
        </p:nvSpPr>
        <p:spPr>
          <a:xfrm>
            <a:off x="0" y="-13692"/>
            <a:ext cx="12211288" cy="706388"/>
          </a:xfrm>
          <a:prstGeom prst="rect">
            <a:avLst/>
          </a:prstGeom>
          <a:solidFill>
            <a:srgbClr val="C00000"/>
          </a:solidFill>
          <a:ln w="12700">
            <a:solidFill>
              <a:srgbClr val="42719B"/>
            </a:solidFill>
            <a:miter/>
          </a:ln>
        </p:spPr>
        <p:txBody>
          <a:bodyPr lIns="45719" rIns="45719" anchor="ctr"/>
          <a:lstStyle/>
          <a:p>
            <a:pPr algn="ctr">
              <a:defRPr>
                <a:solidFill>
                  <a:srgbClr val="FFFFFF"/>
                </a:solidFill>
              </a:defRPr>
            </a:pPr>
          </a:p>
        </p:txBody>
      </p:sp>
      <p:grpSp>
        <p:nvGrpSpPr>
          <p:cNvPr id="96" name="Group 8"/>
          <p:cNvGrpSpPr/>
          <p:nvPr/>
        </p:nvGrpSpPr>
        <p:grpSpPr>
          <a:xfrm>
            <a:off x="209363" y="293870"/>
            <a:ext cx="6744074" cy="858203"/>
            <a:chOff x="0" y="0"/>
            <a:chExt cx="6744072" cy="858201"/>
          </a:xfrm>
        </p:grpSpPr>
        <p:sp>
          <p:nvSpPr>
            <p:cNvPr id="94" name="Rounded Rectangle 9"/>
            <p:cNvSpPr/>
            <p:nvPr/>
          </p:nvSpPr>
          <p:spPr>
            <a:xfrm>
              <a:off x="0" y="0"/>
              <a:ext cx="6744073" cy="858202"/>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95" name="Picture 10" descr="Picture 10"/>
            <p:cNvPicPr>
              <a:picLocks noChangeAspect="1"/>
            </p:cNvPicPr>
            <p:nvPr/>
          </p:nvPicPr>
          <p:blipFill>
            <a:blip r:embed="rId2">
              <a:extLst/>
            </a:blip>
            <a:stretch>
              <a:fillRect/>
            </a:stretch>
          </p:blipFill>
          <p:spPr>
            <a:xfrm>
              <a:off x="74948" y="53627"/>
              <a:ext cx="1948655" cy="786196"/>
            </a:xfrm>
            <a:prstGeom prst="rect">
              <a:avLst/>
            </a:prstGeom>
            <a:ln w="12700" cap="flat">
              <a:noFill/>
              <a:miter lim="400000"/>
            </a:ln>
            <a:effectLst/>
          </p:spPr>
        </p:pic>
      </p:grpSp>
      <p:sp>
        <p:nvSpPr>
          <p:cNvPr id="97" name="Title 1"/>
          <p:cNvSpPr txBox="1"/>
          <p:nvPr/>
        </p:nvSpPr>
        <p:spPr>
          <a:xfrm>
            <a:off x="2331526" y="319528"/>
            <a:ext cx="4404412" cy="78619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just">
              <a:lnSpc>
                <a:spcPct val="90000"/>
              </a:lnSpc>
              <a:defRPr b="1" sz="2400">
                <a:solidFill>
                  <a:srgbClr val="606062"/>
                </a:solidFill>
                <a:latin typeface="Arial Narrow"/>
                <a:ea typeface="Arial Narrow"/>
                <a:cs typeface="Arial Narrow"/>
                <a:sym typeface="Arial Narrow"/>
              </a:defRPr>
            </a:lvl1pPr>
          </a:lstStyle>
          <a:p>
            <a:pPr/>
            <a:r>
              <a:t>School of Technology Management &amp; Engineering | Navi Mumbai</a:t>
            </a:r>
          </a:p>
        </p:txBody>
      </p:sp>
      <p:sp>
        <p:nvSpPr>
          <p:cNvPr id="98" name="Rectangle 12"/>
          <p:cNvSpPr/>
          <p:nvPr/>
        </p:nvSpPr>
        <p:spPr>
          <a:xfrm>
            <a:off x="0" y="6772944"/>
            <a:ext cx="12211288" cy="85056"/>
          </a:xfrm>
          <a:prstGeom prst="rect">
            <a:avLst/>
          </a:prstGeom>
          <a:solidFill>
            <a:srgbClr val="C00000"/>
          </a:solidFill>
          <a:ln w="12700">
            <a:solidFill>
              <a:srgbClr val="42719B"/>
            </a:solidFill>
            <a:miter/>
          </a:ln>
        </p:spPr>
        <p:txBody>
          <a:bodyPr lIns="45719" rIns="45719" anchor="ctr"/>
          <a:lstStyle/>
          <a:p>
            <a:pPr algn="ctr">
              <a:defRPr>
                <a:solidFill>
                  <a:srgbClr val="FFFFFF"/>
                </a:solidFill>
              </a:defRPr>
            </a:pPr>
          </a:p>
        </p:txBody>
      </p:sp>
      <p:sp>
        <p:nvSpPr>
          <p:cNvPr id="99" name="Straight Connector 13"/>
          <p:cNvSpPr/>
          <p:nvPr/>
        </p:nvSpPr>
        <p:spPr>
          <a:xfrm>
            <a:off x="2232965" y="319528"/>
            <a:ext cx="1" cy="814165"/>
          </a:xfrm>
          <a:prstGeom prst="line">
            <a:avLst/>
          </a:prstGeom>
          <a:ln w="6350">
            <a:solidFill>
              <a:srgbClr val="BFBFBF"/>
            </a:solidFill>
            <a:miter/>
          </a:ln>
        </p:spPr>
        <p:txBody>
          <a:bodyPr lIns="45719" rIns="45719"/>
          <a:lstStyle/>
          <a:p>
            <a:pPr/>
          </a:p>
        </p:txBody>
      </p:sp>
      <p:sp>
        <p:nvSpPr>
          <p:cNvPr id="10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01"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102"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1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11"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112"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7"/>
          <p:cNvSpPr/>
          <p:nvPr/>
        </p:nvSpPr>
        <p:spPr>
          <a:xfrm>
            <a:off x="0" y="-13692"/>
            <a:ext cx="12211288" cy="706388"/>
          </a:xfrm>
          <a:prstGeom prst="rect">
            <a:avLst/>
          </a:prstGeom>
          <a:solidFill>
            <a:srgbClr val="C00000"/>
          </a:solidFill>
          <a:ln w="12700">
            <a:solidFill>
              <a:srgbClr val="42719B"/>
            </a:solidFill>
            <a:miter/>
          </a:ln>
        </p:spPr>
        <p:txBody>
          <a:bodyPr lIns="45719" rIns="45719" anchor="ctr"/>
          <a:lstStyle/>
          <a:p>
            <a:pPr algn="ctr">
              <a:defRPr>
                <a:solidFill>
                  <a:srgbClr val="FFFFFF"/>
                </a:solidFill>
              </a:defRPr>
            </a:pPr>
          </a:p>
        </p:txBody>
      </p:sp>
      <p:grpSp>
        <p:nvGrpSpPr>
          <p:cNvPr id="5" name="Group 8"/>
          <p:cNvGrpSpPr/>
          <p:nvPr/>
        </p:nvGrpSpPr>
        <p:grpSpPr>
          <a:xfrm>
            <a:off x="209363" y="293870"/>
            <a:ext cx="6744074" cy="858203"/>
            <a:chOff x="0" y="0"/>
            <a:chExt cx="6744072" cy="858201"/>
          </a:xfrm>
        </p:grpSpPr>
        <p:sp>
          <p:nvSpPr>
            <p:cNvPr id="3" name="Rounded Rectangle 9"/>
            <p:cNvSpPr/>
            <p:nvPr/>
          </p:nvSpPr>
          <p:spPr>
            <a:xfrm>
              <a:off x="0" y="0"/>
              <a:ext cx="6744073" cy="858202"/>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4" name="Picture 10" descr="Picture 10"/>
            <p:cNvPicPr>
              <a:picLocks noChangeAspect="1"/>
            </p:cNvPicPr>
            <p:nvPr/>
          </p:nvPicPr>
          <p:blipFill>
            <a:blip r:embed="rId2">
              <a:extLst/>
            </a:blip>
            <a:stretch>
              <a:fillRect/>
            </a:stretch>
          </p:blipFill>
          <p:spPr>
            <a:xfrm>
              <a:off x="74948" y="53627"/>
              <a:ext cx="1948655" cy="786196"/>
            </a:xfrm>
            <a:prstGeom prst="rect">
              <a:avLst/>
            </a:prstGeom>
            <a:ln w="12700" cap="flat">
              <a:noFill/>
              <a:miter lim="400000"/>
            </a:ln>
            <a:effectLst/>
          </p:spPr>
        </p:pic>
      </p:grpSp>
      <p:sp>
        <p:nvSpPr>
          <p:cNvPr id="6" name="Title 1"/>
          <p:cNvSpPr txBox="1"/>
          <p:nvPr/>
        </p:nvSpPr>
        <p:spPr>
          <a:xfrm>
            <a:off x="2331526" y="319528"/>
            <a:ext cx="4404412" cy="78619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just">
              <a:lnSpc>
                <a:spcPct val="90000"/>
              </a:lnSpc>
              <a:defRPr b="1" sz="2400">
                <a:solidFill>
                  <a:srgbClr val="606062"/>
                </a:solidFill>
                <a:latin typeface="Arial Narrow"/>
                <a:ea typeface="Arial Narrow"/>
                <a:cs typeface="Arial Narrow"/>
                <a:sym typeface="Arial Narrow"/>
              </a:defRPr>
            </a:lvl1pPr>
          </a:lstStyle>
          <a:p>
            <a:pPr/>
            <a:r>
              <a:t>School of Technology Management &amp; Engineering | Navi Mumbai</a:t>
            </a:r>
          </a:p>
        </p:txBody>
      </p:sp>
      <p:sp>
        <p:nvSpPr>
          <p:cNvPr id="7" name="Rectangle 12"/>
          <p:cNvSpPr/>
          <p:nvPr/>
        </p:nvSpPr>
        <p:spPr>
          <a:xfrm>
            <a:off x="0" y="6772944"/>
            <a:ext cx="12211288" cy="85056"/>
          </a:xfrm>
          <a:prstGeom prst="rect">
            <a:avLst/>
          </a:prstGeom>
          <a:solidFill>
            <a:srgbClr val="C00000"/>
          </a:solidFill>
          <a:ln w="12700">
            <a:solidFill>
              <a:srgbClr val="42719B"/>
            </a:solidFill>
            <a:miter/>
          </a:ln>
        </p:spPr>
        <p:txBody>
          <a:bodyPr lIns="45719" rIns="45719" anchor="ctr"/>
          <a:lstStyle/>
          <a:p>
            <a:pPr algn="ctr">
              <a:defRPr>
                <a:solidFill>
                  <a:srgbClr val="FFFFFF"/>
                </a:solidFill>
              </a:defRPr>
            </a:pPr>
          </a:p>
        </p:txBody>
      </p:sp>
      <p:sp>
        <p:nvSpPr>
          <p:cNvPr id="8" name="Straight Connector 13"/>
          <p:cNvSpPr/>
          <p:nvPr/>
        </p:nvSpPr>
        <p:spPr>
          <a:xfrm>
            <a:off x="2232965" y="319528"/>
            <a:ext cx="1" cy="814165"/>
          </a:xfrm>
          <a:prstGeom prst="line">
            <a:avLst/>
          </a:prstGeom>
          <a:ln w="6350">
            <a:solidFill>
              <a:srgbClr val="BFBFBF"/>
            </a:solidFill>
            <a:miter/>
          </a:ln>
        </p:spPr>
        <p:txBody>
          <a:bodyPr lIns="45719" rIns="45719"/>
          <a:lstStyle/>
          <a:p>
            <a:pPr/>
          </a:p>
        </p:txBody>
      </p:sp>
      <p:sp>
        <p:nvSpPr>
          <p:cNvPr id="9" name="Title Text"/>
          <p:cNvSpPr txBox="1"/>
          <p:nvPr>
            <p:ph type="title"/>
          </p:nvPr>
        </p:nvSpPr>
        <p:spPr>
          <a:xfrm>
            <a:off x="847843" y="864853"/>
            <a:ext cx="10515601"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10"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
        <p:nvSpPr>
          <p:cNvPr id="11"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video" Target="../media/media1.mov"/><Relationship Id="rId3" Type="http://schemas.microsoft.com/office/2007/relationships/media" Target="../media/media1.mov"/><Relationship Id="rId4"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ctrTitle"/>
          </p:nvPr>
        </p:nvSpPr>
        <p:spPr>
          <a:xfrm>
            <a:off x="1266943" y="1494688"/>
            <a:ext cx="9677401" cy="2387601"/>
          </a:xfrm>
          <a:prstGeom prst="rect">
            <a:avLst/>
          </a:prstGeom>
        </p:spPr>
        <p:txBody>
          <a:bodyPr/>
          <a:lstStyle>
            <a:lvl1pPr defTabSz="859536">
              <a:defRPr sz="5640"/>
            </a:lvl1pPr>
          </a:lstStyle>
          <a:p>
            <a:pPr/>
            <a:r>
              <a:t>CAT: Closed-Loop Adversarial Training for Safe End-to-End Driving</a:t>
            </a:r>
          </a:p>
        </p:txBody>
      </p:sp>
      <p:sp>
        <p:nvSpPr>
          <p:cNvPr id="123" name="Subtitle 2"/>
          <p:cNvSpPr txBox="1"/>
          <p:nvPr>
            <p:ph type="subTitle" sz="quarter" idx="1"/>
          </p:nvPr>
        </p:nvSpPr>
        <p:spPr>
          <a:xfrm>
            <a:off x="914400" y="4267201"/>
            <a:ext cx="3200400" cy="1655762"/>
          </a:xfrm>
          <a:prstGeom prst="rect">
            <a:avLst/>
          </a:prstGeom>
        </p:spPr>
        <p:txBody>
          <a:bodyPr/>
          <a:lstStyle/>
          <a:p>
            <a:pPr algn="l">
              <a:defRPr sz="2800"/>
            </a:pPr>
            <a:r>
              <a:t>Industry Mentor:</a:t>
            </a:r>
          </a:p>
          <a:p>
            <a:pPr algn="l">
              <a:defRPr sz="1800"/>
            </a:pPr>
            <a:r>
              <a:t>Dr. Parvej Khan </a:t>
            </a:r>
          </a:p>
          <a:p>
            <a:pPr algn="l">
              <a:defRPr sz="1800"/>
            </a:pPr>
            <a:r>
              <a:t>SimDaaS Autonomy Pvt. Ltd. </a:t>
            </a:r>
          </a:p>
        </p:txBody>
      </p:sp>
      <p:sp>
        <p:nvSpPr>
          <p:cNvPr id="124" name="Subtitle 2"/>
          <p:cNvSpPr txBox="1"/>
          <p:nvPr/>
        </p:nvSpPr>
        <p:spPr>
          <a:xfrm>
            <a:off x="7360919" y="4262846"/>
            <a:ext cx="3870961" cy="16557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841247">
              <a:lnSpc>
                <a:spcPct val="90000"/>
              </a:lnSpc>
              <a:spcBef>
                <a:spcPts val="900"/>
              </a:spcBef>
              <a:defRPr sz="2576"/>
            </a:pPr>
            <a:r>
              <a:t>Internal Faculty Mentor:</a:t>
            </a:r>
            <a:endParaRPr sz="2208"/>
          </a:p>
          <a:p>
            <a:pPr defTabSz="841247">
              <a:lnSpc>
                <a:spcPct val="90000"/>
              </a:lnSpc>
              <a:spcBef>
                <a:spcPts val="900"/>
              </a:spcBef>
              <a:defRPr sz="1656"/>
            </a:pPr>
            <a:r>
              <a:t>Dr. Sakshi Indolia </a:t>
            </a:r>
          </a:p>
          <a:p>
            <a:pPr defTabSz="841247">
              <a:lnSpc>
                <a:spcPct val="90000"/>
              </a:lnSpc>
              <a:spcBef>
                <a:spcPts val="900"/>
              </a:spcBef>
              <a:defRPr sz="1472"/>
            </a:pPr>
            <a:r>
              <a:t>School of Technology Management &amp; Engineering</a:t>
            </a:r>
            <a:endParaRPr sz="2024"/>
          </a:p>
          <a:p>
            <a:pPr defTabSz="841247">
              <a:lnSpc>
                <a:spcPct val="90000"/>
              </a:lnSpc>
              <a:spcBef>
                <a:spcPts val="900"/>
              </a:spcBef>
              <a:defRPr sz="1472"/>
            </a:pPr>
            <a:r>
              <a:t>NMIMS, Navi Mumbai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Methodology"/>
          <p:cNvSpPr txBox="1"/>
          <p:nvPr>
            <p:ph type="title"/>
          </p:nvPr>
        </p:nvSpPr>
        <p:spPr>
          <a:prstGeom prst="rect">
            <a:avLst/>
          </a:prstGeom>
        </p:spPr>
        <p:txBody>
          <a:bodyPr/>
          <a:lstStyle/>
          <a:p>
            <a:pPr/>
            <a:r>
              <a:t>Methodology </a:t>
            </a:r>
          </a:p>
        </p:txBody>
      </p:sp>
      <p:sp>
        <p:nvSpPr>
          <p:cNvPr id="160" name="Setting up the MetaDrive environment with different configurations.…"/>
          <p:cNvSpPr txBox="1"/>
          <p:nvPr>
            <p:ph type="body" idx="1"/>
          </p:nvPr>
        </p:nvSpPr>
        <p:spPr>
          <a:xfrm>
            <a:off x="838200" y="2541411"/>
            <a:ext cx="10515600" cy="3900092"/>
          </a:xfrm>
          <a:prstGeom prst="rect">
            <a:avLst/>
          </a:prstGeom>
        </p:spPr>
        <p:txBody>
          <a:bodyPr/>
          <a:lstStyle/>
          <a:p>
            <a:pPr marL="320842" indent="-320842" defTabSz="457200">
              <a:lnSpc>
                <a:spcPct val="150000"/>
              </a:lnSpc>
              <a:spcBef>
                <a:spcPts val="0"/>
              </a:spcBef>
              <a:buFontTx/>
              <a:buAutoNum type="arabicPeriod" startAt="1"/>
              <a:defRPr sz="2400">
                <a:solidFill>
                  <a:srgbClr val="1F1F1F"/>
                </a:solidFill>
              </a:defRPr>
            </a:pPr>
            <a:r>
              <a:t>Setting up the MetaDrive environment with different configurations.</a:t>
            </a:r>
          </a:p>
          <a:p>
            <a:pPr marL="320842" indent="-320842" defTabSz="457200">
              <a:lnSpc>
                <a:spcPct val="150000"/>
              </a:lnSpc>
              <a:spcBef>
                <a:spcPts val="0"/>
              </a:spcBef>
              <a:buFontTx/>
              <a:buAutoNum type="arabicPeriod" startAt="1"/>
              <a:defRPr sz="2400">
                <a:solidFill>
                  <a:srgbClr val="1F1F1F"/>
                </a:solidFill>
              </a:defRPr>
            </a:pPr>
            <a:r>
              <a:t>Implementing a TD3 reinforcement learning agent with a replay buffer </a:t>
            </a:r>
          </a:p>
          <a:p>
            <a:pPr marL="320842" indent="-320842" defTabSz="457200">
              <a:lnSpc>
                <a:spcPct val="150000"/>
              </a:lnSpc>
              <a:spcBef>
                <a:spcPts val="0"/>
              </a:spcBef>
              <a:buFontTx/>
              <a:buAutoNum type="arabicPeriod" startAt="1"/>
              <a:defRPr sz="2400">
                <a:solidFill>
                  <a:srgbClr val="1F1F1F"/>
                </a:solidFill>
              </a:defRPr>
            </a:pPr>
            <a:r>
              <a:t>Training the agent by interacting with the environment.</a:t>
            </a:r>
          </a:p>
          <a:p>
            <a:pPr marL="320842" indent="-320842" defTabSz="457200">
              <a:lnSpc>
                <a:spcPct val="150000"/>
              </a:lnSpc>
              <a:spcBef>
                <a:spcPts val="0"/>
              </a:spcBef>
              <a:buFontTx/>
              <a:buAutoNum type="arabicPeriod" startAt="1"/>
              <a:defRPr sz="2400">
                <a:solidFill>
                  <a:srgbClr val="1F1F1F"/>
                </a:solidFill>
              </a:defRPr>
            </a:pPr>
            <a:r>
              <a:t>Evaluating the agent's performance and visualizing the results.</a:t>
            </a:r>
          </a:p>
          <a:p>
            <a:pPr marL="320842" indent="-320842" defTabSz="457200">
              <a:lnSpc>
                <a:spcPct val="150000"/>
              </a:lnSpc>
              <a:spcBef>
                <a:spcPts val="0"/>
              </a:spcBef>
              <a:buFontTx/>
              <a:buAutoNum type="arabicPeriod" startAt="1"/>
              <a:defRPr sz="2400">
                <a:solidFill>
                  <a:srgbClr val="1F1F1F"/>
                </a:solidFill>
              </a:defRPr>
            </a:pPr>
            <a:r>
              <a:t>Visualizing generated maps.</a:t>
            </a:r>
          </a:p>
        </p:txBody>
      </p:sp>
      <p:sp>
        <p:nvSpPr>
          <p:cNvPr id="1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Methodology"/>
          <p:cNvSpPr txBox="1"/>
          <p:nvPr>
            <p:ph type="title"/>
          </p:nvPr>
        </p:nvSpPr>
        <p:spPr>
          <a:prstGeom prst="rect">
            <a:avLst/>
          </a:prstGeom>
        </p:spPr>
        <p:txBody>
          <a:bodyPr/>
          <a:lstStyle/>
          <a:p>
            <a:pPr/>
            <a:r>
              <a:t>Methodology </a:t>
            </a:r>
          </a:p>
        </p:txBody>
      </p:sp>
      <p:sp>
        <p:nvSpPr>
          <p:cNvPr id="164" name="Environment Setup:…"/>
          <p:cNvSpPr txBox="1"/>
          <p:nvPr>
            <p:ph type="body" idx="1"/>
          </p:nvPr>
        </p:nvSpPr>
        <p:spPr>
          <a:prstGeom prst="rect">
            <a:avLst/>
          </a:prstGeom>
        </p:spPr>
        <p:txBody>
          <a:bodyPr/>
          <a:lstStyle/>
          <a:p>
            <a:pPr marL="0" indent="0" defTabSz="448055">
              <a:lnSpc>
                <a:spcPct val="100000"/>
              </a:lnSpc>
              <a:spcBef>
                <a:spcPts val="600"/>
              </a:spcBef>
              <a:buSzTx/>
              <a:buFontTx/>
              <a:buNone/>
              <a:defRPr b="1" sz="2352">
                <a:solidFill>
                  <a:srgbClr val="1F1F1F"/>
                </a:solidFill>
              </a:defRPr>
            </a:pPr>
            <a:r>
              <a:t>Environment Setup:</a:t>
            </a:r>
            <a:endParaRPr b="0"/>
          </a:p>
          <a:p>
            <a:pPr marL="448055" indent="-311150" defTabSz="448055">
              <a:lnSpc>
                <a:spcPct val="100000"/>
              </a:lnSpc>
              <a:spcBef>
                <a:spcPts val="0"/>
              </a:spcBef>
              <a:buClr>
                <a:srgbClr val="1F1F1F"/>
              </a:buClr>
              <a:buFont typeface="Helvetica"/>
              <a:defRPr sz="2352">
                <a:solidFill>
                  <a:srgbClr val="1F1F1F"/>
                </a:solidFill>
              </a:defRPr>
            </a:pPr>
            <a:r>
              <a:rPr b="1"/>
              <a:t>MetaDrive Installation</a:t>
            </a:r>
            <a:r>
              <a:t>: The Colab starts by installing MetaDrive using </a:t>
            </a:r>
            <a:r>
              <a:t>pip</a:t>
            </a:r>
            <a:r>
              <a:t>.</a:t>
            </a:r>
          </a:p>
          <a:p>
            <a:pPr marL="448055" indent="-311150" defTabSz="448055">
              <a:lnSpc>
                <a:spcPct val="100000"/>
              </a:lnSpc>
              <a:spcBef>
                <a:spcPts val="0"/>
              </a:spcBef>
              <a:buClr>
                <a:srgbClr val="1F1F1F"/>
              </a:buClr>
              <a:buFont typeface="Helvetica"/>
              <a:defRPr sz="2352">
                <a:solidFill>
                  <a:srgbClr val="1F1F1F"/>
                </a:solidFill>
              </a:defRPr>
            </a:pPr>
            <a:r>
              <a:rPr b="1"/>
              <a:t>Environment Configuration</a:t>
            </a:r>
            <a:r>
              <a:t>: Different environments are used throughout the notebook:</a:t>
            </a:r>
          </a:p>
          <a:p>
            <a:pPr lvl="1" marL="896111" indent="-311150" defTabSz="448055">
              <a:lnSpc>
                <a:spcPct val="100000"/>
              </a:lnSpc>
              <a:spcBef>
                <a:spcPts val="0"/>
              </a:spcBef>
              <a:buClr>
                <a:srgbClr val="1F1F1F"/>
              </a:buClr>
              <a:buFont typeface="Helvetica"/>
              <a:buChar char="◦"/>
              <a:defRPr sz="2352">
                <a:solidFill>
                  <a:srgbClr val="1F1F1F"/>
                </a:solidFill>
              </a:defRPr>
            </a:pPr>
            <a:r>
              <a:t>MetaDriveEnv</a:t>
            </a:r>
            <a:r>
              <a:t>: For basic functionalities and PPO expert policy demonstration.</a:t>
            </a:r>
          </a:p>
          <a:p>
            <a:pPr lvl="1" marL="896111" indent="-311150" defTabSz="448055">
              <a:lnSpc>
                <a:spcPct val="100000"/>
              </a:lnSpc>
              <a:spcBef>
                <a:spcPts val="0"/>
              </a:spcBef>
              <a:buClr>
                <a:srgbClr val="1F1F1F"/>
              </a:buClr>
              <a:buFont typeface="Helvetica"/>
              <a:buChar char="◦"/>
              <a:defRPr sz="2352">
                <a:solidFill>
                  <a:srgbClr val="1F1F1F"/>
                </a:solidFill>
              </a:defRPr>
            </a:pPr>
            <a:r>
              <a:t>SafeMetaDriveEnv</a:t>
            </a:r>
            <a:r>
              <a:t>: For safety-critical scenarios.</a:t>
            </a:r>
          </a:p>
          <a:p>
            <a:pPr lvl="1" marL="896111" indent="-311150" defTabSz="448055">
              <a:lnSpc>
                <a:spcPct val="100000"/>
              </a:lnSpc>
              <a:spcBef>
                <a:spcPts val="0"/>
              </a:spcBef>
              <a:buClr>
                <a:srgbClr val="1F1F1F"/>
              </a:buClr>
              <a:buFont typeface="Helvetica"/>
              <a:buChar char="◦"/>
              <a:defRPr sz="2352">
                <a:solidFill>
                  <a:srgbClr val="1F1F1F"/>
                </a:solidFill>
              </a:defRPr>
            </a:pPr>
            <a:r>
              <a:t>Multi-agent environments: </a:t>
            </a:r>
            <a:r>
              <a:t>MultiAgentRoundaboutEnv</a:t>
            </a:r>
            <a:r>
              <a:t>, </a:t>
            </a:r>
            <a:r>
              <a:t>MultiAgentBottleneckEnv</a:t>
            </a:r>
            <a:r>
              <a:t>, </a:t>
            </a:r>
            <a:r>
              <a:t>MultiAgentIntersectionEnv</a:t>
            </a:r>
            <a:r>
              <a:t>, </a:t>
            </a:r>
            <a:r>
              <a:t>MultiAgentParkingLotEnv</a:t>
            </a:r>
            <a:r>
              <a:t>, </a:t>
            </a:r>
            <a:r>
              <a:t>MultiAgentTollgateEnv</a:t>
            </a:r>
            <a:r>
              <a:t>.</a:t>
            </a:r>
          </a:p>
          <a:p>
            <a:pPr lvl="1" marL="896111" indent="-311150" defTabSz="448055">
              <a:lnSpc>
                <a:spcPct val="100000"/>
              </a:lnSpc>
              <a:spcBef>
                <a:spcPts val="0"/>
              </a:spcBef>
              <a:buClr>
                <a:srgbClr val="1F1F1F"/>
              </a:buClr>
              <a:buFont typeface="Helvetica"/>
              <a:buChar char="◦"/>
              <a:defRPr sz="2352">
                <a:solidFill>
                  <a:srgbClr val="1F1F1F"/>
                </a:solidFill>
              </a:defRPr>
            </a:pPr>
            <a:r>
              <a:t>Real-world scenario environment: </a:t>
            </a:r>
            <a:r>
              <a:t>DemoEnv</a:t>
            </a:r>
            <a:r>
              <a:t> leveraging Waymo Open Dataset.</a:t>
            </a:r>
          </a:p>
        </p:txBody>
      </p:sp>
      <p:sp>
        <p:nvSpPr>
          <p:cNvPr id="1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Methodology"/>
          <p:cNvSpPr txBox="1"/>
          <p:nvPr>
            <p:ph type="title"/>
          </p:nvPr>
        </p:nvSpPr>
        <p:spPr>
          <a:prstGeom prst="rect">
            <a:avLst/>
          </a:prstGeom>
        </p:spPr>
        <p:txBody>
          <a:bodyPr/>
          <a:lstStyle/>
          <a:p>
            <a:pPr/>
            <a:r>
              <a:t>Methodology </a:t>
            </a:r>
          </a:p>
        </p:txBody>
      </p:sp>
      <p:sp>
        <p:nvSpPr>
          <p:cNvPr id="168" name="Agent Implementation (TD3):…"/>
          <p:cNvSpPr txBox="1"/>
          <p:nvPr>
            <p:ph type="body" idx="1"/>
          </p:nvPr>
        </p:nvSpPr>
        <p:spPr>
          <a:prstGeom prst="rect">
            <a:avLst/>
          </a:prstGeom>
        </p:spPr>
        <p:txBody>
          <a:bodyPr/>
          <a:lstStyle/>
          <a:p>
            <a:pPr marL="0" indent="0" defTabSz="448055">
              <a:lnSpc>
                <a:spcPct val="100000"/>
              </a:lnSpc>
              <a:spcBef>
                <a:spcPts val="600"/>
              </a:spcBef>
              <a:buSzTx/>
              <a:buFontTx/>
              <a:buNone/>
              <a:defRPr b="1" sz="2352">
                <a:solidFill>
                  <a:srgbClr val="1F1F1F"/>
                </a:solidFill>
              </a:defRPr>
            </a:pPr>
            <a:r>
              <a:t>Agent Implementation (TD3):</a:t>
            </a:r>
            <a:endParaRPr b="0"/>
          </a:p>
          <a:p>
            <a:pPr marL="448055" indent="-311150" defTabSz="448055">
              <a:lnSpc>
                <a:spcPct val="100000"/>
              </a:lnSpc>
              <a:spcBef>
                <a:spcPts val="0"/>
              </a:spcBef>
              <a:buClr>
                <a:srgbClr val="1F1F1F"/>
              </a:buClr>
              <a:buFont typeface="Helvetica"/>
              <a:defRPr sz="2352">
                <a:solidFill>
                  <a:srgbClr val="1F1F1F"/>
                </a:solidFill>
              </a:defRPr>
            </a:pPr>
            <a:r>
              <a:rPr b="1"/>
              <a:t>Replay Buffer:</a:t>
            </a:r>
            <a:r>
              <a:t> A custom </a:t>
            </a:r>
            <a:r>
              <a:t>ReplayBuffer</a:t>
            </a:r>
            <a:r>
              <a:t> class is defined to store experiences for training the agent.</a:t>
            </a:r>
          </a:p>
          <a:p>
            <a:pPr marL="448055" indent="-311150" defTabSz="448055">
              <a:lnSpc>
                <a:spcPct val="100000"/>
              </a:lnSpc>
              <a:spcBef>
                <a:spcPts val="0"/>
              </a:spcBef>
              <a:buClr>
                <a:srgbClr val="1F1F1F"/>
              </a:buClr>
              <a:buFont typeface="Helvetica"/>
              <a:defRPr sz="2352">
                <a:solidFill>
                  <a:srgbClr val="1F1F1F"/>
                </a:solidFill>
              </a:defRPr>
            </a:pPr>
            <a:r>
              <a:rPr b="1"/>
              <a:t>TD3 Agent:</a:t>
            </a:r>
            <a:r>
              <a:t> The code uses the TD3 (Twin Delayed Deep Deterministic Policy Gradient) algorithm from the </a:t>
            </a:r>
            <a:r>
              <a:t>stable-baselines3</a:t>
            </a:r>
            <a:r>
              <a:t> library to create and train the reinforcement learning agent.</a:t>
            </a:r>
          </a:p>
          <a:p>
            <a:pPr marL="448055" indent="-311150" defTabSz="448055">
              <a:lnSpc>
                <a:spcPct val="100000"/>
              </a:lnSpc>
              <a:spcBef>
                <a:spcPts val="0"/>
              </a:spcBef>
              <a:buClr>
                <a:srgbClr val="1F1F1F"/>
              </a:buClr>
              <a:buFont typeface="Helvetica"/>
              <a:defRPr sz="2352">
                <a:solidFill>
                  <a:srgbClr val="1F1F1F"/>
                </a:solidFill>
              </a:defRPr>
            </a:pPr>
            <a:r>
              <a:rPr b="1"/>
              <a:t>Policy:</a:t>
            </a:r>
            <a:r>
              <a:t> The agent uses an MLP (Multi-Layer Perceptron) policy with a specified network architecture.</a:t>
            </a:r>
          </a:p>
          <a:p>
            <a:pPr marL="448055" indent="-311150" defTabSz="448055">
              <a:lnSpc>
                <a:spcPct val="100000"/>
              </a:lnSpc>
              <a:spcBef>
                <a:spcPts val="0"/>
              </a:spcBef>
              <a:buClr>
                <a:srgbClr val="1F1F1F"/>
              </a:buClr>
              <a:buFont typeface="Helvetica"/>
              <a:defRPr sz="2352">
                <a:solidFill>
                  <a:srgbClr val="1F1F1F"/>
                </a:solidFill>
              </a:defRPr>
            </a:pPr>
            <a:r>
              <a:rPr b="1"/>
              <a:t>Training Loop:</a:t>
            </a:r>
            <a:r>
              <a:t> The agent is trained by interacting with the environment, collecting experiences in the replay buffer, and updating its policy using the TD3 algorithm.</a:t>
            </a:r>
          </a:p>
        </p:txBody>
      </p:sp>
      <p:sp>
        <p:nvSpPr>
          <p:cNvPr id="1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Methodology"/>
          <p:cNvSpPr txBox="1"/>
          <p:nvPr>
            <p:ph type="title"/>
          </p:nvPr>
        </p:nvSpPr>
        <p:spPr>
          <a:prstGeom prst="rect">
            <a:avLst/>
          </a:prstGeom>
        </p:spPr>
        <p:txBody>
          <a:bodyPr/>
          <a:lstStyle/>
          <a:p>
            <a:pPr/>
            <a:r>
              <a:t>Methodology </a:t>
            </a:r>
          </a:p>
        </p:txBody>
      </p:sp>
      <p:sp>
        <p:nvSpPr>
          <p:cNvPr id="172" name="Evaluation and Visualization:…"/>
          <p:cNvSpPr txBox="1"/>
          <p:nvPr>
            <p:ph type="body" idx="1"/>
          </p:nvPr>
        </p:nvSpPr>
        <p:spPr>
          <a:prstGeom prst="rect">
            <a:avLst/>
          </a:prstGeom>
        </p:spPr>
        <p:txBody>
          <a:bodyPr/>
          <a:lstStyle/>
          <a:p>
            <a:pPr marL="0" indent="0" defTabSz="416052">
              <a:lnSpc>
                <a:spcPct val="100000"/>
              </a:lnSpc>
              <a:spcBef>
                <a:spcPts val="600"/>
              </a:spcBef>
              <a:buSzTx/>
              <a:buFontTx/>
              <a:buNone/>
              <a:defRPr b="1" sz="2184">
                <a:solidFill>
                  <a:srgbClr val="1F1F1F"/>
                </a:solidFill>
              </a:defRPr>
            </a:pPr>
            <a:r>
              <a:t>Evaluation and Visualization:</a:t>
            </a:r>
            <a:endParaRPr b="0"/>
          </a:p>
          <a:p>
            <a:pPr marL="416052" indent="-288925" defTabSz="416052">
              <a:lnSpc>
                <a:spcPct val="100000"/>
              </a:lnSpc>
              <a:spcBef>
                <a:spcPts val="0"/>
              </a:spcBef>
              <a:buClr>
                <a:srgbClr val="1F1F1F"/>
              </a:buClr>
              <a:buFont typeface="Helvetica"/>
              <a:defRPr sz="2184">
                <a:solidFill>
                  <a:srgbClr val="1F1F1F"/>
                </a:solidFill>
              </a:defRPr>
            </a:pPr>
            <a:r>
              <a:rPr b="1"/>
              <a:t>Evaluation:</a:t>
            </a:r>
            <a:r>
              <a:t> The trained agent is evaluated over multiple episodes to assess its performance.</a:t>
            </a:r>
          </a:p>
          <a:p>
            <a:pPr marL="416052" indent="-288925" defTabSz="416052">
              <a:lnSpc>
                <a:spcPct val="100000"/>
              </a:lnSpc>
              <a:spcBef>
                <a:spcPts val="0"/>
              </a:spcBef>
              <a:buClr>
                <a:srgbClr val="1F1F1F"/>
              </a:buClr>
              <a:buFont typeface="Helvetica"/>
              <a:defRPr sz="2184">
                <a:solidFill>
                  <a:srgbClr val="1F1F1F"/>
                </a:solidFill>
              </a:defRPr>
            </a:pPr>
            <a:r>
              <a:rPr b="1"/>
              <a:t>Reward Plotting:</a:t>
            </a:r>
            <a:r>
              <a:t> The episode rewards during evaluation are plotted to visualize the agent's learning progress.</a:t>
            </a:r>
          </a:p>
          <a:p>
            <a:pPr marL="416052" indent="-288925" defTabSz="416052">
              <a:lnSpc>
                <a:spcPct val="100000"/>
              </a:lnSpc>
              <a:spcBef>
                <a:spcPts val="0"/>
              </a:spcBef>
              <a:buClr>
                <a:srgbClr val="1F1F1F"/>
              </a:buClr>
              <a:buFont typeface="Helvetica"/>
              <a:defRPr sz="2184">
                <a:solidFill>
                  <a:srgbClr val="1F1F1F"/>
                </a:solidFill>
              </a:defRPr>
            </a:pPr>
            <a:r>
              <a:rPr b="1"/>
              <a:t>Visualization:</a:t>
            </a:r>
            <a:r>
              <a:t> MetaDrive provides different rendering modes for visualization:</a:t>
            </a:r>
          </a:p>
          <a:p>
            <a:pPr lvl="1" marL="832104" indent="-288925" defTabSz="416052">
              <a:lnSpc>
                <a:spcPct val="100000"/>
              </a:lnSpc>
              <a:spcBef>
                <a:spcPts val="0"/>
              </a:spcBef>
              <a:buClr>
                <a:srgbClr val="1F1F1F"/>
              </a:buClr>
              <a:buFont typeface="Helvetica"/>
              <a:buChar char="◦"/>
              <a:defRPr sz="2184">
                <a:solidFill>
                  <a:srgbClr val="1F1F1F"/>
                </a:solidFill>
              </a:defRPr>
            </a:pPr>
            <a:r>
              <a:t>top_down</a:t>
            </a:r>
            <a:r>
              <a:t>: A bird's-eye view of the environment.</a:t>
            </a:r>
          </a:p>
          <a:p>
            <a:pPr lvl="1" marL="832104" indent="-288925" defTabSz="416052">
              <a:lnSpc>
                <a:spcPct val="100000"/>
              </a:lnSpc>
              <a:spcBef>
                <a:spcPts val="0"/>
              </a:spcBef>
              <a:buClr>
                <a:srgbClr val="1F1F1F"/>
              </a:buClr>
              <a:buFont typeface="Helvetica"/>
              <a:buChar char="◦"/>
              <a:defRPr sz="2184">
                <a:solidFill>
                  <a:srgbClr val="1F1F1F"/>
                </a:solidFill>
              </a:defRPr>
            </a:pPr>
            <a:r>
              <a:t>image_observation</a:t>
            </a:r>
            <a:r>
              <a:t>: Offscreen rendering for accessing rendered frames.</a:t>
            </a:r>
          </a:p>
          <a:p>
            <a:pPr lvl="1" marL="832104" indent="-288925" defTabSz="416052">
              <a:lnSpc>
                <a:spcPct val="100000"/>
              </a:lnSpc>
              <a:spcBef>
                <a:spcPts val="0"/>
              </a:spcBef>
              <a:buClr>
                <a:srgbClr val="1F1F1F"/>
              </a:buClr>
              <a:buFont typeface="Helvetica"/>
              <a:buChar char="◦"/>
              <a:defRPr sz="2184">
                <a:solidFill>
                  <a:srgbClr val="1F1F1F"/>
                </a:solidFill>
              </a:defRPr>
            </a:pPr>
            <a:r>
              <a:t>use_render</a:t>
            </a:r>
            <a:r>
              <a:t>: Enabling 3D rendering.</a:t>
            </a:r>
          </a:p>
          <a:p>
            <a:pPr marL="416052" indent="-288925" defTabSz="416052">
              <a:lnSpc>
                <a:spcPct val="100000"/>
              </a:lnSpc>
              <a:spcBef>
                <a:spcPts val="0"/>
              </a:spcBef>
              <a:buClr>
                <a:srgbClr val="1F1F1F"/>
              </a:buClr>
              <a:buFont typeface="Helvetica"/>
              <a:defRPr sz="2184">
                <a:solidFill>
                  <a:srgbClr val="1F1F1F"/>
                </a:solidFill>
              </a:defRPr>
            </a:pPr>
            <a:r>
              <a:rPr b="1"/>
              <a:t>GIF Generation:</a:t>
            </a:r>
            <a:r>
              <a:t> The code generates GIF animations of the simulations using </a:t>
            </a:r>
            <a:r>
              <a:t>pygame</a:t>
            </a:r>
            <a:r>
              <a:t> and </a:t>
            </a:r>
            <a:r>
              <a:t>PIL</a:t>
            </a:r>
            <a:r>
              <a:t> libraries.</a:t>
            </a:r>
          </a:p>
        </p:txBody>
      </p:sp>
      <p:sp>
        <p:nvSpPr>
          <p:cNvPr id="1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Overview of the proposed method."/>
          <p:cNvSpPr txBox="1"/>
          <p:nvPr>
            <p:ph type="title"/>
          </p:nvPr>
        </p:nvSpPr>
        <p:spPr>
          <a:xfrm>
            <a:off x="2411920" y="233679"/>
            <a:ext cx="6168585" cy="1600201"/>
          </a:xfrm>
          <a:prstGeom prst="rect">
            <a:avLst/>
          </a:prstGeom>
        </p:spPr>
        <p:txBody>
          <a:bodyPr/>
          <a:lstStyle/>
          <a:p>
            <a:pPr/>
            <a:r>
              <a:t>Overview of the proposed method.</a:t>
            </a:r>
          </a:p>
        </p:txBody>
      </p:sp>
      <p:sp>
        <p:nvSpPr>
          <p:cNvPr id="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7" name="Screenshot 2025-03-17 at 1.18.54 PM.png" descr="Screenshot 2025-03-17 at 1.18.54 PM.png"/>
          <p:cNvPicPr>
            <a:picLocks noChangeAspect="1"/>
          </p:cNvPicPr>
          <p:nvPr/>
        </p:nvPicPr>
        <p:blipFill>
          <a:blip r:embed="rId2">
            <a:extLst/>
          </a:blip>
          <a:stretch>
            <a:fillRect/>
          </a:stretch>
        </p:blipFill>
        <p:spPr>
          <a:xfrm>
            <a:off x="1814543" y="2296566"/>
            <a:ext cx="8562914" cy="2872509"/>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Metadrive Environment"/>
          <p:cNvSpPr txBox="1"/>
          <p:nvPr>
            <p:ph type="title"/>
          </p:nvPr>
        </p:nvSpPr>
        <p:spPr>
          <a:xfrm>
            <a:off x="3773582" y="75085"/>
            <a:ext cx="4664124" cy="1600201"/>
          </a:xfrm>
          <a:prstGeom prst="rect">
            <a:avLst/>
          </a:prstGeom>
        </p:spPr>
        <p:txBody>
          <a:bodyPr/>
          <a:lstStyle/>
          <a:p>
            <a:pPr/>
            <a:r>
              <a:t>Metadrive Environment</a:t>
            </a:r>
          </a:p>
        </p:txBody>
      </p:sp>
      <p:pic>
        <p:nvPicPr>
          <p:cNvPr id="181" name="Screen Recording 2025-04-20 at 9.51.03 AM.mov" descr="Screen Recording 2025-04-20 at 9.51.03 AM.mov"/>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3619679" y="1799928"/>
            <a:ext cx="4971930" cy="4679464"/>
          </a:xfrm>
          <a:prstGeom prst="rect">
            <a:avLst/>
          </a:prstGeom>
          <a:ln w="12700">
            <a:miter lim="400000"/>
          </a:ln>
        </p:spPr>
      </p:pic>
      <p:sp>
        <p:nvSpPr>
          <p:cNvPr id="182" name="This code sets up and runs a simulation using the MetaDrive environment, utilizing a pre-trained &quot;expert&quot; policy."/>
          <p:cNvSpPr txBox="1"/>
          <p:nvPr/>
        </p:nvSpPr>
        <p:spPr>
          <a:xfrm>
            <a:off x="287442" y="1738456"/>
            <a:ext cx="3276945" cy="29865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ct val="150000"/>
              </a:lnSpc>
              <a:defRPr sz="2400">
                <a:solidFill>
                  <a:srgbClr val="1F1F1F"/>
                </a:solidFill>
              </a:defRPr>
            </a:lvl1pPr>
          </a:lstStyle>
          <a:p>
            <a:pPr/>
            <a:r>
              <a:t>This code sets up and runs a simulation using the MetaDrive environment, utilizing a pre-trained "expert" policy.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3583" fill="hold"/>
                                        <p:tgtEl>
                                          <p:spTgt spid="181"/>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81"/>
                </p:tgtEl>
              </p:cMediaNode>
            </p:video>
            <p:seq concurrent="1" prevAc="none" nextAc="seek">
              <p:cTn id="8" evtFilter="cancelBubble" nodeType="interactiveSeq" restart="whenNotActive" fill="hold">
                <p:stCondLst>
                  <p:cond delay="0" evt="onClick">
                    <p:tgtEl>
                      <p:spTgt spid="181"/>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81"/>
                                        </p:tgtEl>
                                      </p:cBhvr>
                                    </p:cmd>
                                  </p:childTnLst>
                                </p:cTn>
                              </p:par>
                            </p:childTnLst>
                          </p:cTn>
                        </p:par>
                      </p:childTnLst>
                    </p:cTn>
                  </p:par>
                </p:childTnLst>
              </p:cTn>
              <p:nextCondLst>
                <p:cond delay="0" evt="onClick">
                  <p:tgtEl>
                    <p:spTgt spid="181"/>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Screenshot 2025-04-20 at 9.40.39 AM.png" descr="Screenshot 2025-04-20 at 9.40.39 AM.png"/>
          <p:cNvPicPr>
            <a:picLocks noChangeAspect="1"/>
          </p:cNvPicPr>
          <p:nvPr/>
        </p:nvPicPr>
        <p:blipFill>
          <a:blip r:embed="rId2">
            <a:extLst/>
          </a:blip>
          <a:stretch>
            <a:fillRect/>
          </a:stretch>
        </p:blipFill>
        <p:spPr>
          <a:xfrm>
            <a:off x="3403600" y="1556493"/>
            <a:ext cx="5384800" cy="5130801"/>
          </a:xfrm>
          <a:prstGeom prst="rect">
            <a:avLst/>
          </a:prstGeom>
          <a:ln w="12700">
            <a:miter lim="400000"/>
          </a:ln>
        </p:spPr>
      </p:pic>
      <p:sp>
        <p:nvSpPr>
          <p:cNvPr id="1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Top-down view of the maps"/>
          <p:cNvSpPr txBox="1"/>
          <p:nvPr>
            <p:ph type="title"/>
          </p:nvPr>
        </p:nvSpPr>
        <p:spPr>
          <a:xfrm>
            <a:off x="3773582" y="-77129"/>
            <a:ext cx="4664124" cy="1600201"/>
          </a:xfrm>
          <a:prstGeom prst="rect">
            <a:avLst/>
          </a:prstGeom>
        </p:spPr>
        <p:txBody>
          <a:bodyPr/>
          <a:lstStyle/>
          <a:p>
            <a:pPr/>
            <a:r>
              <a:t>Top-down view of the maps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Learning Outcomes"/>
          <p:cNvSpPr txBox="1"/>
          <p:nvPr>
            <p:ph type="title"/>
          </p:nvPr>
        </p:nvSpPr>
        <p:spPr>
          <a:prstGeom prst="rect">
            <a:avLst/>
          </a:prstGeom>
        </p:spPr>
        <p:txBody>
          <a:bodyPr/>
          <a:lstStyle>
            <a:lvl1pPr>
              <a:defRPr sz="5400"/>
            </a:lvl1pPr>
          </a:lstStyle>
          <a:p>
            <a:pPr/>
            <a:r>
              <a:t>Learning Outcomes</a:t>
            </a:r>
          </a:p>
        </p:txBody>
      </p:sp>
      <p:sp>
        <p:nvSpPr>
          <p:cNvPr id="189" name="TD3 Algorithm: You learn how TD3 addresses the limitations of Deep Deterministic Policy Gradient (DDPG) by using twin critics and delayed policy updates to improve stability.…"/>
          <p:cNvSpPr txBox="1"/>
          <p:nvPr>
            <p:ph type="body" idx="1"/>
          </p:nvPr>
        </p:nvSpPr>
        <p:spPr>
          <a:prstGeom prst="rect">
            <a:avLst/>
          </a:prstGeom>
        </p:spPr>
        <p:txBody>
          <a:bodyPr/>
          <a:lstStyle/>
          <a:p>
            <a:pPr marL="429768" indent="-298450" defTabSz="429768">
              <a:lnSpc>
                <a:spcPct val="120000"/>
              </a:lnSpc>
              <a:spcBef>
                <a:spcPts val="600"/>
              </a:spcBef>
              <a:buClr>
                <a:srgbClr val="1F1F1F"/>
              </a:buClr>
              <a:buFont typeface="Helvetica"/>
              <a:buAutoNum type="arabicPeriod" startAt="1"/>
              <a:defRPr sz="2162">
                <a:solidFill>
                  <a:srgbClr val="1F1F1F"/>
                </a:solidFill>
              </a:defRPr>
            </a:pPr>
            <a:r>
              <a:rPr b="1"/>
              <a:t>TD3 Algorithm:</a:t>
            </a:r>
            <a:r>
              <a:t> You learn how TD3 addresses the limitations of Deep Deterministic Policy Gradient (DDPG) by using twin critics and delayed policy updates to improve stability.</a:t>
            </a:r>
          </a:p>
          <a:p>
            <a:pPr marL="429768" indent="-298450" defTabSz="429768">
              <a:lnSpc>
                <a:spcPct val="120000"/>
              </a:lnSpc>
              <a:spcBef>
                <a:spcPts val="600"/>
              </a:spcBef>
              <a:buClr>
                <a:srgbClr val="1F1F1F"/>
              </a:buClr>
              <a:buFont typeface="Helvetica"/>
              <a:buAutoNum type="arabicPeriod" startAt="1"/>
              <a:defRPr sz="2162">
                <a:solidFill>
                  <a:srgbClr val="1F1F1F"/>
                </a:solidFill>
              </a:defRPr>
            </a:pPr>
            <a:r>
              <a:rPr b="1"/>
              <a:t>Experience Replay:</a:t>
            </a:r>
            <a:r>
              <a:t> You see the benefits of storing and reusing past experiences to enhance learning efficiency and reduce correlations between samples.</a:t>
            </a:r>
          </a:p>
          <a:p>
            <a:pPr marL="429768" indent="-298450" defTabSz="429768">
              <a:lnSpc>
                <a:spcPct val="120000"/>
              </a:lnSpc>
              <a:spcBef>
                <a:spcPts val="600"/>
              </a:spcBef>
              <a:buClr>
                <a:srgbClr val="1F1F1F"/>
              </a:buClr>
              <a:buFont typeface="Helvetica"/>
              <a:buAutoNum type="arabicPeriod" startAt="1"/>
              <a:defRPr sz="2162">
                <a:solidFill>
                  <a:srgbClr val="1F1F1F"/>
                </a:solidFill>
              </a:defRPr>
            </a:pPr>
            <a:r>
              <a:rPr b="1"/>
              <a:t>Practical Implementation:</a:t>
            </a:r>
            <a:r>
              <a:t> The code provides a concrete example of how to implement a TD3 agent with a replay buffer using the </a:t>
            </a:r>
            <a:r>
              <a:t>stable_baselines3</a:t>
            </a:r>
            <a:r>
              <a:t> library.</a:t>
            </a:r>
          </a:p>
          <a:p>
            <a:pPr marL="429768" indent="-298450" defTabSz="429768">
              <a:lnSpc>
                <a:spcPct val="120000"/>
              </a:lnSpc>
              <a:spcBef>
                <a:spcPts val="600"/>
              </a:spcBef>
              <a:buClr>
                <a:srgbClr val="1F1F1F"/>
              </a:buClr>
              <a:buFont typeface="Helvetica"/>
              <a:buAutoNum type="arabicPeriod" startAt="1"/>
              <a:defRPr sz="2162">
                <a:solidFill>
                  <a:srgbClr val="1F1F1F"/>
                </a:solidFill>
              </a:defRPr>
            </a:pPr>
            <a:r>
              <a:rPr b="1"/>
              <a:t>Evaluation and Visualization:</a:t>
            </a:r>
            <a:r>
              <a:t> You get to see how to assess the agent's performance by running evaluation episodes and plotting the rewards, helping you understand how well the agent has learned to navigate the environment.</a:t>
            </a:r>
          </a:p>
        </p:txBody>
      </p:sp>
      <p:sp>
        <p:nvSpPr>
          <p:cNvPr id="1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Future work"/>
          <p:cNvSpPr txBox="1"/>
          <p:nvPr>
            <p:ph type="title"/>
          </p:nvPr>
        </p:nvSpPr>
        <p:spPr>
          <a:prstGeom prst="rect">
            <a:avLst/>
          </a:prstGeom>
        </p:spPr>
        <p:txBody>
          <a:bodyPr/>
          <a:lstStyle/>
          <a:p>
            <a:pPr/>
            <a:r>
              <a:t>Future work</a:t>
            </a:r>
          </a:p>
        </p:txBody>
      </p:sp>
      <p:sp>
        <p:nvSpPr>
          <p:cNvPr id="193" name="Hyper-parameter Optimization: Fine-tuning hyper-parameters using techniques like grid search or Bayesian optimization could further improve performance.…"/>
          <p:cNvSpPr txBox="1"/>
          <p:nvPr>
            <p:ph type="body" idx="1"/>
          </p:nvPr>
        </p:nvSpPr>
        <p:spPr>
          <a:prstGeom prst="rect">
            <a:avLst/>
          </a:prstGeom>
        </p:spPr>
        <p:txBody>
          <a:bodyPr/>
          <a:lstStyle/>
          <a:p>
            <a:pPr marL="457200" indent="-317500" defTabSz="457200">
              <a:lnSpc>
                <a:spcPct val="120000"/>
              </a:lnSpc>
              <a:spcBef>
                <a:spcPts val="0"/>
              </a:spcBef>
              <a:buClr>
                <a:srgbClr val="1F1F1F"/>
              </a:buClr>
              <a:buFont typeface="Helvetica"/>
              <a:defRPr sz="2400">
                <a:solidFill>
                  <a:srgbClr val="1F1F1F"/>
                </a:solidFill>
              </a:defRPr>
            </a:pPr>
            <a:r>
              <a:t>Hyper-parameter Optimization</a:t>
            </a:r>
            <a:r>
              <a:rPr b="1"/>
              <a:t>:</a:t>
            </a:r>
            <a:r>
              <a:t> Fine-tuning hyper-parameters using techniques like grid search or Bayesian optimization could further improve performance.</a:t>
            </a:r>
          </a:p>
          <a:p>
            <a:pPr marL="457200" indent="-317500" defTabSz="457200">
              <a:lnSpc>
                <a:spcPct val="120000"/>
              </a:lnSpc>
              <a:spcBef>
                <a:spcPts val="0"/>
              </a:spcBef>
              <a:buClr>
                <a:srgbClr val="1F1F1F"/>
              </a:buClr>
              <a:buFont typeface="Helvetica"/>
              <a:defRPr sz="2400">
                <a:solidFill>
                  <a:srgbClr val="1F1F1F"/>
                </a:solidFill>
              </a:defRPr>
            </a:pPr>
            <a:r>
              <a:t>Save reward/cost plots</a:t>
            </a:r>
          </a:p>
          <a:p>
            <a:pPr marL="457200" indent="-317500" defTabSz="457200">
              <a:lnSpc>
                <a:spcPct val="120000"/>
              </a:lnSpc>
              <a:spcBef>
                <a:spcPts val="0"/>
              </a:spcBef>
              <a:buClr>
                <a:srgbClr val="1F1F1F"/>
              </a:buClr>
              <a:buFont typeface="Helvetica"/>
              <a:defRPr sz="2400">
                <a:solidFill>
                  <a:srgbClr val="1F1F1F"/>
                </a:solidFill>
              </a:defRPr>
            </a:pPr>
            <a:r>
              <a:t>TensorBoard Logging: to track various metrics during training, such as loss, exploration, and more.</a:t>
            </a:r>
          </a:p>
        </p:txBody>
      </p:sp>
      <p:sp>
        <p:nvSpPr>
          <p:cNvPr id="1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hank You"/>
          <p:cNvSpPr txBox="1"/>
          <p:nvPr>
            <p:ph type="title"/>
          </p:nvPr>
        </p:nvSpPr>
        <p:spPr>
          <a:xfrm>
            <a:off x="4701370" y="2894121"/>
            <a:ext cx="10515601" cy="1325564"/>
          </a:xfrm>
          <a:prstGeom prst="rect">
            <a:avLst/>
          </a:prstGeom>
        </p:spPr>
        <p:txBody>
          <a:bodyPr/>
          <a:lstStyle/>
          <a:p>
            <a:pPr/>
            <a:r>
              <a:t>Thank You </a:t>
            </a:r>
          </a:p>
        </p:txBody>
      </p:sp>
      <p:sp>
        <p:nvSpPr>
          <p:cNvPr id="1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Footer Placeholder 5"/>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Digital Logic Design</a:t>
            </a:r>
          </a:p>
        </p:txBody>
      </p:sp>
      <p:sp>
        <p:nvSpPr>
          <p:cNvPr id="127" name="Title 1"/>
          <p:cNvSpPr txBox="1"/>
          <p:nvPr>
            <p:ph type="title"/>
          </p:nvPr>
        </p:nvSpPr>
        <p:spPr>
          <a:prstGeom prst="rect">
            <a:avLst/>
          </a:prstGeom>
        </p:spPr>
        <p:txBody>
          <a:bodyPr/>
          <a:lstStyle/>
          <a:p>
            <a:pPr/>
            <a:r>
              <a:t>Table of Content</a:t>
            </a:r>
          </a:p>
        </p:txBody>
      </p:sp>
      <p:sp>
        <p:nvSpPr>
          <p:cNvPr id="128" name="Content Placeholder 2"/>
          <p:cNvSpPr txBox="1"/>
          <p:nvPr>
            <p:ph type="body" idx="1"/>
          </p:nvPr>
        </p:nvSpPr>
        <p:spPr>
          <a:prstGeom prst="rect">
            <a:avLst/>
          </a:prstGeom>
        </p:spPr>
        <p:txBody>
          <a:bodyPr/>
          <a:lstStyle/>
          <a:p>
            <a:pPr marL="210311" indent="-210311" algn="just" defTabSz="841247">
              <a:lnSpc>
                <a:spcPct val="150000"/>
              </a:lnSpc>
              <a:spcBef>
                <a:spcPts val="900"/>
              </a:spcBef>
              <a:buFontTx/>
              <a:buChar char="❑"/>
              <a:defRPr sz="2576"/>
            </a:pPr>
            <a:r>
              <a:t>Problem Statement </a:t>
            </a:r>
          </a:p>
          <a:p>
            <a:pPr marL="210311" indent="-210311" algn="just" defTabSz="841247">
              <a:lnSpc>
                <a:spcPct val="150000"/>
              </a:lnSpc>
              <a:spcBef>
                <a:spcPts val="900"/>
              </a:spcBef>
              <a:buFontTx/>
              <a:buChar char="❑"/>
              <a:defRPr sz="2576"/>
            </a:pPr>
            <a:r>
              <a:t>Introduction of Organisation</a:t>
            </a:r>
          </a:p>
          <a:p>
            <a:pPr marL="210311" indent="-210311" algn="just" defTabSz="841247">
              <a:lnSpc>
                <a:spcPct val="150000"/>
              </a:lnSpc>
              <a:spcBef>
                <a:spcPts val="900"/>
              </a:spcBef>
              <a:buFontTx/>
              <a:buChar char="❑"/>
              <a:defRPr sz="2576"/>
            </a:pPr>
            <a:r>
              <a:t>Exploratory data analysis</a:t>
            </a:r>
          </a:p>
          <a:p>
            <a:pPr marL="210311" indent="-210311" algn="just" defTabSz="841247">
              <a:lnSpc>
                <a:spcPct val="150000"/>
              </a:lnSpc>
              <a:spcBef>
                <a:spcPts val="900"/>
              </a:spcBef>
              <a:buFontTx/>
              <a:buChar char="❑"/>
              <a:defRPr sz="2576"/>
            </a:pPr>
            <a:r>
              <a:t>Methodology</a:t>
            </a:r>
          </a:p>
          <a:p>
            <a:pPr marL="210311" indent="-210311" algn="just" defTabSz="841247">
              <a:lnSpc>
                <a:spcPct val="150000"/>
              </a:lnSpc>
              <a:spcBef>
                <a:spcPts val="900"/>
              </a:spcBef>
              <a:buFontTx/>
              <a:buChar char="❑"/>
              <a:defRPr sz="2576"/>
            </a:pPr>
            <a:r>
              <a:t> Learning outcome</a:t>
            </a:r>
          </a:p>
          <a:p>
            <a:pPr marL="210311" indent="-210311" algn="just" defTabSz="841247">
              <a:lnSpc>
                <a:spcPct val="150000"/>
              </a:lnSpc>
              <a:spcBef>
                <a:spcPts val="900"/>
              </a:spcBef>
              <a:buFontTx/>
              <a:buChar char="❑"/>
              <a:defRPr sz="2576"/>
            </a:pPr>
            <a:r>
              <a:t>Future work</a:t>
            </a:r>
          </a:p>
        </p:txBody>
      </p:sp>
      <p:sp>
        <p:nvSpPr>
          <p:cNvPr id="129"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 name="Date Placeholder 4"/>
          <p:cNvSpPr txBox="1"/>
          <p:nvPr/>
        </p:nvSpPr>
        <p:spPr>
          <a:xfrm>
            <a:off x="883919" y="6414760"/>
            <a:ext cx="26517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3/11/2025</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Introduction of organization"/>
          <p:cNvSpPr txBox="1"/>
          <p:nvPr>
            <p:ph type="title"/>
          </p:nvPr>
        </p:nvSpPr>
        <p:spPr>
          <a:prstGeom prst="rect">
            <a:avLst/>
          </a:prstGeom>
        </p:spPr>
        <p:txBody>
          <a:bodyPr/>
          <a:lstStyle/>
          <a:p>
            <a:pPr/>
            <a:r>
              <a:t>Introduction of organization</a:t>
            </a:r>
          </a:p>
        </p:txBody>
      </p:sp>
      <p:sp>
        <p:nvSpPr>
          <p:cNvPr id="133" name="SimDaaS Pvt Ltd. is a technology-driven company specializing in simulation solutions for autonomous systems. It enables businesses to accelerate development, improve safety, and reduce time-to-market for autonomous technologies across industries such as "/>
          <p:cNvSpPr txBox="1"/>
          <p:nvPr>
            <p:ph type="body" idx="1"/>
          </p:nvPr>
        </p:nvSpPr>
        <p:spPr>
          <a:prstGeom prst="rect">
            <a:avLst/>
          </a:prstGeom>
        </p:spPr>
        <p:txBody>
          <a:bodyPr/>
          <a:lstStyle/>
          <a:p>
            <a:pPr marL="0" indent="0">
              <a:buSzTx/>
              <a:buFontTx/>
              <a:buNone/>
              <a:defRPr sz="2400"/>
            </a:pPr>
            <a:r>
              <a:rPr u="sng"/>
              <a:t>SimDaaS Pvt Ltd</a:t>
            </a:r>
            <a:r>
              <a:t>. is a technology-driven company specializing in simulation solutions for autonomous systems. It enables businesses to accelerate development, improve safety, and reduce time-to-market for autonomous technologies across industries such as transportation and logistics.</a:t>
            </a:r>
          </a:p>
          <a:p>
            <a:pPr marL="0" indent="0">
              <a:buSzTx/>
              <a:buFontTx/>
              <a:buNone/>
              <a:defRPr sz="2400"/>
            </a:pPr>
            <a:r>
              <a:t>Technologies Used</a:t>
            </a:r>
          </a:p>
          <a:p>
            <a:pPr marL="774700" indent="-635000">
              <a:buFont typeface="Times Roman"/>
              <a:defRPr sz="2400"/>
            </a:pPr>
            <a:r>
              <a:t>Physics-Based Modelling: Realistic sensor &amp; environment simulation</a:t>
            </a:r>
          </a:p>
          <a:p>
            <a:pPr marL="774700" indent="-635000">
              <a:buFont typeface="Times Roman"/>
              <a:defRPr sz="2400"/>
            </a:pPr>
            <a:r>
              <a:t>Learning-Based Techniques: AI-powered scenario generation</a:t>
            </a:r>
          </a:p>
          <a:p>
            <a:pPr marL="774700" indent="-635000">
              <a:buFont typeface="Times Roman"/>
              <a:defRPr sz="2400"/>
            </a:pPr>
            <a:r>
              <a:t>Customization &amp; Scalability: Tailored to client needs, built for scale</a:t>
            </a:r>
          </a:p>
        </p:txBody>
      </p:sp>
      <p:sp>
        <p:nvSpPr>
          <p:cNvPr id="134"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Introduction of organization"/>
          <p:cNvSpPr txBox="1"/>
          <p:nvPr>
            <p:ph type="title"/>
          </p:nvPr>
        </p:nvSpPr>
        <p:spPr>
          <a:prstGeom prst="rect">
            <a:avLst/>
          </a:prstGeom>
        </p:spPr>
        <p:txBody>
          <a:bodyPr/>
          <a:lstStyle/>
          <a:p>
            <a:pPr/>
            <a:r>
              <a:t>Introduction of organization</a:t>
            </a:r>
          </a:p>
        </p:txBody>
      </p:sp>
      <p:sp>
        <p:nvSpPr>
          <p:cNvPr id="137" name="Core Competencies:…"/>
          <p:cNvSpPr txBox="1"/>
          <p:nvPr>
            <p:ph type="body" idx="1"/>
          </p:nvPr>
        </p:nvSpPr>
        <p:spPr>
          <a:prstGeom prst="rect">
            <a:avLst/>
          </a:prstGeom>
        </p:spPr>
        <p:txBody>
          <a:bodyPr/>
          <a:lstStyle/>
          <a:p>
            <a:pPr marL="0" indent="0" defTabSz="768095">
              <a:spcBef>
                <a:spcPts val="800"/>
              </a:spcBef>
              <a:buSzTx/>
              <a:buFontTx/>
              <a:buNone/>
              <a:defRPr sz="2016"/>
            </a:pPr>
            <a:r>
              <a:t>Core Competencies: </a:t>
            </a:r>
          </a:p>
          <a:p>
            <a:pPr marL="0" indent="0" defTabSz="768095">
              <a:spcBef>
                <a:spcPts val="800"/>
              </a:spcBef>
              <a:buSzTx/>
              <a:buFontTx/>
              <a:buNone/>
              <a:defRPr sz="2016"/>
            </a:pPr>
            <a:r>
              <a:t>1. Data Simulation</a:t>
            </a:r>
          </a:p>
          <a:p>
            <a:pPr marL="650747" indent="-533400" defTabSz="768095">
              <a:spcBef>
                <a:spcPts val="800"/>
              </a:spcBef>
              <a:buFont typeface="Times Roman"/>
              <a:defRPr sz="2016"/>
            </a:pPr>
            <a:r>
              <a:t>High-fidelity LiDAR &amp; camera outputs</a:t>
            </a:r>
          </a:p>
          <a:p>
            <a:pPr marL="650747" indent="-533400" defTabSz="768095">
              <a:spcBef>
                <a:spcPts val="800"/>
              </a:spcBef>
              <a:buFont typeface="Times Roman"/>
              <a:defRPr sz="2016"/>
            </a:pPr>
            <a:r>
              <a:t>Ideal for training perception and sensor fusion models</a:t>
            </a:r>
          </a:p>
          <a:p>
            <a:pPr marL="0" indent="0" defTabSz="768095">
              <a:spcBef>
                <a:spcPts val="800"/>
              </a:spcBef>
              <a:buSzTx/>
              <a:buFontTx/>
              <a:buNone/>
              <a:defRPr sz="2016"/>
            </a:pPr>
            <a:r>
              <a:t>2. Scenario Simulation</a:t>
            </a:r>
          </a:p>
          <a:p>
            <a:pPr marL="650747" indent="-533400" defTabSz="768095">
              <a:spcBef>
                <a:spcPts val="800"/>
              </a:spcBef>
              <a:buFont typeface="Times Roman"/>
              <a:defRPr sz="2016"/>
            </a:pPr>
            <a:r>
              <a:t>Diverse, dynamic, and region-specific traffic scenarios</a:t>
            </a:r>
          </a:p>
          <a:p>
            <a:pPr marL="650747" indent="-533400" defTabSz="768095">
              <a:spcBef>
                <a:spcPts val="800"/>
              </a:spcBef>
              <a:buFont typeface="Times Roman"/>
              <a:defRPr sz="2016"/>
            </a:pPr>
            <a:r>
              <a:t>Crucial for testing planning and decision-making algorithms</a:t>
            </a:r>
          </a:p>
          <a:p>
            <a:pPr marL="0" indent="0" defTabSz="768095">
              <a:spcBef>
                <a:spcPts val="800"/>
              </a:spcBef>
              <a:buSzTx/>
              <a:buFontTx/>
              <a:buNone/>
              <a:defRPr sz="2016"/>
            </a:pPr>
            <a:r>
              <a:t>3. Traffic Simulation</a:t>
            </a:r>
          </a:p>
          <a:p>
            <a:pPr marL="650747" indent="-533400" defTabSz="768095">
              <a:spcBef>
                <a:spcPts val="800"/>
              </a:spcBef>
              <a:buFont typeface="Times Roman"/>
              <a:defRPr sz="2016"/>
            </a:pPr>
            <a:r>
              <a:t>Real-world traffic pattern generation</a:t>
            </a:r>
          </a:p>
          <a:p>
            <a:pPr marL="650747" indent="-533400" defTabSz="768095">
              <a:spcBef>
                <a:spcPts val="800"/>
              </a:spcBef>
              <a:buFont typeface="Times Roman"/>
              <a:defRPr sz="2016"/>
            </a:pPr>
            <a:r>
              <a:t>Supports ADAS and AV system evaluation.</a:t>
            </a:r>
          </a:p>
        </p:txBody>
      </p:sp>
      <p:sp>
        <p:nvSpPr>
          <p:cNvPr id="138"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Problem Statement"/>
          <p:cNvSpPr txBox="1"/>
          <p:nvPr>
            <p:ph type="title"/>
          </p:nvPr>
        </p:nvSpPr>
        <p:spPr>
          <a:prstGeom prst="rect">
            <a:avLst/>
          </a:prstGeom>
        </p:spPr>
        <p:txBody>
          <a:bodyPr/>
          <a:lstStyle/>
          <a:p>
            <a:pPr/>
            <a:r>
              <a:t>Problem Statement </a:t>
            </a:r>
          </a:p>
        </p:txBody>
      </p:sp>
      <p:sp>
        <p:nvSpPr>
          <p:cNvPr id="141" name="Definition: Adversarial training framework for Autonomous vehicles safety.…"/>
          <p:cNvSpPr txBox="1"/>
          <p:nvPr>
            <p:ph type="body" idx="1"/>
          </p:nvPr>
        </p:nvSpPr>
        <p:spPr>
          <a:prstGeom prst="rect">
            <a:avLst/>
          </a:prstGeom>
        </p:spPr>
        <p:txBody>
          <a:bodyPr/>
          <a:lstStyle/>
          <a:p>
            <a:pPr marL="342900" indent="-342900" defTabSz="457200">
              <a:lnSpc>
                <a:spcPct val="120000"/>
              </a:lnSpc>
              <a:spcBef>
                <a:spcPts val="700"/>
              </a:spcBef>
              <a:defRPr sz="3200"/>
            </a:pPr>
            <a:r>
              <a:t>Definition: Adversarial training framework for Autonomous vehicles safety.</a:t>
            </a:r>
          </a:p>
          <a:p>
            <a:pPr marL="342900" indent="-342900" defTabSz="457200">
              <a:lnSpc>
                <a:spcPct val="120000"/>
              </a:lnSpc>
              <a:spcBef>
                <a:spcPts val="700"/>
              </a:spcBef>
              <a:defRPr sz="3200"/>
            </a:pPr>
            <a:r>
              <a:t>Objectives: The focus is on developing an agent capable of driving autonomously in a simulated environment, MetaDrive, which presents various realistic driving scenarios.</a:t>
            </a:r>
          </a:p>
          <a:p>
            <a:pPr marL="342900" indent="-342900" defTabSz="457200">
              <a:lnSpc>
                <a:spcPct val="120000"/>
              </a:lnSpc>
              <a:spcBef>
                <a:spcPts val="700"/>
              </a:spcBef>
              <a:defRPr sz="3200"/>
            </a:pPr>
            <a:r>
              <a:t>It is achieved using RL strategies like PPO and TD3. </a:t>
            </a:r>
          </a:p>
        </p:txBody>
      </p:sp>
      <p:sp>
        <p:nvSpPr>
          <p:cNvPr id="142"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ools and Technologies"/>
          <p:cNvSpPr txBox="1"/>
          <p:nvPr>
            <p:ph type="title"/>
          </p:nvPr>
        </p:nvSpPr>
        <p:spPr>
          <a:prstGeom prst="rect">
            <a:avLst/>
          </a:prstGeom>
        </p:spPr>
        <p:txBody>
          <a:bodyPr/>
          <a:lstStyle/>
          <a:p>
            <a:pPr/>
            <a:r>
              <a:t>Tools and Technologies </a:t>
            </a:r>
          </a:p>
        </p:txBody>
      </p:sp>
      <p:sp>
        <p:nvSpPr>
          <p:cNvPr id="145" name="MetaDrive Simulator (version: 0.4.3)…"/>
          <p:cNvSpPr txBox="1"/>
          <p:nvPr>
            <p:ph type="body" idx="1"/>
          </p:nvPr>
        </p:nvSpPr>
        <p:spPr>
          <a:prstGeom prst="rect">
            <a:avLst/>
          </a:prstGeom>
        </p:spPr>
        <p:txBody>
          <a:bodyPr/>
          <a:lstStyle/>
          <a:p>
            <a:pPr marL="342900" indent="-342900" defTabSz="457200">
              <a:lnSpc>
                <a:spcPct val="150000"/>
              </a:lnSpc>
              <a:spcBef>
                <a:spcPts val="700"/>
              </a:spcBef>
              <a:defRPr sz="3200"/>
            </a:pPr>
            <a:r>
              <a:t>MetaDrive Simulator (version: 0.4.3)</a:t>
            </a:r>
          </a:p>
          <a:p>
            <a:pPr marL="342900" indent="-342900" defTabSz="457200">
              <a:lnSpc>
                <a:spcPct val="150000"/>
              </a:lnSpc>
              <a:spcBef>
                <a:spcPts val="700"/>
              </a:spcBef>
              <a:defRPr sz="3200"/>
            </a:pPr>
            <a:r>
              <a:t>Google Colab</a:t>
            </a:r>
          </a:p>
          <a:p>
            <a:pPr marL="342900" indent="-342900" defTabSz="457200">
              <a:lnSpc>
                <a:spcPct val="150000"/>
              </a:lnSpc>
              <a:spcBef>
                <a:spcPts val="700"/>
              </a:spcBef>
              <a:defRPr sz="3200"/>
            </a:pPr>
            <a:r>
              <a:t>Reinforcement Learning (PPO &amp; TD3)</a:t>
            </a:r>
          </a:p>
          <a:p>
            <a:pPr marL="342900" indent="-342900" defTabSz="457200">
              <a:lnSpc>
                <a:spcPct val="150000"/>
              </a:lnSpc>
              <a:spcBef>
                <a:spcPts val="700"/>
              </a:spcBef>
              <a:defRPr sz="3200"/>
            </a:pPr>
            <a:r>
              <a:t>Waymo open dataset.</a:t>
            </a:r>
          </a:p>
        </p:txBody>
      </p:sp>
      <p:sp>
        <p:nvSpPr>
          <p:cNvPr id="146"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Exploratory data analysis"/>
          <p:cNvSpPr txBox="1"/>
          <p:nvPr>
            <p:ph type="title"/>
          </p:nvPr>
        </p:nvSpPr>
        <p:spPr>
          <a:prstGeom prst="rect">
            <a:avLst/>
          </a:prstGeom>
        </p:spPr>
        <p:txBody>
          <a:bodyPr/>
          <a:lstStyle>
            <a:lvl1pPr algn="just">
              <a:lnSpc>
                <a:spcPct val="150000"/>
              </a:lnSpc>
              <a:spcBef>
                <a:spcPts val="1000"/>
              </a:spcBef>
              <a:defRPr>
                <a:latin typeface="Calibri-Light"/>
                <a:ea typeface="Calibri-Light"/>
                <a:cs typeface="Calibri-Light"/>
                <a:sym typeface="Calibri-Light"/>
              </a:defRPr>
            </a:lvl1pPr>
          </a:lstStyle>
          <a:p>
            <a:pPr/>
            <a:r>
              <a:t>Exploratory data analysis</a:t>
            </a:r>
          </a:p>
        </p:txBody>
      </p:sp>
      <p:sp>
        <p:nvSpPr>
          <p:cNvPr id="149" name="Waymo Open Dataset – Overview…"/>
          <p:cNvSpPr txBox="1"/>
          <p:nvPr>
            <p:ph type="body" idx="1"/>
          </p:nvPr>
        </p:nvSpPr>
        <p:spPr>
          <a:prstGeom prst="rect">
            <a:avLst/>
          </a:prstGeom>
        </p:spPr>
        <p:txBody>
          <a:bodyPr/>
          <a:lstStyle/>
          <a:p>
            <a:pPr marL="0" indent="0" defTabSz="457200">
              <a:lnSpc>
                <a:spcPct val="100000"/>
              </a:lnSpc>
              <a:spcBef>
                <a:spcPts val="0"/>
              </a:spcBef>
              <a:buSzTx/>
              <a:buFontTx/>
              <a:buNone/>
              <a:defRPr sz="2200" u="sng"/>
            </a:pPr>
            <a:r>
              <a:t>Waymo Open Dataset – Overview</a:t>
            </a:r>
          </a:p>
          <a:p>
            <a:pPr marL="0" indent="0" defTabSz="457200">
              <a:lnSpc>
                <a:spcPct val="100000"/>
              </a:lnSpc>
              <a:spcBef>
                <a:spcPts val="0"/>
              </a:spcBef>
              <a:buSzTx/>
              <a:buFontTx/>
              <a:buNone/>
              <a:defRPr sz="2200" u="sng"/>
            </a:pPr>
          </a:p>
          <a:p>
            <a:pPr marL="210552" indent="-210552" defTabSz="457200">
              <a:lnSpc>
                <a:spcPct val="120000"/>
              </a:lnSpc>
              <a:spcBef>
                <a:spcPts val="0"/>
              </a:spcBef>
              <a:buFontTx/>
              <a:defRPr sz="2400"/>
            </a:pPr>
            <a:r>
              <a:t>Developed by Waymo, a leader in autonomous driving.</a:t>
            </a:r>
          </a:p>
          <a:p>
            <a:pPr marL="210552" indent="-210552" defTabSz="457200">
              <a:lnSpc>
                <a:spcPct val="120000"/>
              </a:lnSpc>
              <a:spcBef>
                <a:spcPts val="0"/>
              </a:spcBef>
              <a:buFontTx/>
              <a:defRPr sz="2400"/>
            </a:pPr>
            <a:r>
              <a:t>Provides high-quality, real-world sensor data from self-driving vehicles. </a:t>
            </a:r>
          </a:p>
          <a:p>
            <a:pPr marL="210552" indent="-210552" defTabSz="457200">
              <a:lnSpc>
                <a:spcPct val="120000"/>
              </a:lnSpc>
              <a:spcBef>
                <a:spcPts val="0"/>
              </a:spcBef>
              <a:buFontTx/>
              <a:defRPr sz="2400"/>
            </a:pPr>
            <a:r>
              <a:t>Rich sensor suite: Lidar + Camera Data, Covers urban, suburban, and highway settings.</a:t>
            </a:r>
          </a:p>
          <a:p>
            <a:pPr marL="210552" indent="-210552" defTabSz="457200">
              <a:lnSpc>
                <a:spcPct val="120000"/>
              </a:lnSpc>
              <a:spcBef>
                <a:spcPts val="0"/>
              </a:spcBef>
              <a:buFontTx/>
              <a:defRPr sz="2400"/>
            </a:pPr>
            <a:r>
              <a:t>Enables robust training &amp; evaluation of AV models. </a:t>
            </a:r>
          </a:p>
          <a:p>
            <a:pPr marL="210552" indent="-210552" defTabSz="457200">
              <a:lnSpc>
                <a:spcPct val="120000"/>
              </a:lnSpc>
              <a:spcBef>
                <a:spcPts val="0"/>
              </a:spcBef>
              <a:buFontTx/>
              <a:defRPr sz="2400"/>
            </a:pPr>
            <a:r>
              <a:t>Includes annotations: vehicles, pedestrians, cyclists.</a:t>
            </a:r>
          </a:p>
        </p:txBody>
      </p:sp>
      <p:sp>
        <p:nvSpPr>
          <p:cNvPr id="150"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Exploratory data analysis"/>
          <p:cNvSpPr txBox="1"/>
          <p:nvPr>
            <p:ph type="title"/>
          </p:nvPr>
        </p:nvSpPr>
        <p:spPr>
          <a:prstGeom prst="rect">
            <a:avLst/>
          </a:prstGeom>
        </p:spPr>
        <p:txBody>
          <a:bodyPr/>
          <a:lstStyle>
            <a:lvl1pPr algn="just">
              <a:lnSpc>
                <a:spcPct val="150000"/>
              </a:lnSpc>
              <a:spcBef>
                <a:spcPts val="1000"/>
              </a:spcBef>
              <a:defRPr>
                <a:latin typeface="Calibri-Light"/>
                <a:ea typeface="Calibri-Light"/>
                <a:cs typeface="Calibri-Light"/>
                <a:sym typeface="Calibri-Light"/>
              </a:defRPr>
            </a:lvl1pPr>
          </a:lstStyle>
          <a:p>
            <a:pPr/>
            <a:r>
              <a:t>Exploratory data analysis</a:t>
            </a:r>
          </a:p>
        </p:txBody>
      </p:sp>
      <p:sp>
        <p:nvSpPr>
          <p:cNvPr id="153" name="Waymo Open Dataset – Structure…"/>
          <p:cNvSpPr txBox="1"/>
          <p:nvPr>
            <p:ph type="body" idx="1"/>
          </p:nvPr>
        </p:nvSpPr>
        <p:spPr>
          <a:prstGeom prst="rect">
            <a:avLst/>
          </a:prstGeom>
        </p:spPr>
        <p:txBody>
          <a:bodyPr/>
          <a:lstStyle/>
          <a:p>
            <a:pPr marL="0" indent="0" defTabSz="457200">
              <a:lnSpc>
                <a:spcPct val="100000"/>
              </a:lnSpc>
              <a:spcBef>
                <a:spcPts val="0"/>
              </a:spcBef>
              <a:buSzTx/>
              <a:buFontTx/>
              <a:buNone/>
              <a:defRPr sz="2200" u="sng"/>
            </a:pPr>
            <a:r>
              <a:t>Waymo Open Dataset – Structure</a:t>
            </a:r>
          </a:p>
          <a:p>
            <a:pPr marL="0" indent="0" defTabSz="457200">
              <a:lnSpc>
                <a:spcPct val="100000"/>
              </a:lnSpc>
              <a:spcBef>
                <a:spcPts val="0"/>
              </a:spcBef>
              <a:buSzTx/>
              <a:buFontTx/>
              <a:buNone/>
              <a:defRPr sz="2200" u="sng"/>
            </a:pPr>
          </a:p>
          <a:p>
            <a:pPr marL="210552" indent="-210552" defTabSz="457200">
              <a:lnSpc>
                <a:spcPct val="120000"/>
              </a:lnSpc>
              <a:spcBef>
                <a:spcPts val="0"/>
              </a:spcBef>
              <a:buFontTx/>
              <a:defRPr sz="2400"/>
            </a:pPr>
            <a:r>
              <a:t>Organised into segments (short continuous driving episodes). </a:t>
            </a:r>
          </a:p>
          <a:p>
            <a:pPr marL="210552" indent="-210552" defTabSz="457200">
              <a:lnSpc>
                <a:spcPct val="120000"/>
              </a:lnSpc>
              <a:spcBef>
                <a:spcPts val="0"/>
              </a:spcBef>
              <a:buFontTx/>
              <a:defRPr sz="2400"/>
            </a:pPr>
            <a:r>
              <a:t>Stored in TFRecord format (optimized for TensorFlow workflows). </a:t>
            </a:r>
          </a:p>
          <a:p>
            <a:pPr marL="210552" indent="-210552" defTabSz="457200">
              <a:lnSpc>
                <a:spcPct val="120000"/>
              </a:lnSpc>
              <a:spcBef>
                <a:spcPts val="0"/>
              </a:spcBef>
              <a:buFontTx/>
              <a:defRPr sz="2400"/>
            </a:pPr>
            <a:r>
              <a:t>Each segment contains:</a:t>
            </a:r>
          </a:p>
          <a:p>
            <a:pPr lvl="1" marL="914400" indent="-317500" defTabSz="457200">
              <a:lnSpc>
                <a:spcPct val="120000"/>
              </a:lnSpc>
              <a:spcBef>
                <a:spcPts val="1200"/>
              </a:spcBef>
              <a:buFont typeface="Times Roman"/>
              <a:buChar char="◦"/>
              <a:defRPr sz="2400"/>
            </a:pPr>
            <a:r>
              <a:t>Sensor streams (lidar point clouds, images)</a:t>
            </a:r>
          </a:p>
          <a:p>
            <a:pPr lvl="1" marL="914400" indent="-317500" defTabSz="457200">
              <a:lnSpc>
                <a:spcPct val="120000"/>
              </a:lnSpc>
              <a:spcBef>
                <a:spcPts val="1200"/>
              </a:spcBef>
              <a:buFont typeface="Times Roman"/>
              <a:buChar char="◦"/>
              <a:defRPr sz="2400"/>
            </a:pPr>
            <a:r>
              <a:t>Bounding box annotations and object trajectories</a:t>
            </a:r>
          </a:p>
          <a:p>
            <a:pPr lvl="1" marL="914400" indent="-317500" defTabSz="457200">
              <a:lnSpc>
                <a:spcPct val="120000"/>
              </a:lnSpc>
              <a:spcBef>
                <a:spcPts val="1200"/>
              </a:spcBef>
              <a:buFont typeface="Times Roman"/>
              <a:buChar char="◦"/>
              <a:defRPr sz="2400"/>
            </a:pPr>
            <a:r>
              <a:t>Scenario metadata (location, time, weather)</a:t>
            </a:r>
          </a:p>
        </p:txBody>
      </p:sp>
      <p:sp>
        <p:nvSpPr>
          <p:cNvPr id="154"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7" name="ChatGPT Image Apr 15, 2025, 10_12_44 AM.png" descr="ChatGPT Image Apr 15, 2025, 10_12_44 AM.png"/>
          <p:cNvPicPr>
            <a:picLocks noChangeAspect="1"/>
          </p:cNvPicPr>
          <p:nvPr/>
        </p:nvPicPr>
        <p:blipFill>
          <a:blip r:embed="rId2">
            <a:extLst/>
          </a:blip>
          <a:stretch>
            <a:fillRect/>
          </a:stretch>
        </p:blipFill>
        <p:spPr>
          <a:xfrm>
            <a:off x="2656165" y="1464939"/>
            <a:ext cx="6879936" cy="458662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TME Theme">
  <a:themeElements>
    <a:clrScheme name="STM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STME Theme">
      <a:majorFont>
        <a:latin typeface="Helvetica"/>
        <a:ea typeface="Helvetica"/>
        <a:cs typeface="Helvetica"/>
      </a:majorFont>
      <a:minorFont>
        <a:latin typeface="Calibri"/>
        <a:ea typeface="Calibri"/>
        <a:cs typeface="Calibri"/>
      </a:minorFont>
    </a:fontScheme>
    <a:fmtScheme name="STM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TME Theme">
  <a:themeElements>
    <a:clrScheme name="STM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STME Theme">
      <a:majorFont>
        <a:latin typeface="Helvetica"/>
        <a:ea typeface="Helvetica"/>
        <a:cs typeface="Helvetica"/>
      </a:majorFont>
      <a:minorFont>
        <a:latin typeface="Calibri"/>
        <a:ea typeface="Calibri"/>
        <a:cs typeface="Calibri"/>
      </a:minorFont>
    </a:fontScheme>
    <a:fmtScheme name="STM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