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2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658"/>
  </p:normalViewPr>
  <p:slideViewPr>
    <p:cSldViewPr snapToGrid="0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8A56D-C6A9-5D46-9FAD-36440BB65DAB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57A9D-3ED2-2F4A-9B97-876C1ABB0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57A9D-3ED2-2F4A-9B97-876C1ABB00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943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485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7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3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506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EA371A-43DA-9C4B-ABE1-BE84EF5C3D3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1E573B-7159-8F4E-AD46-B8451C9ACB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7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2DA1-6B04-C7B7-60BB-8BBB011F6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305" y="1025651"/>
            <a:ext cx="10318418" cy="4394988"/>
          </a:xfrm>
        </p:spPr>
        <p:txBody>
          <a:bodyPr/>
          <a:lstStyle/>
          <a:p>
            <a:r>
              <a:rPr lang="en-US" dirty="0" err="1"/>
              <a:t>Vizcraft</a:t>
            </a:r>
            <a:r>
              <a:rPr lang="en-US" dirty="0"/>
              <a:t>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DDECD-750B-6EC7-E177-2E39FF769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566" y="5832349"/>
            <a:ext cx="8683896" cy="1025651"/>
          </a:xfrm>
        </p:spPr>
        <p:txBody>
          <a:bodyPr>
            <a:normAutofit/>
          </a:bodyPr>
          <a:lstStyle/>
          <a:p>
            <a:r>
              <a:rPr lang="en-US" dirty="0"/>
              <a:t>Team rookies:</a:t>
            </a:r>
          </a:p>
          <a:p>
            <a:pPr algn="l"/>
            <a:r>
              <a:rPr lang="en-US" sz="1200" dirty="0"/>
              <a:t>1.Roshan</a:t>
            </a:r>
            <a:r>
              <a:rPr lang="en-US" sz="1600" dirty="0"/>
              <a:t> (</a:t>
            </a:r>
            <a:r>
              <a:rPr lang="en-US" sz="1200" dirty="0"/>
              <a:t>rxr210122).      2.Afsaruddin (axm210415).                 </a:t>
            </a:r>
          </a:p>
          <a:p>
            <a:pPr algn="l"/>
            <a:r>
              <a:rPr lang="en-US" sz="1200" dirty="0"/>
              <a:t>3.Sucharitha (sxb210138).   4</a:t>
            </a:r>
            <a:r>
              <a:rPr lang="en-US" sz="1050" dirty="0"/>
              <a:t>Gopika   (kxg210060)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483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E107-59C1-B308-4DE3-FB2528C7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174" y="3006315"/>
            <a:ext cx="5003348" cy="14921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359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F5E6-EEBB-E496-2932-302F7276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9F1E-3FB5-D8AF-39CC-3CEE3B01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Problem Statement.</a:t>
            </a:r>
          </a:p>
          <a:p>
            <a:r>
              <a:rPr lang="en-US" dirty="0"/>
              <a:t>Trends in Data.</a:t>
            </a:r>
          </a:p>
          <a:p>
            <a:r>
              <a:rPr lang="en-US" dirty="0"/>
              <a:t>Envisioning the problem as a Predictive Model.</a:t>
            </a:r>
          </a:p>
          <a:p>
            <a:r>
              <a:rPr lang="en-US" dirty="0"/>
              <a:t>Evaluation of Models.</a:t>
            </a:r>
          </a:p>
          <a:p>
            <a:r>
              <a:rPr lang="en-US" dirty="0"/>
              <a:t>Enhancing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2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0151-50C5-8C64-948D-06AF69A7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B594-64B9-8093-1331-C3E966FB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3883"/>
            <a:ext cx="10178322" cy="3915710"/>
          </a:xfrm>
        </p:spPr>
        <p:txBody>
          <a:bodyPr>
            <a:normAutofit/>
          </a:bodyPr>
          <a:lstStyle/>
          <a:p>
            <a:r>
              <a:rPr lang="en-US" sz="1800" dirty="0"/>
              <a:t>We are trying to predict the success of a call using the available features .</a:t>
            </a:r>
          </a:p>
          <a:p>
            <a:r>
              <a:rPr lang="en-US" sz="1800" dirty="0"/>
              <a:t>The features being 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* </a:t>
            </a:r>
            <a:r>
              <a:rPr lang="en-US" sz="1800" dirty="0"/>
              <a:t>DAY OF WEEK: string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* </a:t>
            </a:r>
            <a:r>
              <a:rPr lang="en-US" sz="1800" dirty="0"/>
              <a:t>MEMBER_AGE: integer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* </a:t>
            </a:r>
            <a:r>
              <a:rPr lang="en-US" sz="1800" dirty="0"/>
              <a:t>MEMBER_GENDER: string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* </a:t>
            </a:r>
            <a:r>
              <a:rPr lang="en-US" sz="1800" dirty="0"/>
              <a:t>LOB: string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* </a:t>
            </a:r>
            <a:r>
              <a:rPr lang="en-US" sz="1800" dirty="0"/>
              <a:t>MEMBER_LANGUAGE: string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* </a:t>
            </a:r>
            <a:r>
              <a:rPr lang="en-US" sz="1800" dirty="0" err="1"/>
              <a:t>Time_Category</a:t>
            </a:r>
            <a:r>
              <a:rPr lang="en-US" sz="1800" dirty="0"/>
              <a:t>: string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* </a:t>
            </a:r>
            <a:r>
              <a:rPr lang="en-US" sz="1800" dirty="0"/>
              <a:t>STATE SOLD: string </a:t>
            </a:r>
          </a:p>
        </p:txBody>
      </p:sp>
    </p:spTree>
    <p:extLst>
      <p:ext uri="{BB962C8B-B14F-4D97-AF65-F5344CB8AC3E}">
        <p14:creationId xmlns:p14="http://schemas.microsoft.com/office/powerpoint/2010/main" val="32581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3E4C-ED7A-871E-BB40-56A5A59D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2059479"/>
          </a:xfrm>
        </p:spPr>
        <p:txBody>
          <a:bodyPr>
            <a:normAutofit/>
          </a:bodyPr>
          <a:lstStyle/>
          <a:p>
            <a:r>
              <a:rPr lang="en-US" sz="4000" dirty="0"/>
              <a:t>Trends in Data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</a:t>
            </a:r>
            <a:r>
              <a:rPr lang="en-US" sz="3200" dirty="0"/>
              <a:t>DATVIZ1</a:t>
            </a:r>
            <a:endParaRPr lang="en-US" dirty="0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289F91F-F233-152A-6A91-D083CE1B2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6" y="1973335"/>
            <a:ext cx="4738307" cy="39204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B9196-09C4-EBE8-1EDA-3EE4CB013120}"/>
              </a:ext>
            </a:extLst>
          </p:cNvPr>
          <p:cNvSpPr txBox="1"/>
          <p:nvPr/>
        </p:nvSpPr>
        <p:spPr>
          <a:xfrm>
            <a:off x="6546065" y="2086877"/>
            <a:ext cx="39037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Analysis Based on Age and Time Segments: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Nighttime Hit Rate: Hit rate is low at night, recommending avoidance of calls during nighttime hours.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Optimal Calling Time: Afternoon identified as the best time to call.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Age Group Responsiveness: Age group 56-65 most responsive during the afternoon, making it the most effective time segment for outreach.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7779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9AA50-F21D-6A8E-5C31-91C57EFC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BCED-9A01-25AF-EE0C-2D8C9316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2059479"/>
          </a:xfrm>
        </p:spPr>
        <p:txBody>
          <a:bodyPr>
            <a:normAutofit/>
          </a:bodyPr>
          <a:lstStyle/>
          <a:p>
            <a:r>
              <a:rPr lang="en-US" sz="4000" dirty="0"/>
              <a:t>Trends in Data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</a:t>
            </a:r>
            <a:r>
              <a:rPr lang="en-US" sz="3200" dirty="0"/>
              <a:t>DATVIZ2</a:t>
            </a:r>
            <a:endParaRPr lang="en-US" dirty="0"/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5BDBA41-AFFE-5EBA-B18B-F4898D977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085752"/>
            <a:ext cx="4730547" cy="34669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8A56B-90F7-8E09-821C-7D8E8C90D4FE}"/>
              </a:ext>
            </a:extLst>
          </p:cNvPr>
          <p:cNvSpPr txBox="1"/>
          <p:nvPr/>
        </p:nvSpPr>
        <p:spPr>
          <a:xfrm>
            <a:off x="6472647" y="2441863"/>
            <a:ext cx="4259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Optimal Calling Time by Line of Business (LOB):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LOB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C:Best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time: Afternoon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LOB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M:Best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time: Night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LOB D: Low hit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3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29B0-CCDF-0A73-551F-27792AC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Envisioning the problem as a Predictive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C282-3271-7591-0813-E29248A5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After cleaning up the data, we tried to identify the KPI from the log data which can tell if it is a successful call or an unsuccessful call.</a:t>
            </a:r>
          </a:p>
          <a:p>
            <a:endParaRPr lang="en-US" dirty="0"/>
          </a:p>
          <a:p>
            <a:r>
              <a:rPr lang="en-US" dirty="0"/>
              <a:t>After identifying those KPI’s we posed it as a classification problem , where we try to predict the output class based on the features selected.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58EE-2BA3-C74F-D40E-BFF44DFD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2800" dirty="0"/>
              <a:t>Evaluation of Models.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529C-6F0A-59C3-642F-C9037105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6683"/>
            <a:ext cx="4363596" cy="43729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Classifiers employed: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Logistic Regression Classifier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Random Forest Classifier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GBT classifier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Decision Tree Classifier.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GBT classifier turned out to be the best performing model (metric used = F1 score).  Therefore we re-trained the model and performed some predictions.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Confusion Matrix: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Challenge: Due to high imbalance of class, we got a very few class 1 values correct .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Solution: Sub Sampling , to get class balance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A diagram showing the difference between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3B4122AA-CA7C-6309-A2CD-984430F7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1300252"/>
            <a:ext cx="5176744" cy="42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5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CB01-100E-7070-4DA8-845AC06F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Evaluation of Models.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A663-9E94-96A0-FD80-90C90F8E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After sub sampling we have got better results</a:t>
            </a:r>
          </a:p>
          <a:p>
            <a:r>
              <a:rPr lang="en-US" dirty="0">
                <a:solidFill>
                  <a:schemeClr val="tx1"/>
                </a:solidFill>
              </a:rPr>
              <a:t>Achieved accuracy = 70.5 %</a:t>
            </a:r>
          </a:p>
          <a:p>
            <a:r>
              <a:rPr lang="en-US" dirty="0">
                <a:solidFill>
                  <a:schemeClr val="tx1"/>
                </a:solidFill>
              </a:rPr>
              <a:t>Achieved F1 score = 0.364</a:t>
            </a:r>
          </a:p>
        </p:txBody>
      </p:sp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69D87E4A-70BD-BCF9-EFFE-DAA11AB5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1300252"/>
            <a:ext cx="5176744" cy="42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32D8-CD0A-46D8-C8B8-58AB589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51560"/>
          </a:xfrm>
        </p:spPr>
        <p:txBody>
          <a:bodyPr>
            <a:normAutofit/>
          </a:bodyPr>
          <a:lstStyle/>
          <a:p>
            <a:r>
              <a:rPr lang="en-US" sz="4000" dirty="0"/>
              <a:t>Enhancing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398E-DD1C-7369-722E-A14A85ED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3945"/>
            <a:ext cx="10178322" cy="4445647"/>
          </a:xfrm>
        </p:spPr>
        <p:txBody>
          <a:bodyPr/>
          <a:lstStyle/>
          <a:p>
            <a:r>
              <a:rPr lang="en-US" dirty="0"/>
              <a:t>We believe that incorporating a predictive model in the workflow of automating calls could improve the success rate of calls.</a:t>
            </a:r>
          </a:p>
          <a:p>
            <a:r>
              <a:rPr lang="en-US" dirty="0"/>
              <a:t>For example, populate the examples based on client data and time of day that you want to initiate a call. Based on the predictive model we could a get a success rate of the call for the given duration of the day. </a:t>
            </a:r>
          </a:p>
          <a:p>
            <a:r>
              <a:rPr lang="en-US" dirty="0"/>
              <a:t>Therefore, take an action accordingly</a:t>
            </a:r>
          </a:p>
        </p:txBody>
      </p:sp>
    </p:spTree>
    <p:extLst>
      <p:ext uri="{BB962C8B-B14F-4D97-AF65-F5344CB8AC3E}">
        <p14:creationId xmlns:p14="http://schemas.microsoft.com/office/powerpoint/2010/main" val="38190195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106</TotalTime>
  <Words>470</Words>
  <Application>Microsoft Macintosh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Gill Sans MT</vt:lpstr>
      <vt:lpstr>Impact</vt:lpstr>
      <vt:lpstr>Badge</vt:lpstr>
      <vt:lpstr>Vizcraft hackathon</vt:lpstr>
      <vt:lpstr>Agenda</vt:lpstr>
      <vt:lpstr>Our Problem Statement</vt:lpstr>
      <vt:lpstr>Trends in Data.   DATVIZ1</vt:lpstr>
      <vt:lpstr>Trends in Data.   DATVIZ2</vt:lpstr>
      <vt:lpstr>Envisioning the problem as a Predictive Model.</vt:lpstr>
      <vt:lpstr>Evaluation of Models. </vt:lpstr>
      <vt:lpstr>Evaluation of Models.</vt:lpstr>
      <vt:lpstr>Enhancing Insights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Vizcraft hackathon</dc:title>
  <dc:creator>A MANVITHA</dc:creator>
  <cp:lastModifiedBy>Mohammed, Afsaruddin</cp:lastModifiedBy>
  <cp:revision>3</cp:revision>
  <dcterms:created xsi:type="dcterms:W3CDTF">2024-03-24T03:28:44Z</dcterms:created>
  <dcterms:modified xsi:type="dcterms:W3CDTF">2024-07-30T22:07:08Z</dcterms:modified>
</cp:coreProperties>
</file>