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3" r:id="rId8"/>
    <p:sldId id="261" r:id="rId9"/>
    <p:sldId id="260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B29F4-5C18-4EB3-A09E-EBA47FEB08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216A071-C46D-48C3-B970-9DD537419094}">
      <dgm:prSet phldrT="[Text]"/>
      <dgm:spPr/>
      <dgm:t>
        <a:bodyPr/>
        <a:lstStyle/>
        <a:p>
          <a:r>
            <a:rPr lang="en-GB" dirty="0" smtClean="0"/>
            <a:t>Extraction</a:t>
          </a:r>
          <a:endParaRPr lang="en-GB" dirty="0"/>
        </a:p>
      </dgm:t>
    </dgm:pt>
    <dgm:pt modelId="{7A0E0F15-9785-4866-8FB3-8F0D881A9761}" type="parTrans" cxnId="{509A378A-E6B8-40E5-8FE0-ECFC0778661C}">
      <dgm:prSet/>
      <dgm:spPr/>
      <dgm:t>
        <a:bodyPr/>
        <a:lstStyle/>
        <a:p>
          <a:endParaRPr lang="en-GB"/>
        </a:p>
      </dgm:t>
    </dgm:pt>
    <dgm:pt modelId="{6CAFC20C-E015-4035-B0EF-E5088F8DAE96}" type="sibTrans" cxnId="{509A378A-E6B8-40E5-8FE0-ECFC0778661C}">
      <dgm:prSet/>
      <dgm:spPr/>
      <dgm:t>
        <a:bodyPr/>
        <a:lstStyle/>
        <a:p>
          <a:endParaRPr lang="en-GB"/>
        </a:p>
      </dgm:t>
    </dgm:pt>
    <dgm:pt modelId="{0B0939EB-FFD4-44E8-A8FC-07B4D5190F51}">
      <dgm:prSet phldrT="[Text]"/>
      <dgm:spPr/>
      <dgm:t>
        <a:bodyPr/>
        <a:lstStyle/>
        <a:p>
          <a:r>
            <a:rPr lang="en-GB" dirty="0" smtClean="0"/>
            <a:t>Transform:</a:t>
          </a:r>
          <a:endParaRPr lang="en-GB" dirty="0"/>
        </a:p>
      </dgm:t>
    </dgm:pt>
    <dgm:pt modelId="{645D510B-2772-4EF9-A6EF-EBDAEAD998CF}" type="parTrans" cxnId="{D29CD36C-C12F-4CA6-A32B-9FFFF907A569}">
      <dgm:prSet/>
      <dgm:spPr/>
      <dgm:t>
        <a:bodyPr/>
        <a:lstStyle/>
        <a:p>
          <a:endParaRPr lang="en-GB"/>
        </a:p>
      </dgm:t>
    </dgm:pt>
    <dgm:pt modelId="{EBF6F45A-A5BB-48FE-8BB9-D8C7BD02567F}" type="sibTrans" cxnId="{D29CD36C-C12F-4CA6-A32B-9FFFF907A569}">
      <dgm:prSet/>
      <dgm:spPr/>
      <dgm:t>
        <a:bodyPr/>
        <a:lstStyle/>
        <a:p>
          <a:endParaRPr lang="en-GB"/>
        </a:p>
      </dgm:t>
    </dgm:pt>
    <dgm:pt modelId="{C54C35FB-611D-497C-9F10-CA5D58B1C2C7}">
      <dgm:prSet phldrT="[Text]"/>
      <dgm:spPr/>
      <dgm:t>
        <a:bodyPr/>
        <a:lstStyle/>
        <a:p>
          <a:r>
            <a:rPr lang="en-GB" dirty="0" smtClean="0"/>
            <a:t>Visual Analysis Tasks</a:t>
          </a:r>
          <a:endParaRPr lang="en-GB" dirty="0"/>
        </a:p>
      </dgm:t>
    </dgm:pt>
    <dgm:pt modelId="{2C7F4104-A2F7-4CB4-95A1-F4FA6A918B83}" type="parTrans" cxnId="{D02761EE-3C34-4B90-BAAD-6AB9B4D8FAA6}">
      <dgm:prSet/>
      <dgm:spPr/>
      <dgm:t>
        <a:bodyPr/>
        <a:lstStyle/>
        <a:p>
          <a:endParaRPr lang="en-GB"/>
        </a:p>
      </dgm:t>
    </dgm:pt>
    <dgm:pt modelId="{EDEB4A63-D1DC-48C7-8250-C2F1970FB6C0}" type="sibTrans" cxnId="{D02761EE-3C34-4B90-BAAD-6AB9B4D8FAA6}">
      <dgm:prSet/>
      <dgm:spPr/>
      <dgm:t>
        <a:bodyPr/>
        <a:lstStyle/>
        <a:p>
          <a:endParaRPr lang="en-GB"/>
        </a:p>
      </dgm:t>
    </dgm:pt>
    <dgm:pt modelId="{360E39D0-F721-49C1-890E-E9F30490D6D7}">
      <dgm:prSet phldrT="[Text]"/>
      <dgm:spPr/>
      <dgm:t>
        <a:bodyPr/>
        <a:lstStyle/>
        <a:p>
          <a:r>
            <a:rPr lang="en-GB" dirty="0" smtClean="0"/>
            <a:t>Fill missing values</a:t>
          </a:r>
          <a:endParaRPr lang="en-GB" dirty="0"/>
        </a:p>
      </dgm:t>
    </dgm:pt>
    <dgm:pt modelId="{81E5EDAE-F431-479A-B851-9DC7B2B6EDDF}" type="parTrans" cxnId="{99A35D1C-9C72-415A-A4C2-2E9058F5E182}">
      <dgm:prSet/>
      <dgm:spPr/>
      <dgm:t>
        <a:bodyPr/>
        <a:lstStyle/>
        <a:p>
          <a:endParaRPr lang="en-GB"/>
        </a:p>
      </dgm:t>
    </dgm:pt>
    <dgm:pt modelId="{5732C1CF-174D-4EC3-AB5A-AA1B7B170E0F}" type="sibTrans" cxnId="{99A35D1C-9C72-415A-A4C2-2E9058F5E182}">
      <dgm:prSet/>
      <dgm:spPr/>
      <dgm:t>
        <a:bodyPr/>
        <a:lstStyle/>
        <a:p>
          <a:endParaRPr lang="en-GB"/>
        </a:p>
      </dgm:t>
    </dgm:pt>
    <dgm:pt modelId="{6C1FA7D3-A638-4E9D-B521-356F812AABCD}">
      <dgm:prSet phldrT="[Text]"/>
      <dgm:spPr/>
      <dgm:t>
        <a:bodyPr/>
        <a:lstStyle/>
        <a:p>
          <a:r>
            <a:rPr lang="en-GB" dirty="0" smtClean="0"/>
            <a:t>Scale</a:t>
          </a:r>
          <a:endParaRPr lang="en-GB" dirty="0"/>
        </a:p>
      </dgm:t>
    </dgm:pt>
    <dgm:pt modelId="{B7619394-6AB1-4970-AF94-3B0491890CD7}" type="parTrans" cxnId="{E99E1FB0-E87F-4F07-8260-3823C7CF6608}">
      <dgm:prSet/>
      <dgm:spPr/>
      <dgm:t>
        <a:bodyPr/>
        <a:lstStyle/>
        <a:p>
          <a:endParaRPr lang="en-GB"/>
        </a:p>
      </dgm:t>
    </dgm:pt>
    <dgm:pt modelId="{823A8DF5-A082-49AF-A426-C55BA64FC433}" type="sibTrans" cxnId="{E99E1FB0-E87F-4F07-8260-3823C7CF6608}">
      <dgm:prSet/>
      <dgm:spPr/>
      <dgm:t>
        <a:bodyPr/>
        <a:lstStyle/>
        <a:p>
          <a:endParaRPr lang="en-GB"/>
        </a:p>
      </dgm:t>
    </dgm:pt>
    <dgm:pt modelId="{9291AB74-FFB8-4B51-859B-2B7C3A7AC7BB}">
      <dgm:prSet phldrT="[Text]"/>
      <dgm:spPr/>
      <dgm:t>
        <a:bodyPr/>
        <a:lstStyle/>
        <a:p>
          <a:r>
            <a:rPr lang="en-GB" dirty="0" smtClean="0"/>
            <a:t>World Bank Indicators</a:t>
          </a:r>
          <a:endParaRPr lang="en-GB" dirty="0"/>
        </a:p>
      </dgm:t>
    </dgm:pt>
    <dgm:pt modelId="{C720F414-24FE-48C4-8C48-7D489C4A66E9}" type="parTrans" cxnId="{8EA999CD-BFFE-4CF0-811E-0FABCCD4549A}">
      <dgm:prSet/>
      <dgm:spPr/>
      <dgm:t>
        <a:bodyPr/>
        <a:lstStyle/>
        <a:p>
          <a:endParaRPr lang="en-GB"/>
        </a:p>
      </dgm:t>
    </dgm:pt>
    <dgm:pt modelId="{25E86781-B8F0-498A-B188-5082C586759B}" type="sibTrans" cxnId="{8EA999CD-BFFE-4CF0-811E-0FABCCD4549A}">
      <dgm:prSet/>
      <dgm:spPr/>
      <dgm:t>
        <a:bodyPr/>
        <a:lstStyle/>
        <a:p>
          <a:endParaRPr lang="en-GB"/>
        </a:p>
      </dgm:t>
    </dgm:pt>
    <dgm:pt modelId="{388FC82E-85C8-44C3-B434-5E5AC6570BD0}">
      <dgm:prSet phldrT="[Text]"/>
      <dgm:spPr/>
      <dgm:t>
        <a:bodyPr/>
        <a:lstStyle/>
        <a:p>
          <a:r>
            <a:rPr lang="en-GB" dirty="0" smtClean="0"/>
            <a:t>Income share top 10%</a:t>
          </a:r>
          <a:endParaRPr lang="en-GB" dirty="0"/>
        </a:p>
      </dgm:t>
    </dgm:pt>
    <dgm:pt modelId="{5577915F-2803-42E3-89B5-7ED2F75D8EE8}" type="parTrans" cxnId="{E1D1DF58-D2D4-4B9A-8DB2-70B85904905F}">
      <dgm:prSet/>
      <dgm:spPr/>
      <dgm:t>
        <a:bodyPr/>
        <a:lstStyle/>
        <a:p>
          <a:endParaRPr lang="en-GB"/>
        </a:p>
      </dgm:t>
    </dgm:pt>
    <dgm:pt modelId="{16C1FDCE-3582-466C-B5E4-53AD412CCC6B}" type="sibTrans" cxnId="{E1D1DF58-D2D4-4B9A-8DB2-70B85904905F}">
      <dgm:prSet/>
      <dgm:spPr/>
      <dgm:t>
        <a:bodyPr/>
        <a:lstStyle/>
        <a:p>
          <a:endParaRPr lang="en-GB"/>
        </a:p>
      </dgm:t>
    </dgm:pt>
    <dgm:pt modelId="{3D3F86F1-E225-46AB-AF68-6CA280217C44}">
      <dgm:prSet phldrT="[Text]"/>
      <dgm:spPr/>
      <dgm:t>
        <a:bodyPr/>
        <a:lstStyle/>
        <a:p>
          <a:r>
            <a:rPr lang="en-GB" dirty="0" smtClean="0"/>
            <a:t>GDP, Pop</a:t>
          </a:r>
          <a:endParaRPr lang="en-GB" dirty="0"/>
        </a:p>
      </dgm:t>
    </dgm:pt>
    <dgm:pt modelId="{0262BE58-E083-49D8-A7B0-CA54171F85D5}" type="parTrans" cxnId="{C0A0D860-3475-4492-9E0A-20B111DFF709}">
      <dgm:prSet/>
      <dgm:spPr/>
      <dgm:t>
        <a:bodyPr/>
        <a:lstStyle/>
        <a:p>
          <a:endParaRPr lang="en-GB"/>
        </a:p>
      </dgm:t>
    </dgm:pt>
    <dgm:pt modelId="{2B7F74A8-691A-4DA6-835A-4CACF3314636}" type="sibTrans" cxnId="{C0A0D860-3475-4492-9E0A-20B111DFF709}">
      <dgm:prSet/>
      <dgm:spPr/>
      <dgm:t>
        <a:bodyPr/>
        <a:lstStyle/>
        <a:p>
          <a:endParaRPr lang="en-GB"/>
        </a:p>
      </dgm:t>
    </dgm:pt>
    <dgm:pt modelId="{38A0D559-9E63-4BFD-8A20-74E4BF4D8DCE}">
      <dgm:prSet phldrT="[Text]"/>
      <dgm:spPr/>
      <dgm:t>
        <a:bodyPr/>
        <a:lstStyle/>
        <a:p>
          <a:r>
            <a:rPr lang="en-GB" dirty="0" smtClean="0"/>
            <a:t>Choropleths, Proportional Symbol Maps</a:t>
          </a:r>
          <a:endParaRPr lang="en-GB" dirty="0"/>
        </a:p>
      </dgm:t>
    </dgm:pt>
    <dgm:pt modelId="{4C390D76-C65D-407C-B5FB-379872499193}" type="parTrans" cxnId="{C2321E44-B5B6-4639-9805-8F701BBCC7BA}">
      <dgm:prSet/>
      <dgm:spPr/>
      <dgm:t>
        <a:bodyPr/>
        <a:lstStyle/>
        <a:p>
          <a:endParaRPr lang="en-GB"/>
        </a:p>
      </dgm:t>
    </dgm:pt>
    <dgm:pt modelId="{94059EDE-FFD9-4643-A3FA-5755D679C0B9}" type="sibTrans" cxnId="{C2321E44-B5B6-4639-9805-8F701BBCC7BA}">
      <dgm:prSet/>
      <dgm:spPr/>
      <dgm:t>
        <a:bodyPr/>
        <a:lstStyle/>
        <a:p>
          <a:endParaRPr lang="en-GB"/>
        </a:p>
      </dgm:t>
    </dgm:pt>
    <dgm:pt modelId="{9D619273-A37D-4F71-91F1-99264607B786}">
      <dgm:prSet phldrT="[Text]"/>
      <dgm:spPr/>
      <dgm:t>
        <a:bodyPr/>
        <a:lstStyle/>
        <a:p>
          <a:r>
            <a:rPr lang="en-GB" dirty="0" smtClean="0"/>
            <a:t>Cluster Analysis</a:t>
          </a:r>
          <a:endParaRPr lang="en-GB" dirty="0"/>
        </a:p>
      </dgm:t>
    </dgm:pt>
    <dgm:pt modelId="{4325D408-9A81-475C-BD1A-B9BF995F1A2D}" type="parTrans" cxnId="{C2837EDA-1782-4BF9-8268-EAA9518404C6}">
      <dgm:prSet/>
      <dgm:spPr/>
      <dgm:t>
        <a:bodyPr/>
        <a:lstStyle/>
        <a:p>
          <a:endParaRPr lang="en-GB"/>
        </a:p>
      </dgm:t>
    </dgm:pt>
    <dgm:pt modelId="{B32BDBFC-5FD8-40AE-8282-90B1D10F42FE}" type="sibTrans" cxnId="{C2837EDA-1782-4BF9-8268-EAA9518404C6}">
      <dgm:prSet/>
      <dgm:spPr/>
      <dgm:t>
        <a:bodyPr/>
        <a:lstStyle/>
        <a:p>
          <a:endParaRPr lang="en-GB"/>
        </a:p>
      </dgm:t>
    </dgm:pt>
    <dgm:pt modelId="{FAA80152-D4C8-4682-B55A-CB71DAFB8E58}">
      <dgm:prSet phldrT="[Text]"/>
      <dgm:spPr/>
      <dgm:t>
        <a:bodyPr/>
        <a:lstStyle/>
        <a:p>
          <a:r>
            <a:rPr lang="en-GB" dirty="0" smtClean="0"/>
            <a:t>K-Means, SOM</a:t>
          </a:r>
          <a:endParaRPr lang="en-GB" dirty="0"/>
        </a:p>
      </dgm:t>
    </dgm:pt>
    <dgm:pt modelId="{69A201B8-B85C-4EA6-AAD6-180A81AC7CA4}" type="parTrans" cxnId="{879DBC24-39B8-48BB-8762-2D5FEBCEF148}">
      <dgm:prSet/>
      <dgm:spPr/>
      <dgm:t>
        <a:bodyPr/>
        <a:lstStyle/>
        <a:p>
          <a:endParaRPr lang="en-GB"/>
        </a:p>
      </dgm:t>
    </dgm:pt>
    <dgm:pt modelId="{2678CA23-B564-40AC-90CD-42881C36ECE7}" type="sibTrans" cxnId="{879DBC24-39B8-48BB-8762-2D5FEBCEF148}">
      <dgm:prSet/>
      <dgm:spPr/>
      <dgm:t>
        <a:bodyPr/>
        <a:lstStyle/>
        <a:p>
          <a:endParaRPr lang="en-GB"/>
        </a:p>
      </dgm:t>
    </dgm:pt>
    <dgm:pt modelId="{D2027910-8457-4CAB-BB27-0634267E1397}">
      <dgm:prSet phldrT="[Text]"/>
      <dgm:spPr/>
      <dgm:t>
        <a:bodyPr/>
        <a:lstStyle/>
        <a:p>
          <a:r>
            <a:rPr lang="en-GB" dirty="0" smtClean="0"/>
            <a:t>Cluster vis and stats</a:t>
          </a:r>
          <a:endParaRPr lang="en-GB" dirty="0"/>
        </a:p>
      </dgm:t>
    </dgm:pt>
    <dgm:pt modelId="{7683A9EC-0237-4355-97CE-378DC36F065A}" type="parTrans" cxnId="{C3378C35-D6E1-45BC-B84D-D0EFAFC7BE0F}">
      <dgm:prSet/>
      <dgm:spPr/>
      <dgm:t>
        <a:bodyPr/>
        <a:lstStyle/>
        <a:p>
          <a:endParaRPr lang="en-GB"/>
        </a:p>
      </dgm:t>
    </dgm:pt>
    <dgm:pt modelId="{AF7033FF-2C74-4C21-9FDE-36CF84C4FFC4}" type="sibTrans" cxnId="{C3378C35-D6E1-45BC-B84D-D0EFAFC7BE0F}">
      <dgm:prSet/>
      <dgm:spPr/>
      <dgm:t>
        <a:bodyPr/>
        <a:lstStyle/>
        <a:p>
          <a:endParaRPr lang="en-GB"/>
        </a:p>
      </dgm:t>
    </dgm:pt>
    <dgm:pt modelId="{C6885789-9035-4011-AFB1-133B2C0F81B9}">
      <dgm:prSet phldrT="[Text]"/>
      <dgm:spPr/>
      <dgm:t>
        <a:bodyPr/>
        <a:lstStyle/>
        <a:p>
          <a:r>
            <a:rPr lang="en-GB" dirty="0" smtClean="0"/>
            <a:t>Aggregation by country &amp; year</a:t>
          </a:r>
          <a:endParaRPr lang="en-GB" dirty="0"/>
        </a:p>
      </dgm:t>
    </dgm:pt>
    <dgm:pt modelId="{D697CA27-DADD-444F-B997-6CCED3559532}" type="parTrans" cxnId="{3CBC4E26-526B-41B7-A92A-218641BDE3EA}">
      <dgm:prSet/>
      <dgm:spPr/>
      <dgm:t>
        <a:bodyPr/>
        <a:lstStyle/>
        <a:p>
          <a:endParaRPr lang="en-GB"/>
        </a:p>
      </dgm:t>
    </dgm:pt>
    <dgm:pt modelId="{96715B42-D7A1-416B-AE31-3CBD9232D6CE}" type="sibTrans" cxnId="{3CBC4E26-526B-41B7-A92A-218641BDE3EA}">
      <dgm:prSet/>
      <dgm:spPr/>
      <dgm:t>
        <a:bodyPr/>
        <a:lstStyle/>
        <a:p>
          <a:endParaRPr lang="en-GB"/>
        </a:p>
      </dgm:t>
    </dgm:pt>
    <dgm:pt modelId="{0ED28739-8AF3-40D8-8596-3EB805FF9246}" type="pres">
      <dgm:prSet presAssocID="{799B29F4-5C18-4EB3-A09E-EBA47FEB0865}" presName="CompostProcess" presStyleCnt="0">
        <dgm:presLayoutVars>
          <dgm:dir/>
          <dgm:resizeHandles val="exact"/>
        </dgm:presLayoutVars>
      </dgm:prSet>
      <dgm:spPr/>
    </dgm:pt>
    <dgm:pt modelId="{2C8617BE-4FCA-44C3-AF07-DB615B64F9F5}" type="pres">
      <dgm:prSet presAssocID="{799B29F4-5C18-4EB3-A09E-EBA47FEB0865}" presName="arrow" presStyleLbl="bgShp" presStyleIdx="0" presStyleCnt="1"/>
      <dgm:spPr/>
    </dgm:pt>
    <dgm:pt modelId="{D37CBCCA-0DE2-4D00-8871-69F7C4DD32ED}" type="pres">
      <dgm:prSet presAssocID="{799B29F4-5C18-4EB3-A09E-EBA47FEB0865}" presName="linearProcess" presStyleCnt="0"/>
      <dgm:spPr/>
    </dgm:pt>
    <dgm:pt modelId="{A5B5B045-4B1B-4A50-A38C-86C74C4BB82A}" type="pres">
      <dgm:prSet presAssocID="{F216A071-C46D-48C3-B970-9DD537419094}" presName="textNode" presStyleLbl="node1" presStyleIdx="0" presStyleCnt="4">
        <dgm:presLayoutVars>
          <dgm:bulletEnabled val="1"/>
        </dgm:presLayoutVars>
      </dgm:prSet>
      <dgm:spPr/>
    </dgm:pt>
    <dgm:pt modelId="{938FC6AA-C47B-4A6D-9DAC-99CD82304AAC}" type="pres">
      <dgm:prSet presAssocID="{6CAFC20C-E015-4035-B0EF-E5088F8DAE96}" presName="sibTrans" presStyleCnt="0"/>
      <dgm:spPr/>
    </dgm:pt>
    <dgm:pt modelId="{47704F32-4DF7-46B1-80B6-F12B2A16C42D}" type="pres">
      <dgm:prSet presAssocID="{0B0939EB-FFD4-44E8-A8FC-07B4D5190F51}" presName="textNode" presStyleLbl="node1" presStyleIdx="1" presStyleCnt="4">
        <dgm:presLayoutVars>
          <dgm:bulletEnabled val="1"/>
        </dgm:presLayoutVars>
      </dgm:prSet>
      <dgm:spPr/>
    </dgm:pt>
    <dgm:pt modelId="{334B16E8-11D5-4778-BFAC-BAE2A02A3A31}" type="pres">
      <dgm:prSet presAssocID="{EBF6F45A-A5BB-48FE-8BB9-D8C7BD02567F}" presName="sibTrans" presStyleCnt="0"/>
      <dgm:spPr/>
    </dgm:pt>
    <dgm:pt modelId="{BBE5C872-5D85-4267-9D72-F1164C279C8A}" type="pres">
      <dgm:prSet presAssocID="{C54C35FB-611D-497C-9F10-CA5D58B1C2C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691335-BB86-4D7C-8FE8-60ACEF08A86E}" type="pres">
      <dgm:prSet presAssocID="{EDEB4A63-D1DC-48C7-8250-C2F1970FB6C0}" presName="sibTrans" presStyleCnt="0"/>
      <dgm:spPr/>
    </dgm:pt>
    <dgm:pt modelId="{E78F06D1-7402-41CB-9101-C9C1D84EDF22}" type="pres">
      <dgm:prSet presAssocID="{9D619273-A37D-4F71-91F1-99264607B78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999CD-BFFE-4CF0-811E-0FABCCD4549A}" srcId="{F216A071-C46D-48C3-B970-9DD537419094}" destId="{9291AB74-FFB8-4B51-859B-2B7C3A7AC7BB}" srcOrd="0" destOrd="0" parTransId="{C720F414-24FE-48C4-8C48-7D489C4A66E9}" sibTransId="{25E86781-B8F0-498A-B188-5082C586759B}"/>
    <dgm:cxn modelId="{95B6C3EB-6DCC-43A9-9A5D-441C35F849F5}" type="presOf" srcId="{C54C35FB-611D-497C-9F10-CA5D58B1C2C7}" destId="{BBE5C872-5D85-4267-9D72-F1164C279C8A}" srcOrd="0" destOrd="0" presId="urn:microsoft.com/office/officeart/2005/8/layout/hProcess9"/>
    <dgm:cxn modelId="{C3378C35-D6E1-45BC-B84D-D0EFAFC7BE0F}" srcId="{9D619273-A37D-4F71-91F1-99264607B786}" destId="{D2027910-8457-4CAB-BB27-0634267E1397}" srcOrd="1" destOrd="0" parTransId="{7683A9EC-0237-4355-97CE-378DC36F065A}" sibTransId="{AF7033FF-2C74-4C21-9FDE-36CF84C4FFC4}"/>
    <dgm:cxn modelId="{AD79A1A5-A552-415A-A91D-A74F0FFE04FF}" type="presOf" srcId="{3D3F86F1-E225-46AB-AF68-6CA280217C44}" destId="{A5B5B045-4B1B-4A50-A38C-86C74C4BB82A}" srcOrd="0" destOrd="3" presId="urn:microsoft.com/office/officeart/2005/8/layout/hProcess9"/>
    <dgm:cxn modelId="{D29CD36C-C12F-4CA6-A32B-9FFFF907A569}" srcId="{799B29F4-5C18-4EB3-A09E-EBA47FEB0865}" destId="{0B0939EB-FFD4-44E8-A8FC-07B4D5190F51}" srcOrd="1" destOrd="0" parTransId="{645D510B-2772-4EF9-A6EF-EBDAEAD998CF}" sibTransId="{EBF6F45A-A5BB-48FE-8BB9-D8C7BD02567F}"/>
    <dgm:cxn modelId="{640282C2-FB60-4645-99BB-BD5101A7827A}" type="presOf" srcId="{9D619273-A37D-4F71-91F1-99264607B786}" destId="{E78F06D1-7402-41CB-9101-C9C1D84EDF22}" srcOrd="0" destOrd="0" presId="urn:microsoft.com/office/officeart/2005/8/layout/hProcess9"/>
    <dgm:cxn modelId="{C2321E44-B5B6-4639-9805-8F701BBCC7BA}" srcId="{C54C35FB-611D-497C-9F10-CA5D58B1C2C7}" destId="{38A0D559-9E63-4BFD-8A20-74E4BF4D8DCE}" srcOrd="0" destOrd="0" parTransId="{4C390D76-C65D-407C-B5FB-379872499193}" sibTransId="{94059EDE-FFD9-4643-A3FA-5755D679C0B9}"/>
    <dgm:cxn modelId="{509A378A-E6B8-40E5-8FE0-ECFC0778661C}" srcId="{799B29F4-5C18-4EB3-A09E-EBA47FEB0865}" destId="{F216A071-C46D-48C3-B970-9DD537419094}" srcOrd="0" destOrd="0" parTransId="{7A0E0F15-9785-4866-8FB3-8F0D881A9761}" sibTransId="{6CAFC20C-E015-4035-B0EF-E5088F8DAE96}"/>
    <dgm:cxn modelId="{99A35D1C-9C72-415A-A4C2-2E9058F5E182}" srcId="{0B0939EB-FFD4-44E8-A8FC-07B4D5190F51}" destId="{360E39D0-F721-49C1-890E-E9F30490D6D7}" srcOrd="0" destOrd="0" parTransId="{81E5EDAE-F431-479A-B851-9DC7B2B6EDDF}" sibTransId="{5732C1CF-174D-4EC3-AB5A-AA1B7B170E0F}"/>
    <dgm:cxn modelId="{E1D1DF58-D2D4-4B9A-8DB2-70B85904905F}" srcId="{F216A071-C46D-48C3-B970-9DD537419094}" destId="{388FC82E-85C8-44C3-B434-5E5AC6570BD0}" srcOrd="1" destOrd="0" parTransId="{5577915F-2803-42E3-89B5-7ED2F75D8EE8}" sibTransId="{16C1FDCE-3582-466C-B5E4-53AD412CCC6B}"/>
    <dgm:cxn modelId="{C2837EDA-1782-4BF9-8268-EAA9518404C6}" srcId="{799B29F4-5C18-4EB3-A09E-EBA47FEB0865}" destId="{9D619273-A37D-4F71-91F1-99264607B786}" srcOrd="3" destOrd="0" parTransId="{4325D408-9A81-475C-BD1A-B9BF995F1A2D}" sibTransId="{B32BDBFC-5FD8-40AE-8282-90B1D10F42FE}"/>
    <dgm:cxn modelId="{3CBC4E26-526B-41B7-A92A-218641BDE3EA}" srcId="{0B0939EB-FFD4-44E8-A8FC-07B4D5190F51}" destId="{C6885789-9035-4011-AFB1-133B2C0F81B9}" srcOrd="2" destOrd="0" parTransId="{D697CA27-DADD-444F-B997-6CCED3559532}" sibTransId="{96715B42-D7A1-416B-AE31-3CBD9232D6CE}"/>
    <dgm:cxn modelId="{B14C49E9-E02A-454C-AC33-06D993A5CCE1}" type="presOf" srcId="{F216A071-C46D-48C3-B970-9DD537419094}" destId="{A5B5B045-4B1B-4A50-A38C-86C74C4BB82A}" srcOrd="0" destOrd="0" presId="urn:microsoft.com/office/officeart/2005/8/layout/hProcess9"/>
    <dgm:cxn modelId="{2D0F7414-576B-44D6-8D95-2BA760BEA863}" type="presOf" srcId="{38A0D559-9E63-4BFD-8A20-74E4BF4D8DCE}" destId="{BBE5C872-5D85-4267-9D72-F1164C279C8A}" srcOrd="0" destOrd="1" presId="urn:microsoft.com/office/officeart/2005/8/layout/hProcess9"/>
    <dgm:cxn modelId="{D02761EE-3C34-4B90-BAAD-6AB9B4D8FAA6}" srcId="{799B29F4-5C18-4EB3-A09E-EBA47FEB0865}" destId="{C54C35FB-611D-497C-9F10-CA5D58B1C2C7}" srcOrd="2" destOrd="0" parTransId="{2C7F4104-A2F7-4CB4-95A1-F4FA6A918B83}" sibTransId="{EDEB4A63-D1DC-48C7-8250-C2F1970FB6C0}"/>
    <dgm:cxn modelId="{E99E1FB0-E87F-4F07-8260-3823C7CF6608}" srcId="{0B0939EB-FFD4-44E8-A8FC-07B4D5190F51}" destId="{6C1FA7D3-A638-4E9D-B521-356F812AABCD}" srcOrd="1" destOrd="0" parTransId="{B7619394-6AB1-4970-AF94-3B0491890CD7}" sibTransId="{823A8DF5-A082-49AF-A426-C55BA64FC433}"/>
    <dgm:cxn modelId="{13CC7D1A-8627-47C2-87D1-3F1EA50C5BAB}" type="presOf" srcId="{6C1FA7D3-A638-4E9D-B521-356F812AABCD}" destId="{47704F32-4DF7-46B1-80B6-F12B2A16C42D}" srcOrd="0" destOrd="2" presId="urn:microsoft.com/office/officeart/2005/8/layout/hProcess9"/>
    <dgm:cxn modelId="{945850EE-9F95-40A3-BB22-D2E71BDFED84}" type="presOf" srcId="{D2027910-8457-4CAB-BB27-0634267E1397}" destId="{E78F06D1-7402-41CB-9101-C9C1D84EDF22}" srcOrd="0" destOrd="2" presId="urn:microsoft.com/office/officeart/2005/8/layout/hProcess9"/>
    <dgm:cxn modelId="{9A0E5496-4D49-4E32-AB23-4E7E1B24CDB6}" type="presOf" srcId="{FAA80152-D4C8-4682-B55A-CB71DAFB8E58}" destId="{E78F06D1-7402-41CB-9101-C9C1D84EDF22}" srcOrd="0" destOrd="1" presId="urn:microsoft.com/office/officeart/2005/8/layout/hProcess9"/>
    <dgm:cxn modelId="{C0A0D860-3475-4492-9E0A-20B111DFF709}" srcId="{F216A071-C46D-48C3-B970-9DD537419094}" destId="{3D3F86F1-E225-46AB-AF68-6CA280217C44}" srcOrd="2" destOrd="0" parTransId="{0262BE58-E083-49D8-A7B0-CA54171F85D5}" sibTransId="{2B7F74A8-691A-4DA6-835A-4CACF3314636}"/>
    <dgm:cxn modelId="{2ED9E41F-EF68-45B1-B0CA-4A840F7C053C}" type="presOf" srcId="{799B29F4-5C18-4EB3-A09E-EBA47FEB0865}" destId="{0ED28739-8AF3-40D8-8596-3EB805FF9246}" srcOrd="0" destOrd="0" presId="urn:microsoft.com/office/officeart/2005/8/layout/hProcess9"/>
    <dgm:cxn modelId="{CCFF4B2A-7EB0-4ED5-A692-6110B5654F04}" type="presOf" srcId="{360E39D0-F721-49C1-890E-E9F30490D6D7}" destId="{47704F32-4DF7-46B1-80B6-F12B2A16C42D}" srcOrd="0" destOrd="1" presId="urn:microsoft.com/office/officeart/2005/8/layout/hProcess9"/>
    <dgm:cxn modelId="{879DBC24-39B8-48BB-8762-2D5FEBCEF148}" srcId="{9D619273-A37D-4F71-91F1-99264607B786}" destId="{FAA80152-D4C8-4682-B55A-CB71DAFB8E58}" srcOrd="0" destOrd="0" parTransId="{69A201B8-B85C-4EA6-AAD6-180A81AC7CA4}" sibTransId="{2678CA23-B564-40AC-90CD-42881C36ECE7}"/>
    <dgm:cxn modelId="{0ED8D5ED-ACF0-43CF-A0E7-6DE9B65698FD}" type="presOf" srcId="{388FC82E-85C8-44C3-B434-5E5AC6570BD0}" destId="{A5B5B045-4B1B-4A50-A38C-86C74C4BB82A}" srcOrd="0" destOrd="2" presId="urn:microsoft.com/office/officeart/2005/8/layout/hProcess9"/>
    <dgm:cxn modelId="{9023C4E7-6516-4ED1-88A9-464457CB6FE8}" type="presOf" srcId="{9291AB74-FFB8-4B51-859B-2B7C3A7AC7BB}" destId="{A5B5B045-4B1B-4A50-A38C-86C74C4BB82A}" srcOrd="0" destOrd="1" presId="urn:microsoft.com/office/officeart/2005/8/layout/hProcess9"/>
    <dgm:cxn modelId="{CB069B43-5D9E-48FE-AA3C-FD5F1E42A9D8}" type="presOf" srcId="{0B0939EB-FFD4-44E8-A8FC-07B4D5190F51}" destId="{47704F32-4DF7-46B1-80B6-F12B2A16C42D}" srcOrd="0" destOrd="0" presId="urn:microsoft.com/office/officeart/2005/8/layout/hProcess9"/>
    <dgm:cxn modelId="{E77DB179-DDDE-4CF3-A3D8-7FB0517CA550}" type="presOf" srcId="{C6885789-9035-4011-AFB1-133B2C0F81B9}" destId="{47704F32-4DF7-46B1-80B6-F12B2A16C42D}" srcOrd="0" destOrd="3" presId="urn:microsoft.com/office/officeart/2005/8/layout/hProcess9"/>
    <dgm:cxn modelId="{2D0DBD2C-AE67-43BA-9830-A44DF767615B}" type="presParOf" srcId="{0ED28739-8AF3-40D8-8596-3EB805FF9246}" destId="{2C8617BE-4FCA-44C3-AF07-DB615B64F9F5}" srcOrd="0" destOrd="0" presId="urn:microsoft.com/office/officeart/2005/8/layout/hProcess9"/>
    <dgm:cxn modelId="{3849C52F-1E7A-4104-9248-BFEDD57DC2D2}" type="presParOf" srcId="{0ED28739-8AF3-40D8-8596-3EB805FF9246}" destId="{D37CBCCA-0DE2-4D00-8871-69F7C4DD32ED}" srcOrd="1" destOrd="0" presId="urn:microsoft.com/office/officeart/2005/8/layout/hProcess9"/>
    <dgm:cxn modelId="{42544D03-5015-4B14-8FF0-0254C7D6DB23}" type="presParOf" srcId="{D37CBCCA-0DE2-4D00-8871-69F7C4DD32ED}" destId="{A5B5B045-4B1B-4A50-A38C-86C74C4BB82A}" srcOrd="0" destOrd="0" presId="urn:microsoft.com/office/officeart/2005/8/layout/hProcess9"/>
    <dgm:cxn modelId="{01D54CAA-E778-4A68-BFD0-3AB88E2B530D}" type="presParOf" srcId="{D37CBCCA-0DE2-4D00-8871-69F7C4DD32ED}" destId="{938FC6AA-C47B-4A6D-9DAC-99CD82304AAC}" srcOrd="1" destOrd="0" presId="urn:microsoft.com/office/officeart/2005/8/layout/hProcess9"/>
    <dgm:cxn modelId="{87E20635-1708-4577-8460-2A1BA5364515}" type="presParOf" srcId="{D37CBCCA-0DE2-4D00-8871-69F7C4DD32ED}" destId="{47704F32-4DF7-46B1-80B6-F12B2A16C42D}" srcOrd="2" destOrd="0" presId="urn:microsoft.com/office/officeart/2005/8/layout/hProcess9"/>
    <dgm:cxn modelId="{736D286F-EB70-452D-A8B5-86B34E0DD8D0}" type="presParOf" srcId="{D37CBCCA-0DE2-4D00-8871-69F7C4DD32ED}" destId="{334B16E8-11D5-4778-BFAC-BAE2A02A3A31}" srcOrd="3" destOrd="0" presId="urn:microsoft.com/office/officeart/2005/8/layout/hProcess9"/>
    <dgm:cxn modelId="{F524AD46-BE95-4002-9AAD-4FF08ADAE10F}" type="presParOf" srcId="{D37CBCCA-0DE2-4D00-8871-69F7C4DD32ED}" destId="{BBE5C872-5D85-4267-9D72-F1164C279C8A}" srcOrd="4" destOrd="0" presId="urn:microsoft.com/office/officeart/2005/8/layout/hProcess9"/>
    <dgm:cxn modelId="{03658FD1-EF4B-4C58-80A0-F153FFB28F44}" type="presParOf" srcId="{D37CBCCA-0DE2-4D00-8871-69F7C4DD32ED}" destId="{10691335-BB86-4D7C-8FE8-60ACEF08A86E}" srcOrd="5" destOrd="0" presId="urn:microsoft.com/office/officeart/2005/8/layout/hProcess9"/>
    <dgm:cxn modelId="{51819E0B-A9E6-42C1-BF31-33E872B903D8}" type="presParOf" srcId="{D37CBCCA-0DE2-4D00-8871-69F7C4DD32ED}" destId="{E78F06D1-7402-41CB-9101-C9C1D84EDF2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17BE-4FCA-44C3-AF07-DB615B64F9F5}">
      <dsp:nvSpPr>
        <dsp:cNvPr id="0" name=""/>
        <dsp:cNvSpPr/>
      </dsp:nvSpPr>
      <dsp:spPr>
        <a:xfrm>
          <a:off x="875119" y="0"/>
          <a:ext cx="9918020" cy="533185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5B045-4B1B-4A50-A38C-86C74C4BB82A}">
      <dsp:nvSpPr>
        <dsp:cNvPr id="0" name=""/>
        <dsp:cNvSpPr/>
      </dsp:nvSpPr>
      <dsp:spPr>
        <a:xfrm>
          <a:off x="1424" y="1599555"/>
          <a:ext cx="2766796" cy="213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Extraction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World Bank Indicators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Income share top 10%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GDP, Pop</a:t>
          </a:r>
          <a:endParaRPr lang="en-GB" sz="1700" kern="1200" dirty="0"/>
        </a:p>
      </dsp:txBody>
      <dsp:txXfrm>
        <a:off x="105536" y="1703667"/>
        <a:ext cx="2558572" cy="1924517"/>
      </dsp:txXfrm>
    </dsp:sp>
    <dsp:sp modelId="{47704F32-4DF7-46B1-80B6-F12B2A16C42D}">
      <dsp:nvSpPr>
        <dsp:cNvPr id="0" name=""/>
        <dsp:cNvSpPr/>
      </dsp:nvSpPr>
      <dsp:spPr>
        <a:xfrm>
          <a:off x="2967629" y="1599555"/>
          <a:ext cx="2766796" cy="213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Transform: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Fill missing values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Scale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Aggregation by country &amp; year</a:t>
          </a:r>
          <a:endParaRPr lang="en-GB" sz="1700" kern="1200" dirty="0"/>
        </a:p>
      </dsp:txBody>
      <dsp:txXfrm>
        <a:off x="3071741" y="1703667"/>
        <a:ext cx="2558572" cy="1924517"/>
      </dsp:txXfrm>
    </dsp:sp>
    <dsp:sp modelId="{BBE5C872-5D85-4267-9D72-F1164C279C8A}">
      <dsp:nvSpPr>
        <dsp:cNvPr id="0" name=""/>
        <dsp:cNvSpPr/>
      </dsp:nvSpPr>
      <dsp:spPr>
        <a:xfrm>
          <a:off x="5933833" y="1599555"/>
          <a:ext cx="2766796" cy="213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Visual Analysis Tasks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Choropleths, Proportional Symbol Maps</a:t>
          </a:r>
          <a:endParaRPr lang="en-GB" sz="1700" kern="1200" dirty="0"/>
        </a:p>
      </dsp:txBody>
      <dsp:txXfrm>
        <a:off x="6037945" y="1703667"/>
        <a:ext cx="2558572" cy="1924517"/>
      </dsp:txXfrm>
    </dsp:sp>
    <dsp:sp modelId="{E78F06D1-7402-41CB-9101-C9C1D84EDF22}">
      <dsp:nvSpPr>
        <dsp:cNvPr id="0" name=""/>
        <dsp:cNvSpPr/>
      </dsp:nvSpPr>
      <dsp:spPr>
        <a:xfrm>
          <a:off x="8900038" y="1599555"/>
          <a:ext cx="2766796" cy="213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Cluster Analysis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K-Means, SOM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Cluster vis and stats</a:t>
          </a:r>
          <a:endParaRPr lang="en-GB" sz="1700" kern="1200" dirty="0"/>
        </a:p>
      </dsp:txBody>
      <dsp:txXfrm>
        <a:off x="9004150" y="1703667"/>
        <a:ext cx="2558572" cy="192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Global trends in Income Inequality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Arshad </a:t>
            </a:r>
            <a:r>
              <a:rPr lang="en-GB" dirty="0" err="1" smtClean="0"/>
              <a:t>ahmed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0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r>
              <a:rPr lang="en-GB" dirty="0" smtClean="0"/>
              <a:t>Cluster Assignment</a:t>
            </a:r>
            <a:endParaRPr lang="en-GB" dirty="0"/>
          </a:p>
        </p:txBody>
      </p:sp>
      <p:pic>
        <p:nvPicPr>
          <p:cNvPr id="4" name="Content Placeholder 3" descr="Tableau - VisualAnalytics of Income Inequality with different scal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b="9133"/>
          <a:stretch/>
        </p:blipFill>
        <p:spPr>
          <a:xfrm>
            <a:off x="646111" y="1197735"/>
            <a:ext cx="10545630" cy="5383369"/>
          </a:xfrm>
        </p:spPr>
      </p:pic>
    </p:spTree>
    <p:extLst>
      <p:ext uri="{BB962C8B-B14F-4D97-AF65-F5344CB8AC3E}">
        <p14:creationId xmlns:p14="http://schemas.microsoft.com/office/powerpoint/2010/main" val="21473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Stats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87888"/>
            <a:ext cx="10494114" cy="52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5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Stats (II/GDP excluded)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2434"/>
            <a:ext cx="10494113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586"/>
            <a:ext cx="8946541" cy="47158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GB" sz="4000" dirty="0" smtClean="0"/>
              <a:t>Motivating Questions</a:t>
            </a:r>
          </a:p>
          <a:p>
            <a:pPr>
              <a:lnSpc>
                <a:spcPct val="150000"/>
              </a:lnSpc>
            </a:pPr>
            <a:r>
              <a:rPr lang="en-GB" sz="4000" dirty="0" smtClean="0"/>
              <a:t>Data Analysis</a:t>
            </a:r>
          </a:p>
          <a:p>
            <a:pPr>
              <a:lnSpc>
                <a:spcPct val="150000"/>
              </a:lnSpc>
            </a:pPr>
            <a:r>
              <a:rPr lang="en-GB" sz="4000" dirty="0" smtClean="0"/>
              <a:t>Highlights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829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326524"/>
            <a:ext cx="10328856" cy="4921875"/>
          </a:xfrm>
        </p:spPr>
        <p:txBody>
          <a:bodyPr>
            <a:noAutofit/>
          </a:bodyPr>
          <a:lstStyle/>
          <a:p>
            <a:r>
              <a:rPr lang="en-GB" sz="2800" dirty="0" smtClean="0"/>
              <a:t>Explore global trends in Income Inequality using data from the World Bank from 1980 - 2010</a:t>
            </a:r>
          </a:p>
          <a:p>
            <a:r>
              <a:rPr lang="en-GB" sz="2800" dirty="0" smtClean="0"/>
              <a:t>Indicators selected:</a:t>
            </a:r>
          </a:p>
          <a:p>
            <a:pPr lvl="1"/>
            <a:r>
              <a:rPr lang="en-GB" sz="2400" dirty="0" smtClean="0"/>
              <a:t>Income Share held by top 10% (II)</a:t>
            </a:r>
          </a:p>
          <a:p>
            <a:pPr lvl="1"/>
            <a:r>
              <a:rPr lang="en-GB" sz="2400" dirty="0" smtClean="0"/>
              <a:t>GDP</a:t>
            </a:r>
          </a:p>
          <a:p>
            <a:pPr lvl="1"/>
            <a:r>
              <a:rPr lang="en-GB" sz="2400" dirty="0" smtClean="0"/>
              <a:t>Population (Pop)</a:t>
            </a:r>
          </a:p>
          <a:p>
            <a:r>
              <a:rPr lang="en-GB" sz="2800" dirty="0" smtClean="0"/>
              <a:t>Derived additional attributes</a:t>
            </a:r>
          </a:p>
          <a:p>
            <a:pPr lvl="1"/>
            <a:r>
              <a:rPr lang="en-GB" sz="2400" dirty="0" smtClean="0"/>
              <a:t>II / GDP</a:t>
            </a:r>
          </a:p>
          <a:p>
            <a:pPr lvl="1"/>
            <a:r>
              <a:rPr lang="en-GB" sz="2400" dirty="0" smtClean="0"/>
              <a:t>II / Pop</a:t>
            </a:r>
          </a:p>
          <a:p>
            <a:pPr lvl="1"/>
            <a:r>
              <a:rPr lang="en-GB" sz="2400" dirty="0" smtClean="0"/>
              <a:t>II / (GDP + Pop)</a:t>
            </a:r>
          </a:p>
        </p:txBody>
      </p:sp>
    </p:spTree>
    <p:extLst>
      <p:ext uri="{BB962C8B-B14F-4D97-AF65-F5344CB8AC3E}">
        <p14:creationId xmlns:p14="http://schemas.microsoft.com/office/powerpoint/2010/main" val="24776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Motivating Questions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8192"/>
            <a:ext cx="11035027" cy="478020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</a:t>
            </a:r>
            <a:r>
              <a:rPr lang="en-GB" sz="2800" dirty="0"/>
              <a:t>are the global trends in Income Inequality</a:t>
            </a:r>
            <a:r>
              <a:rPr lang="en-GB" sz="2800" dirty="0" smtClean="0"/>
              <a:t>?</a:t>
            </a:r>
            <a:r>
              <a:rPr lang="en-GB" sz="2800" dirty="0"/>
              <a:t> How has this changed over time</a:t>
            </a:r>
            <a:r>
              <a:rPr lang="en-GB" sz="2800" dirty="0" smtClean="0"/>
              <a:t>? Which countries are most affected?</a:t>
            </a:r>
            <a:endParaRPr lang="en-GB" sz="2800" dirty="0"/>
          </a:p>
          <a:p>
            <a:r>
              <a:rPr lang="en-GB" sz="2800" dirty="0" smtClean="0"/>
              <a:t>Can </a:t>
            </a:r>
            <a:r>
              <a:rPr lang="en-GB" sz="2800" dirty="0"/>
              <a:t>we derive any additional attributes that allows to segregate this data further?</a:t>
            </a:r>
          </a:p>
          <a:p>
            <a:r>
              <a:rPr lang="en-GB" sz="2800" dirty="0" smtClean="0"/>
              <a:t>What </a:t>
            </a:r>
            <a:r>
              <a:rPr lang="en-GB" sz="2800" dirty="0"/>
              <a:t>is the impact of data transformation on the final results?</a:t>
            </a:r>
          </a:p>
          <a:p>
            <a:r>
              <a:rPr lang="en-GB" sz="2800" dirty="0" smtClean="0"/>
              <a:t>How </a:t>
            </a:r>
            <a:r>
              <a:rPr lang="en-GB" sz="2800" dirty="0"/>
              <a:t>can clustering be used in this context?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2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09435"/>
              </p:ext>
            </p:extLst>
          </p:nvPr>
        </p:nvGraphicFramePr>
        <p:xfrm>
          <a:off x="321972" y="1365161"/>
          <a:ext cx="11668259" cy="53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6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Highlights from the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17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7140" cy="1400530"/>
          </a:xfrm>
        </p:spPr>
        <p:txBody>
          <a:bodyPr/>
          <a:lstStyle/>
          <a:p>
            <a:r>
              <a:rPr lang="en-GB" dirty="0" smtClean="0"/>
              <a:t>Top countries for high Income Inequality</a:t>
            </a:r>
            <a:endParaRPr lang="en-GB" dirty="0"/>
          </a:p>
        </p:txBody>
      </p:sp>
      <p:pic>
        <p:nvPicPr>
          <p:cNvPr id="4" name="Content Placeholder 3" descr="Tableau - VisualAnalytics of Income Inequality with different scal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2" r="1147" b="9778"/>
          <a:stretch/>
        </p:blipFill>
        <p:spPr>
          <a:xfrm>
            <a:off x="646111" y="1853247"/>
            <a:ext cx="11099421" cy="4599067"/>
          </a:xfrm>
        </p:spPr>
      </p:pic>
    </p:spTree>
    <p:extLst>
      <p:ext uri="{BB962C8B-B14F-4D97-AF65-F5344CB8AC3E}">
        <p14:creationId xmlns:p14="http://schemas.microsoft.com/office/powerpoint/2010/main" val="14464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en-GB" dirty="0" smtClean="0"/>
              <a:t>Additional attributes are useful</a:t>
            </a:r>
            <a:endParaRPr lang="en-GB" dirty="0"/>
          </a:p>
        </p:txBody>
      </p:sp>
      <p:pic>
        <p:nvPicPr>
          <p:cNvPr id="6" name="Content Placeholder 5" descr="Tableau - VisualAnalytics of Income Inequality with different scal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1626" b="10402"/>
          <a:stretch/>
        </p:blipFill>
        <p:spPr>
          <a:xfrm>
            <a:off x="646111" y="1197734"/>
            <a:ext cx="10532751" cy="5434885"/>
          </a:xfrm>
        </p:spPr>
      </p:pic>
    </p:spTree>
    <p:extLst>
      <p:ext uri="{BB962C8B-B14F-4D97-AF65-F5344CB8AC3E}">
        <p14:creationId xmlns:p14="http://schemas.microsoft.com/office/powerpoint/2010/main" val="31222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2" y="1300766"/>
            <a:ext cx="8946541" cy="4535509"/>
          </a:xfrm>
        </p:spPr>
        <p:txBody>
          <a:bodyPr>
            <a:normAutofit/>
          </a:bodyPr>
          <a:lstStyle/>
          <a:p>
            <a:r>
              <a:rPr lang="en-GB" sz="3600" dirty="0" smtClean="0"/>
              <a:t> 3 distinct clusters (selection shown) 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98447"/>
              </p:ext>
            </p:extLst>
          </p:nvPr>
        </p:nvGraphicFramePr>
        <p:xfrm>
          <a:off x="888643" y="2009110"/>
          <a:ext cx="10419008" cy="4743690"/>
        </p:xfrm>
        <a:graphic>
          <a:graphicData uri="http://schemas.openxmlformats.org/drawingml/2006/table">
            <a:tbl>
              <a:tblPr/>
              <a:tblGrid>
                <a:gridCol w="1885831"/>
                <a:gridCol w="4510536"/>
                <a:gridCol w="4022641"/>
              </a:tblGrid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Cluster </a:t>
                      </a:r>
                      <a:r>
                        <a:rPr lang="en-GB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0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Helvetica" panose="020B0500000000000000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Cluster </a:t>
                      </a:r>
                      <a:r>
                        <a:rPr lang="en-GB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1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Helvetica" panose="020B0500000000000000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Cluster </a:t>
                      </a:r>
                      <a:r>
                        <a:rPr lang="en-GB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Helvetica" panose="020B0500000000000000" pitchFamily="34" charset="0"/>
                        </a:rPr>
                        <a:t>2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Helvetica" panose="020B0500000000000000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Azerbaijan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Argentina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El Salvador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Australia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Kiribati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Georgia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Austria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Micronesia, Fed. Sts.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Jordan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Bahamas, The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Montenegro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Kosovo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Bahrain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Timor-Leste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Bangladesh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Moldova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Barbados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Panama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Belarus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Tajikistan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Belgium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Tonga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Bolivia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Bosnia and Herzegovina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Botswana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3883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50000000000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</TotalTime>
  <Words>243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Helvetica</vt:lpstr>
      <vt:lpstr>Wingdings 3</vt:lpstr>
      <vt:lpstr>Ion</vt:lpstr>
      <vt:lpstr>Global trends in Income Inequality</vt:lpstr>
      <vt:lpstr>Contents</vt:lpstr>
      <vt:lpstr>Background</vt:lpstr>
      <vt:lpstr>Motivating Questions </vt:lpstr>
      <vt:lpstr>Data Analysis</vt:lpstr>
      <vt:lpstr>Highlights from the analysis</vt:lpstr>
      <vt:lpstr>Top countries for high Income Inequality</vt:lpstr>
      <vt:lpstr>Additional attributes are useful</vt:lpstr>
      <vt:lpstr>Highlights</vt:lpstr>
      <vt:lpstr>Cluster Assignment</vt:lpstr>
      <vt:lpstr>Cluster Stats</vt:lpstr>
      <vt:lpstr>Cluster Stats (II/GDP excluded)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trends in Income Inequality</dc:title>
  <dc:creator>Arshad Ahmed</dc:creator>
  <cp:lastModifiedBy>Arshad Ahmed</cp:lastModifiedBy>
  <cp:revision>11</cp:revision>
  <dcterms:created xsi:type="dcterms:W3CDTF">2016-04-14T14:53:04Z</dcterms:created>
  <dcterms:modified xsi:type="dcterms:W3CDTF">2016-04-14T23:15:56Z</dcterms:modified>
</cp:coreProperties>
</file>