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3"/>
    <p:restoredTop sz="94660"/>
  </p:normalViewPr>
  <p:slideViewPr>
    <p:cSldViewPr snapToGrid="0">
      <p:cViewPr>
        <p:scale>
          <a:sx n="100" d="100"/>
          <a:sy n="100" d="100"/>
        </p:scale>
        <p:origin x="5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986C37-4641-5D44-8AE4-E517695510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t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096EBA-6367-E24A-A851-B88585E15D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DB00C8B-0703-3649-ADEF-5EBCBA3B04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b" anchorCtr="0" compatLnSpc="1">
            <a:prstTxWarp prst="textNoShape">
              <a:avLst/>
            </a:prstTxWarp>
          </a:bodyPr>
          <a:lstStyle>
            <a:lvl1pPr defTabSz="909638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18B40E5-CD84-1146-ACC6-C68CB46237D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911" tIns="45455" rIns="90911" bIns="45455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defRPr sz="1200"/>
            </a:lvl1pPr>
          </a:lstStyle>
          <a:p>
            <a:fld id="{622DDA3F-CE10-47D7-91CC-C3C4E4D817E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1CC1F04-CBFE-4C43-8D46-50D254FB4E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2E5C3FE-3B99-A744-A7F8-6919D9A9E3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2208413-260A-201E-0538-B376214D8E5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DFBDF197-F6D2-F944-A551-26A203E814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9D3E477-2500-EF43-B2CD-199D36527D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A4A10ACC-F0BC-4145-8676-909DABDBA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226161-56B1-4FF9-9255-1A3E7912D4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22F8F1E4-FA74-DA87-7984-927C94078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9F0BA486-3872-6EE6-BDD7-C30B3C807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30841AA6-4C49-C1AF-363D-61B62A394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90BD56-6588-490C-9C19-62F79F41A356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F306-E3BF-A241-9021-82A401942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BFB0-7545-3F46-B6A8-D407E5B63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9571B5-2F09-85EC-61AC-517DB7CE17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043B59-1654-19CD-BE83-002A645511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FD14DE-8707-811B-C7A5-7195B243D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1A14D-7DD2-4CEA-8616-F3CCF0D4FB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6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B1CD-BCB7-7742-9022-8768DF8B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1FC31-0C5E-D44C-A44B-8660E111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E4215B-E1D3-A7C5-1AB2-42A8899496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9C9366-D4B7-92B0-7957-936CDE767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F06AD2-E45C-F824-1CAD-51296970F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0A420-B561-4414-9E75-06AB36FC12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11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043CF-AD95-1144-B2C2-C5F4127B5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E38E6-74B8-BD47-A312-68CC92B4B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581B18-B06F-9538-A638-1333AED2B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093705-5F2C-FB6D-07B9-D466954FA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4AC29C-04E4-3421-CB3E-007CF41BE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81963-CA23-42E2-B00B-2FE90E24C6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72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F605-5DCF-354E-8723-371DB529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D0FB-0467-DC47-BD80-74C270E6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C1CFD7-E73B-7A49-8CEB-C28A70CB07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6CFDF9-107A-1E9F-EE58-0B43018F7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79B86C-6EFE-ACB2-4B8C-99FFF924CF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74749-6CF5-4A84-B5FB-9212FB10A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66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6B0-821A-884E-B6B3-99B1A5C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1B70-B66D-BB4E-B35B-03678172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EF1F6C-12A1-1966-A38F-ACE21934C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251C4-3DA9-1895-B294-BBA3BAD5A1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E132B4-A12F-8255-6798-3F26B0A10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0F75D-8ACE-4B7A-A39B-26FE4D021A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17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614B-0BB0-7042-826B-A168056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481D-7C9C-BB40-9848-40F8F6D95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232D-C365-6E46-848C-DF6D9E8F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13E2BC-B741-F5D5-5600-C1EF542BC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D1F43-8438-5DF5-8E4D-D2FB4425A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CE3E3-D90F-5DCC-0542-DB082CBDE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C8842-E215-4DDE-B1F5-D524FD726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0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75C0-A1A0-E544-A760-6B688281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4FCA-EAF2-054D-B361-62A42722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5993A-47F1-234A-AF60-A860D35B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59500-46C1-6045-815E-F688E968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E8B44-7E73-9D4D-BA4F-CFDC454A0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7947F7-2407-AC1D-BAE1-811092439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AE8486-0C66-DD68-1DE4-1D0934A17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91A2DA2-CE98-0342-C507-466FC284E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01777-7553-4C0B-91A7-4B6C4386B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28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2B72-E8E8-2E4D-B1EE-581440EC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357F8C-C0D1-43E6-72CA-325258F02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4A8E22-3813-376D-66BD-1CE748F75D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A91F2B-5459-6CEE-CD03-AF4EB3F193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24C66-A854-4EBA-B48F-285FD09725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8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C5FAB3-F466-122F-D434-1DEEB92D5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2916654-EF1F-BE5F-432A-5ABAC4602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1E40F6-9BD4-BE10-E4CE-33CCD0D561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8ED42-752C-4A58-9649-FB74D2513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90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4DB6-8CFF-1549-A0BA-8B14A80D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B60C-DE0C-6D4C-94A5-7D7592C1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580D-7559-7C49-BE23-96893E5D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D32E7-02B2-65C1-395A-D367FDFD2A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F01474-3E7C-152C-5814-49CD08BB6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C9CCD-F9C1-EF01-12A7-C7021A6EA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F7BDF-A6CF-4DD4-A62A-3C9EADEFF8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4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E750-4322-954B-ABCF-4DB572FF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FF4C2-28DC-974F-8E2D-FB0F7BF17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06C5-8AB4-4C48-897D-32D0E704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13B26-1BD0-FBBD-54ED-8912C5640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8423C-11EB-A44F-070F-2F33DBDF4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A59ED-362A-8048-437B-CA9B74F5E0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1BEE4-1728-42DC-B3C8-18EB24E40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F8A43D7-53A3-A578-255C-1E742DF2B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4A059D-EAEF-62FF-7BB0-A1762960D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44531F-3FF4-DF4B-BE8F-C176B3156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F73EBE-A7C1-0B45-AE62-DE1887CA6B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B1DF50-9CD3-0145-AC16-743219FC1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44591AE-6FFF-47A5-9E5F-B743D30252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AD1B9D54-8BE5-A04C-8B67-D755F209BD37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200025"/>
            <a:ext cx="6705600" cy="381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+mj-lt"/>
                <a:ea typeface="ＭＳ Ｐゴシック" pitchFamily="-112" charset="-128"/>
                <a:cs typeface="Comic Sans M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CC"/>
                </a:solidFill>
                <a:latin typeface="Arial" pitchFamily="-112" charset="0"/>
              </a:defRPr>
            </a:lvl9pPr>
          </a:lstStyle>
          <a:p>
            <a:pPr>
              <a:defRPr/>
            </a:pPr>
            <a:r>
              <a:rPr lang="en-US" altLang="en-US" sz="20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Acme’s Perception Robotic Module</a:t>
            </a:r>
            <a:endParaRPr lang="en-US" alt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6" name="Text Box 7">
            <a:extLst>
              <a:ext uri="{FF2B5EF4-FFF2-40B4-BE49-F238E27FC236}">
                <a16:creationId xmlns:a16="http://schemas.microsoft.com/office/drawing/2014/main" id="{42351321-DA45-B7A5-3796-6AEF64F85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3088"/>
            <a:ext cx="4343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Dhinesh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R, Arshad S, Acme Robotics</a:t>
            </a:r>
          </a:p>
        </p:txBody>
      </p:sp>
      <p:sp>
        <p:nvSpPr>
          <p:cNvPr id="16387" name="Text Box 8">
            <a:extLst>
              <a:ext uri="{FF2B5EF4-FFF2-40B4-BE49-F238E27FC236}">
                <a16:creationId xmlns:a16="http://schemas.microsoft.com/office/drawing/2014/main" id="{DBF14CF8-1960-4264-7464-085A0FB0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" y="6045200"/>
            <a:ext cx="4572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397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39725" indent="169863" defTabSz="3397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3972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397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397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Partners: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Dhinesh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Rajasekaran</a:t>
            </a: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Arshad Shaik, Acme Robotics</a:t>
            </a:r>
          </a:p>
        </p:txBody>
      </p:sp>
      <p:sp>
        <p:nvSpPr>
          <p:cNvPr id="16388" name="Text Box 23">
            <a:extLst>
              <a:ext uri="{FF2B5EF4-FFF2-40B4-BE49-F238E27FC236}">
                <a16:creationId xmlns:a16="http://schemas.microsoft.com/office/drawing/2014/main" id="{31ECAB8F-DEF6-F9D7-9383-F3FA95B6C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30313"/>
            <a:ext cx="4267200" cy="2446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14300" indent="-114300"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830388" algn="ctr"/>
                <a:tab pos="2514600" algn="ctr"/>
                <a:tab pos="320040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830388" algn="ctr"/>
                <a:tab pos="2514600" algn="ctr"/>
                <a:tab pos="320040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a software module for perception task of detecting a human (N&gt;=1) and tracking them.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software module, upon detection of human obstacle, shall be able to compute its location in reference to robotic frame and send the data to other robotic modules.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Design Constraints: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Image occlusion is not considered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monocular camera will be used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buFont typeface="Times" panose="02020603050405020304" pitchFamily="18" charset="0"/>
              <a:buNone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9" name="Text Box 73">
            <a:extLst>
              <a:ext uri="{FF2B5EF4-FFF2-40B4-BE49-F238E27FC236}">
                <a16:creationId xmlns:a16="http://schemas.microsoft.com/office/drawing/2014/main" id="{2F885D94-FCA9-04BF-6DAE-5317C24D7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4025900"/>
            <a:ext cx="438149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7338" indent="-173038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6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177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89225" indent="-457200" defTabSz="3397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464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036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608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18025" indent="-457200" defTabSz="339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the software module by the following steps: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and process the image from monocular video camera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Run human form obstacle detection algorithm. If obstacle detected, run the tracker algorithm by assigning IDs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Compute the location of each of the obstacle with respect to the robot’s frame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Transmit the location data to other modules of the robot.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Potential Risk: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Noise data in the Camera image</a:t>
            </a:r>
          </a:p>
          <a:p>
            <a:pPr marL="228600" indent="-228600" eaLnBrk="1" hangingPunct="1">
              <a:lnSpc>
                <a:spcPct val="90000"/>
              </a:lnSpc>
              <a:spcBef>
                <a:spcPct val="25000"/>
              </a:spcBef>
              <a:buAutoNum type="arabicPeriod"/>
            </a:pPr>
            <a:r>
              <a:rPr lang="en-US" alt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Mitigation Mechanism: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Suitable filtering method</a:t>
            </a:r>
          </a:p>
        </p:txBody>
      </p:sp>
      <p:sp>
        <p:nvSpPr>
          <p:cNvPr id="16392" name="Rectangle 79">
            <a:extLst>
              <a:ext uri="{FF2B5EF4-FFF2-40B4-BE49-F238E27FC236}">
                <a16:creationId xmlns:a16="http://schemas.microsoft.com/office/drawing/2014/main" id="{93C76147-9C9F-8A92-3365-61C9BCD8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925" y="4021138"/>
            <a:ext cx="449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9063" indent="-1190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Requirements, architecture, design by AIP	10/12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Preliminary Design Review		10/15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Implement software using Test-Driven Development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(TDD)				10/19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Critical Design Review			10/21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Validation and Approval			10/26</a:t>
            </a:r>
          </a:p>
        </p:txBody>
      </p:sp>
      <p:sp>
        <p:nvSpPr>
          <p:cNvPr id="16396" name="Text Box 97">
            <a:extLst>
              <a:ext uri="{FF2B5EF4-FFF2-40B4-BE49-F238E27FC236}">
                <a16:creationId xmlns:a16="http://schemas.microsoft.com/office/drawing/2014/main" id="{9E9A3C6E-1D40-6CF3-01A4-0A9F9E81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578600"/>
            <a:ext cx="666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10/12</a:t>
            </a:r>
          </a:p>
        </p:txBody>
      </p:sp>
      <p:sp>
        <p:nvSpPr>
          <p:cNvPr id="16397" name="Line 7">
            <a:extLst>
              <a:ext uri="{FF2B5EF4-FFF2-40B4-BE49-F238E27FC236}">
                <a16:creationId xmlns:a16="http://schemas.microsoft.com/office/drawing/2014/main" id="{7EEA7228-A346-5011-AB8B-668AE727D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901700"/>
            <a:ext cx="8301038" cy="0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8">
            <a:extLst>
              <a:ext uri="{FF2B5EF4-FFF2-40B4-BE49-F238E27FC236}">
                <a16:creationId xmlns:a16="http://schemas.microsoft.com/office/drawing/2014/main" id="{F5FD9E28-BFED-B76A-25FD-5EDB8D6F9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" y="949325"/>
            <a:ext cx="8301038" cy="0"/>
          </a:xfrm>
          <a:prstGeom prst="line">
            <a:avLst/>
          </a:prstGeom>
          <a:noFill/>
          <a:ln w="2222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9">
            <a:extLst>
              <a:ext uri="{FF2B5EF4-FFF2-40B4-BE49-F238E27FC236}">
                <a16:creationId xmlns:a16="http://schemas.microsoft.com/office/drawing/2014/main" id="{F65EDA31-1A10-3225-90D9-BAFE44F04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6561138"/>
            <a:ext cx="6686550" cy="1587"/>
          </a:xfrm>
          <a:prstGeom prst="line">
            <a:avLst/>
          </a:prstGeom>
          <a:noFill/>
          <a:ln w="22225">
            <a:solidFill>
              <a:srgbClr val="0027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Line 10">
            <a:extLst>
              <a:ext uri="{FF2B5EF4-FFF2-40B4-BE49-F238E27FC236}">
                <a16:creationId xmlns:a16="http://schemas.microsoft.com/office/drawing/2014/main" id="{91F05758-F89B-AA4C-6786-DC49C0EE2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" y="6521449"/>
            <a:ext cx="8504232" cy="20637"/>
          </a:xfrm>
          <a:prstGeom prst="line">
            <a:avLst/>
          </a:prstGeom>
          <a:noFill/>
          <a:ln w="22225">
            <a:solidFill>
              <a:srgbClr val="0027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F8C2543C-BDBF-444A-64D2-3F4AEF30D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143000"/>
            <a:ext cx="0" cy="5195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21">
            <a:extLst>
              <a:ext uri="{FF2B5EF4-FFF2-40B4-BE49-F238E27FC236}">
                <a16:creationId xmlns:a16="http://schemas.microsoft.com/office/drawing/2014/main" id="{A3F73D9E-5A3A-22A6-54B3-864E51733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465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Text Box 22">
            <a:extLst>
              <a:ext uri="{FF2B5EF4-FFF2-40B4-BE49-F238E27FC236}">
                <a16:creationId xmlns:a16="http://schemas.microsoft.com/office/drawing/2014/main" id="{F4134967-B1C7-A276-25C0-D62FE208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977900"/>
            <a:ext cx="3468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6406" name="Text Box 23">
            <a:extLst>
              <a:ext uri="{FF2B5EF4-FFF2-40B4-BE49-F238E27FC236}">
                <a16:creationId xmlns:a16="http://schemas.microsoft.com/office/drawing/2014/main" id="{9FE3F3C7-2ABF-A3C7-3DE2-5908292C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688" y="3759200"/>
            <a:ext cx="3395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Key Milestones</a:t>
            </a:r>
          </a:p>
        </p:txBody>
      </p:sp>
      <p:sp>
        <p:nvSpPr>
          <p:cNvPr id="16407" name="Text Box 24">
            <a:extLst>
              <a:ext uri="{FF2B5EF4-FFF2-40B4-BE49-F238E27FC236}">
                <a16:creationId xmlns:a16="http://schemas.microsoft.com/office/drawing/2014/main" id="{C1140565-99CA-BF70-1CDC-8038B4CFF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759200"/>
            <a:ext cx="1846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pic>
        <p:nvPicPr>
          <p:cNvPr id="16409" name="Picture 25" descr="UMD logo - SPARC">
            <a:extLst>
              <a:ext uri="{FF2B5EF4-FFF2-40B4-BE49-F238E27FC236}">
                <a16:creationId xmlns:a16="http://schemas.microsoft.com/office/drawing/2014/main" id="{8423134C-F03E-435A-3172-36A781C2C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25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75">
            <a:extLst>
              <a:ext uri="{FF2B5EF4-FFF2-40B4-BE49-F238E27FC236}">
                <a16:creationId xmlns:a16="http://schemas.microsoft.com/office/drawing/2014/main" id="{7624A9A8-C8B1-1EF6-6C43-E112E19C7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2102613"/>
            <a:ext cx="1688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Fig: Preliminary Design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0A521A-BB06-C2AB-B34F-BE571060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43" y="1086472"/>
            <a:ext cx="876438" cy="2581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217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ＭＳ Ｐゴシック</vt:lpstr>
      <vt:lpstr>Times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Pasciuto</dc:creator>
  <cp:lastModifiedBy>Arshad Shaik</cp:lastModifiedBy>
  <cp:revision>123</cp:revision>
  <dcterms:created xsi:type="dcterms:W3CDTF">2003-12-10T15:04:02Z</dcterms:created>
  <dcterms:modified xsi:type="dcterms:W3CDTF">2022-10-13T02:36:37Z</dcterms:modified>
</cp:coreProperties>
</file>