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60" r:id="rId2"/>
    <p:sldId id="261" r:id="rId3"/>
    <p:sldId id="262" r:id="rId4"/>
    <p:sldId id="264" r:id="rId5"/>
    <p:sldId id="267" r:id="rId6"/>
    <p:sldId id="268" r:id="rId7"/>
    <p:sldId id="266" r:id="rId8"/>
    <p:sldId id="263" r:id="rId9"/>
    <p:sldId id="271" r:id="rId10"/>
    <p:sldId id="265" r:id="rId11"/>
    <p:sldId id="272" r:id="rId12"/>
    <p:sldId id="270" r:id="rId13"/>
    <p:sldId id="275" r:id="rId14"/>
    <p:sldId id="274" r:id="rId15"/>
    <p:sldId id="273" r:id="rId16"/>
    <p:sldId id="269" r:id="rId17"/>
    <p:sldId id="277" r:id="rId18"/>
    <p:sldId id="276" r:id="rId19"/>
    <p:sldId id="27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400"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0BF7B5D6-EDB9-4F23-9294-6BD6B31D71CF}" type="datetimeFigureOut">
              <a:rPr lang="en-IN" smtClean="0"/>
              <a:t>19-05-2023</a:t>
            </a:fld>
            <a:endParaRPr lang="en-IN" dirty="0"/>
          </a:p>
        </p:txBody>
      </p:sp>
      <p:sp>
        <p:nvSpPr>
          <p:cNvPr id="5" name="Footer Placeholder 4"/>
          <p:cNvSpPr>
            <a:spLocks noGrp="1"/>
          </p:cNvSpPr>
          <p:nvPr>
            <p:ph type="ftr" sz="quarter" idx="11"/>
          </p:nvPr>
        </p:nvSpPr>
        <p:spPr>
          <a:xfrm>
            <a:off x="1174044" y="5357592"/>
            <a:ext cx="5034845" cy="365125"/>
          </a:xfrm>
        </p:spPr>
        <p:txBody>
          <a:bodyPr/>
          <a:lstStyle/>
          <a:p>
            <a:endParaRPr lang="en-IN" dirty="0"/>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C1484AC8-7655-480F-845C-023EA2980F51}"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F7B5D6-EDB9-4F23-9294-6BD6B31D71CF}" type="datetimeFigureOut">
              <a:rPr lang="en-IN" smtClean="0"/>
              <a:t>19-05-2023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1484AC8-7655-480F-845C-023EA2980F51}"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F7B5D6-EDB9-4F23-9294-6BD6B31D71CF}" type="datetimeFigureOut">
              <a:rPr lang="en-IN" smtClean="0"/>
              <a:t>19-05-2023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1484AC8-7655-480F-845C-023EA2980F51}"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F7B5D6-EDB9-4F23-9294-6BD6B31D71CF}" type="datetimeFigureOut">
              <a:rPr lang="en-IN" smtClean="0"/>
              <a:t>19-05-2023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1484AC8-7655-480F-845C-023EA2980F51}"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F7B5D6-EDB9-4F23-9294-6BD6B31D71CF}" type="datetimeFigureOut">
              <a:rPr lang="en-IN" smtClean="0"/>
              <a:t>19-05-2023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1484AC8-7655-480F-845C-023EA2980F51}"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0BF7B5D6-EDB9-4F23-9294-6BD6B31D71CF}" type="datetimeFigureOut">
              <a:rPr lang="en-IN" smtClean="0"/>
              <a:t>19-05-2023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1484AC8-7655-480F-845C-023EA2980F51}" type="slidenum">
              <a:rPr lang="en-IN" smtClean="0"/>
              <a:t>‹#›</a:t>
            </a:fld>
            <a:endParaRPr lang="en-IN" dirty="0"/>
          </a:p>
        </p:txBody>
      </p:sp>
      <p:sp>
        <p:nvSpPr>
          <p:cNvPr id="9" name="Content Placeholder 8"/>
          <p:cNvSpPr>
            <a:spLocks noGrp="1"/>
          </p:cNvSpPr>
          <p:nvPr>
            <p:ph sz="quarter" idx="13"/>
          </p:nvPr>
        </p:nvSpPr>
        <p:spPr>
          <a:xfrm>
            <a:off x="1298448" y="2121407"/>
            <a:ext cx="3200400" cy="3602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63440" y="2119313"/>
            <a:ext cx="3200400" cy="3605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BF7B5D6-EDB9-4F23-9294-6BD6B31D71CF}" type="datetimeFigureOut">
              <a:rPr lang="en-IN" smtClean="0"/>
              <a:t>19-05-2023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1484AC8-7655-480F-845C-023EA2980F51}" type="slidenum">
              <a:rPr lang="en-IN" smtClean="0"/>
              <a:t>‹#›</a:t>
            </a:fld>
            <a:endParaRPr lang="en-IN" dirty="0"/>
          </a:p>
        </p:txBody>
      </p:sp>
      <p:sp>
        <p:nvSpPr>
          <p:cNvPr id="11" name="Content Placeholder 10"/>
          <p:cNvSpPr>
            <a:spLocks noGrp="1"/>
          </p:cNvSpPr>
          <p:nvPr>
            <p:ph sz="quarter" idx="13"/>
          </p:nvPr>
        </p:nvSpPr>
        <p:spPr>
          <a:xfrm>
            <a:off x="1298448" y="2944368"/>
            <a:ext cx="3227832" cy="2779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F7B5D6-EDB9-4F23-9294-6BD6B31D71CF}" type="datetimeFigureOut">
              <a:rPr lang="en-IN" smtClean="0"/>
              <a:t>19-05-2023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1484AC8-7655-480F-845C-023EA2980F51}"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F7B5D6-EDB9-4F23-9294-6BD6B31D71CF}" type="datetimeFigureOut">
              <a:rPr lang="en-IN" smtClean="0"/>
              <a:t>19-05-2023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1484AC8-7655-480F-845C-023EA2980F51}"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0BF7B5D6-EDB9-4F23-9294-6BD6B31D71CF}" type="datetimeFigureOut">
              <a:rPr lang="en-IN" smtClean="0"/>
              <a:t>19-05-2023</a:t>
            </a:fld>
            <a:endParaRPr lang="en-IN" dirty="0"/>
          </a:p>
        </p:txBody>
      </p:sp>
      <p:sp>
        <p:nvSpPr>
          <p:cNvPr id="6" name="Footer Placeholder 5"/>
          <p:cNvSpPr>
            <a:spLocks noGrp="1"/>
          </p:cNvSpPr>
          <p:nvPr>
            <p:ph type="ftr" sz="quarter" idx="11"/>
          </p:nvPr>
        </p:nvSpPr>
        <p:spPr>
          <a:xfrm rot="-60000">
            <a:off x="914554" y="5829261"/>
            <a:ext cx="3522607" cy="365125"/>
          </a:xfrm>
        </p:spPr>
        <p:txBody>
          <a:bodyPr/>
          <a:lstStyle/>
          <a:p>
            <a:endParaRPr lang="en-IN" dirty="0"/>
          </a:p>
        </p:txBody>
      </p:sp>
      <p:sp>
        <p:nvSpPr>
          <p:cNvPr id="7" name="Slide Number Placeholder 6"/>
          <p:cNvSpPr>
            <a:spLocks noGrp="1"/>
          </p:cNvSpPr>
          <p:nvPr>
            <p:ph type="sldNum" sz="quarter" idx="12"/>
          </p:nvPr>
        </p:nvSpPr>
        <p:spPr>
          <a:xfrm rot="60000">
            <a:off x="7557313" y="5896961"/>
            <a:ext cx="554023" cy="365125"/>
          </a:xfrm>
        </p:spPr>
        <p:txBody>
          <a:bodyPr/>
          <a:lstStyle/>
          <a:p>
            <a:fld id="{C1484AC8-7655-480F-845C-023EA2980F51}"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0BF7B5D6-EDB9-4F23-9294-6BD6B31D71CF}" type="datetimeFigureOut">
              <a:rPr lang="en-IN" smtClean="0"/>
              <a:t>19-05-2023</a:t>
            </a:fld>
            <a:endParaRPr lang="en-IN" dirty="0"/>
          </a:p>
        </p:txBody>
      </p:sp>
      <p:sp>
        <p:nvSpPr>
          <p:cNvPr id="6" name="Footer Placeholder 5"/>
          <p:cNvSpPr>
            <a:spLocks noGrp="1"/>
          </p:cNvSpPr>
          <p:nvPr>
            <p:ph type="ftr" sz="quarter" idx="11"/>
          </p:nvPr>
        </p:nvSpPr>
        <p:spPr>
          <a:xfrm rot="-60000">
            <a:off x="914569" y="5831037"/>
            <a:ext cx="3319043" cy="365125"/>
          </a:xfrm>
        </p:spPr>
        <p:txBody>
          <a:bodyPr/>
          <a:lstStyle/>
          <a:p>
            <a:endParaRPr lang="en-IN" dirty="0"/>
          </a:p>
        </p:txBody>
      </p:sp>
      <p:sp>
        <p:nvSpPr>
          <p:cNvPr id="7" name="Slide Number Placeholder 6"/>
          <p:cNvSpPr>
            <a:spLocks noGrp="1"/>
          </p:cNvSpPr>
          <p:nvPr>
            <p:ph type="sldNum" sz="quarter" idx="12"/>
          </p:nvPr>
        </p:nvSpPr>
        <p:spPr>
          <a:xfrm rot="60000">
            <a:off x="7562089" y="5900026"/>
            <a:ext cx="554023" cy="365125"/>
          </a:xfrm>
        </p:spPr>
        <p:txBody>
          <a:bodyPr/>
          <a:lstStyle/>
          <a:p>
            <a:fld id="{C1484AC8-7655-480F-845C-023EA2980F51}"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0BF7B5D6-EDB9-4F23-9294-6BD6B31D71CF}" type="datetimeFigureOut">
              <a:rPr lang="en-IN" smtClean="0"/>
              <a:t>19-05-2023</a:t>
            </a:fld>
            <a:endParaRPr lang="en-IN" dirty="0"/>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IN" dirty="0"/>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C1484AC8-7655-480F-845C-023EA2980F51}"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03283" y="2276872"/>
            <a:ext cx="6912768" cy="2185214"/>
          </a:xfrm>
          <a:prstGeom prst="rect">
            <a:avLst/>
          </a:prstGeom>
          <a:noFill/>
        </p:spPr>
        <p:txBody>
          <a:bodyPr wrap="square" rtlCol="0">
            <a:spAutoFit/>
          </a:bodyPr>
          <a:lstStyle/>
          <a:p>
            <a:r>
              <a:rPr lang="en-IN" b="1" dirty="0"/>
              <a:t>                             </a:t>
            </a:r>
            <a:r>
              <a:rPr lang="en-IN" b="1" dirty="0">
                <a:latin typeface="Algerian" panose="04020705040A02060702" pitchFamily="82" charset="0"/>
              </a:rPr>
              <a:t>       </a:t>
            </a:r>
            <a:r>
              <a:rPr lang="en-IN" sz="2000" b="1" dirty="0">
                <a:latin typeface="Algerian" panose="04020705040A02060702" pitchFamily="82" charset="0"/>
              </a:rPr>
              <a:t>A Machine Learning </a:t>
            </a:r>
          </a:p>
          <a:p>
            <a:endParaRPr lang="en-IN" b="1" dirty="0">
              <a:latin typeface="Algerian" panose="04020705040A02060702" pitchFamily="82" charset="0"/>
            </a:endParaRPr>
          </a:p>
          <a:p>
            <a:r>
              <a:rPr lang="en-IN" b="1" dirty="0">
                <a:latin typeface="Algerian" panose="04020705040A02060702" pitchFamily="82" charset="0"/>
              </a:rPr>
              <a:t>                               </a:t>
            </a:r>
            <a:r>
              <a:rPr lang="en-IN" sz="2000" b="1" dirty="0">
                <a:latin typeface="Algerian" panose="04020705040A02060702" pitchFamily="82" charset="0"/>
              </a:rPr>
              <a:t>Approach for Tracking and </a:t>
            </a:r>
          </a:p>
          <a:p>
            <a:endParaRPr lang="en-IN" b="1" dirty="0">
              <a:latin typeface="Algerian" panose="04020705040A02060702" pitchFamily="82" charset="0"/>
            </a:endParaRPr>
          </a:p>
          <a:p>
            <a:r>
              <a:rPr lang="en-IN" b="1" dirty="0">
                <a:latin typeface="Algerian" panose="04020705040A02060702" pitchFamily="82" charset="0"/>
              </a:rPr>
              <a:t>          </a:t>
            </a:r>
            <a:r>
              <a:rPr lang="en-IN" sz="2000" b="1" dirty="0">
                <a:latin typeface="Algerian" panose="04020705040A02060702" pitchFamily="82" charset="0"/>
              </a:rPr>
              <a:t>Predicting Student Performance in Degree           </a:t>
            </a:r>
          </a:p>
          <a:p>
            <a:endParaRPr lang="en-IN" sz="2000" b="1" dirty="0">
              <a:latin typeface="Algerian" panose="04020705040A02060702" pitchFamily="82" charset="0"/>
            </a:endParaRPr>
          </a:p>
          <a:p>
            <a:r>
              <a:rPr lang="en-IN" sz="2000" b="1" dirty="0">
                <a:latin typeface="Algerian" panose="04020705040A02060702" pitchFamily="82" charset="0"/>
              </a:rPr>
              <a:t>                                           Programs</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252783"/>
            <a:ext cx="7056784"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5652121" y="4581710"/>
            <a:ext cx="2171698" cy="115212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dirty="0">
              <a:solidFill>
                <a:schemeClr val="bg1"/>
              </a:solidFill>
            </a:endParaRPr>
          </a:p>
        </p:txBody>
      </p:sp>
      <p:sp>
        <p:nvSpPr>
          <p:cNvPr id="9" name="TextBox 8"/>
          <p:cNvSpPr txBox="1"/>
          <p:nvPr/>
        </p:nvSpPr>
        <p:spPr>
          <a:xfrm>
            <a:off x="5652120" y="4612486"/>
            <a:ext cx="1728192" cy="338554"/>
          </a:xfrm>
          <a:prstGeom prst="rect">
            <a:avLst/>
          </a:prstGeom>
          <a:noFill/>
        </p:spPr>
        <p:txBody>
          <a:bodyPr wrap="square" rtlCol="0">
            <a:spAutoFit/>
          </a:bodyPr>
          <a:lstStyle/>
          <a:p>
            <a:r>
              <a:rPr lang="en-IN" sz="1600" b="1" dirty="0">
                <a:solidFill>
                  <a:schemeClr val="bg1"/>
                </a:solidFill>
              </a:rPr>
              <a:t>SUBMITTED BY:</a:t>
            </a:r>
          </a:p>
        </p:txBody>
      </p:sp>
      <p:sp>
        <p:nvSpPr>
          <p:cNvPr id="10" name="TextBox 9"/>
          <p:cNvSpPr txBox="1"/>
          <p:nvPr/>
        </p:nvSpPr>
        <p:spPr>
          <a:xfrm>
            <a:off x="5951610" y="4951040"/>
            <a:ext cx="1872208" cy="307777"/>
          </a:xfrm>
          <a:prstGeom prst="rect">
            <a:avLst/>
          </a:prstGeom>
          <a:noFill/>
        </p:spPr>
        <p:txBody>
          <a:bodyPr wrap="square" rtlCol="0">
            <a:spAutoFit/>
          </a:bodyPr>
          <a:lstStyle/>
          <a:p>
            <a:r>
              <a:rPr lang="en-IN" sz="1400" b="1" dirty="0">
                <a:solidFill>
                  <a:schemeClr val="bg1"/>
                </a:solidFill>
              </a:rPr>
              <a:t>SHAIK ARSHAD WASIB</a:t>
            </a:r>
          </a:p>
        </p:txBody>
      </p:sp>
      <p:sp>
        <p:nvSpPr>
          <p:cNvPr id="11" name="TextBox 10"/>
          <p:cNvSpPr txBox="1"/>
          <p:nvPr/>
        </p:nvSpPr>
        <p:spPr>
          <a:xfrm>
            <a:off x="6300192" y="5266663"/>
            <a:ext cx="1440160" cy="338554"/>
          </a:xfrm>
          <a:prstGeom prst="rect">
            <a:avLst/>
          </a:prstGeom>
          <a:noFill/>
        </p:spPr>
        <p:txBody>
          <a:bodyPr wrap="square" rtlCol="0">
            <a:spAutoFit/>
          </a:bodyPr>
          <a:lstStyle/>
          <a:p>
            <a:r>
              <a:rPr lang="en-IN" sz="1600" b="1" dirty="0">
                <a:solidFill>
                  <a:schemeClr val="bg1"/>
                </a:solidFill>
              </a:rPr>
              <a:t>III – B.C.A - 1</a:t>
            </a:r>
          </a:p>
        </p:txBody>
      </p:sp>
    </p:spTree>
    <p:extLst>
      <p:ext uri="{BB962C8B-B14F-4D97-AF65-F5344CB8AC3E}">
        <p14:creationId xmlns:p14="http://schemas.microsoft.com/office/powerpoint/2010/main" val="3737498532"/>
      </p:ext>
    </p:extLst>
  </p:cSld>
  <p:clrMapOvr>
    <a:masterClrMapping/>
  </p:clrMapOvr>
  <mc:AlternateContent xmlns:mc="http://schemas.openxmlformats.org/markup-compatibility/2006" xmlns:p14="http://schemas.microsoft.com/office/powerpoint/2010/main">
    <mc:Choice Requires="p14">
      <p:transition spd="slow" p14:dur="1200" advTm="2000">
        <p14:prism/>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wipe(down)">
                                      <p:cBhvr>
                                        <p:cTn id="7" dur="580">
                                          <p:stCondLst>
                                            <p:cond delay="0"/>
                                          </p:stCondLst>
                                        </p:cTn>
                                        <p:tgtEl>
                                          <p:spTgt spid="2051"/>
                                        </p:tgtEl>
                                      </p:cBhvr>
                                    </p:animEffect>
                                    <p:anim calcmode="lin" valueType="num">
                                      <p:cBhvr>
                                        <p:cTn id="8" dur="1822" tmFilter="0,0; 0.14,0.36; 0.43,0.73; 0.71,0.91; 1.0,1.0">
                                          <p:stCondLst>
                                            <p:cond delay="0"/>
                                          </p:stCondLst>
                                        </p:cTn>
                                        <p:tgtEl>
                                          <p:spTgt spid="205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5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5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5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51"/>
                                        </p:tgtEl>
                                        <p:attrNameLst>
                                          <p:attrName>ppt_y</p:attrName>
                                        </p:attrNameLst>
                                      </p:cBhvr>
                                      <p:tavLst>
                                        <p:tav tm="0" fmla="#ppt_y-sin(pi*$)/81">
                                          <p:val>
                                            <p:fltVal val="0"/>
                                          </p:val>
                                        </p:tav>
                                        <p:tav tm="100000">
                                          <p:val>
                                            <p:fltVal val="1"/>
                                          </p:val>
                                        </p:tav>
                                      </p:tavLst>
                                    </p:anim>
                                    <p:animScale>
                                      <p:cBhvr>
                                        <p:cTn id="13" dur="26">
                                          <p:stCondLst>
                                            <p:cond delay="650"/>
                                          </p:stCondLst>
                                        </p:cTn>
                                        <p:tgtEl>
                                          <p:spTgt spid="2051"/>
                                        </p:tgtEl>
                                      </p:cBhvr>
                                      <p:to x="100000" y="60000"/>
                                    </p:animScale>
                                    <p:animScale>
                                      <p:cBhvr>
                                        <p:cTn id="14" dur="166" decel="50000">
                                          <p:stCondLst>
                                            <p:cond delay="676"/>
                                          </p:stCondLst>
                                        </p:cTn>
                                        <p:tgtEl>
                                          <p:spTgt spid="2051"/>
                                        </p:tgtEl>
                                      </p:cBhvr>
                                      <p:to x="100000" y="100000"/>
                                    </p:animScale>
                                    <p:animScale>
                                      <p:cBhvr>
                                        <p:cTn id="15" dur="26">
                                          <p:stCondLst>
                                            <p:cond delay="1312"/>
                                          </p:stCondLst>
                                        </p:cTn>
                                        <p:tgtEl>
                                          <p:spTgt spid="2051"/>
                                        </p:tgtEl>
                                      </p:cBhvr>
                                      <p:to x="100000" y="80000"/>
                                    </p:animScale>
                                    <p:animScale>
                                      <p:cBhvr>
                                        <p:cTn id="16" dur="166" decel="50000">
                                          <p:stCondLst>
                                            <p:cond delay="1338"/>
                                          </p:stCondLst>
                                        </p:cTn>
                                        <p:tgtEl>
                                          <p:spTgt spid="2051"/>
                                        </p:tgtEl>
                                      </p:cBhvr>
                                      <p:to x="100000" y="100000"/>
                                    </p:animScale>
                                    <p:animScale>
                                      <p:cBhvr>
                                        <p:cTn id="17" dur="26">
                                          <p:stCondLst>
                                            <p:cond delay="1642"/>
                                          </p:stCondLst>
                                        </p:cTn>
                                        <p:tgtEl>
                                          <p:spTgt spid="2051"/>
                                        </p:tgtEl>
                                      </p:cBhvr>
                                      <p:to x="100000" y="90000"/>
                                    </p:animScale>
                                    <p:animScale>
                                      <p:cBhvr>
                                        <p:cTn id="18" dur="166" decel="50000">
                                          <p:stCondLst>
                                            <p:cond delay="1668"/>
                                          </p:stCondLst>
                                        </p:cTn>
                                        <p:tgtEl>
                                          <p:spTgt spid="2051"/>
                                        </p:tgtEl>
                                      </p:cBhvr>
                                      <p:to x="100000" y="100000"/>
                                    </p:animScale>
                                    <p:animScale>
                                      <p:cBhvr>
                                        <p:cTn id="19" dur="26">
                                          <p:stCondLst>
                                            <p:cond delay="1808"/>
                                          </p:stCondLst>
                                        </p:cTn>
                                        <p:tgtEl>
                                          <p:spTgt spid="2051"/>
                                        </p:tgtEl>
                                      </p:cBhvr>
                                      <p:to x="100000" y="95000"/>
                                    </p:animScale>
                                    <p:animScale>
                                      <p:cBhvr>
                                        <p:cTn id="20" dur="166" decel="50000">
                                          <p:stCondLst>
                                            <p:cond delay="1834"/>
                                          </p:stCondLst>
                                        </p:cTn>
                                        <p:tgtEl>
                                          <p:spTgt spid="2051"/>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7"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anim calcmode="lin" valueType="num">
                                      <p:cBhvr>
                                        <p:cTn id="26" dur="1000" fill="hold"/>
                                        <p:tgtEl>
                                          <p:spTgt spid="8"/>
                                        </p:tgtEl>
                                        <p:attrNameLst>
                                          <p:attrName>ppt_x</p:attrName>
                                        </p:attrNameLst>
                                      </p:cBhvr>
                                      <p:tavLst>
                                        <p:tav tm="0">
                                          <p:val>
                                            <p:strVal val="#ppt_x"/>
                                          </p:val>
                                        </p:tav>
                                        <p:tav tm="100000">
                                          <p:val>
                                            <p:strVal val="#ppt_x"/>
                                          </p:val>
                                        </p:tav>
                                      </p:tavLst>
                                    </p:anim>
                                    <p:anim calcmode="lin" valueType="num">
                                      <p:cBhvr>
                                        <p:cTn id="2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6" presetClass="emph" presetSubtype="0" fill="hold" grpId="0" nodeType="clickEffect">
                                  <p:stCondLst>
                                    <p:cond delay="0"/>
                                  </p:stCondLst>
                                  <p:childTnLst>
                                    <p:animEffect transition="out" filter="fade">
                                      <p:cBhvr>
                                        <p:cTn id="31" dur="500" tmFilter="0, 0; .2, .5; .8, .5; 1, 0"/>
                                        <p:tgtEl>
                                          <p:spTgt spid="9"/>
                                        </p:tgtEl>
                                      </p:cBhvr>
                                    </p:animEffect>
                                    <p:animScale>
                                      <p:cBhvr>
                                        <p:cTn id="32" dur="250" autoRev="1" fill="hold"/>
                                        <p:tgtEl>
                                          <p:spTgt spid="9"/>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18" presetClass="emph" presetSubtype="0" fill="hold" grpId="0" nodeType="clickEffect">
                                  <p:stCondLst>
                                    <p:cond delay="0"/>
                                  </p:stCondLst>
                                  <p:iterate type="lt">
                                    <p:tmPct val="4000"/>
                                  </p:iterate>
                                  <p:childTnLst>
                                    <p:set>
                                      <p:cBhvr override="childStyle">
                                        <p:cTn id="36" dur="5000" fill="hold"/>
                                        <p:tgtEl>
                                          <p:spTgt spid="10"/>
                                        </p:tgtEl>
                                        <p:attrNameLst>
                                          <p:attrName>style.textDecorationUnderline</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1" presetClass="emph" presetSubtype="2" fill="hold" nodeType="clickEffect">
                                  <p:stCondLst>
                                    <p:cond delay="0"/>
                                  </p:stCondLst>
                                  <p:childTnLst>
                                    <p:animClr clrSpc="rgb" dir="cw">
                                      <p:cBhvr>
                                        <p:cTn id="40" dur="250" fill="hold"/>
                                        <p:tgtEl>
                                          <p:spTgt spid="11"/>
                                        </p:tgtEl>
                                        <p:attrNameLst>
                                          <p:attrName>fillcolor</p:attrName>
                                        </p:attrNameLst>
                                      </p:cBhvr>
                                      <p:to>
                                        <a:srgbClr val="C3BF09"/>
                                      </p:to>
                                    </p:animClr>
                                    <p:set>
                                      <p:cBhvr>
                                        <p:cTn id="41" dur="250" fill="hold"/>
                                        <p:tgtEl>
                                          <p:spTgt spid="11"/>
                                        </p:tgtEl>
                                        <p:attrNameLst>
                                          <p:attrName>fill.type</p:attrName>
                                        </p:attrNameLst>
                                      </p:cBhvr>
                                      <p:to>
                                        <p:strVal val="solid"/>
                                      </p:to>
                                    </p:set>
                                    <p:set>
                                      <p:cBhvr>
                                        <p:cTn id="42" dur="250" fill="hold"/>
                                        <p:tgtEl>
                                          <p:spTgt spid="11"/>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iterate type="lt">
                                    <p:tmPct val="0"/>
                                  </p:iterate>
                                  <p:childTnLst>
                                    <p:set>
                                      <p:cBhvr>
                                        <p:cTn id="46" dur="1" fill="hold">
                                          <p:stCondLst>
                                            <p:cond delay="0"/>
                                          </p:stCondLst>
                                        </p:cTn>
                                        <p:tgtEl>
                                          <p:spTgt spid="5"/>
                                        </p:tgtEl>
                                        <p:attrNameLst>
                                          <p:attrName>style.visibility</p:attrName>
                                        </p:attrNameLst>
                                      </p:cBhvr>
                                      <p:to>
                                        <p:strVal val="visible"/>
                                      </p:to>
                                    </p:set>
                                    <p:animEffect transition="in" filter="checkerboard(across)">
                                      <p:cBhvr>
                                        <p:cTn id="47" dur="30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mph" presetSubtype="0" fill="hold" grpId="1" nodeType="clickEffect">
                                  <p:stCondLst>
                                    <p:cond delay="0"/>
                                  </p:stCondLst>
                                  <p:iterate type="lt">
                                    <p:tmPct val="4000"/>
                                  </p:iterate>
                                  <p:childTnLst>
                                    <p:set>
                                      <p:cBhvr override="childStyle">
                                        <p:cTn id="51" dur="5000" fill="hold"/>
                                        <p:tgtEl>
                                          <p:spTgt spid="5"/>
                                        </p:tgtEl>
                                        <p:attrNameLst>
                                          <p:attrName>style.color</p:attrName>
                                        </p:attrNameLst>
                                      </p:cBhvr>
                                      <p:to>
                                        <p:clrVal>
                                          <a:srgbClr val="FF0000"/>
                                        </p:clrVal>
                                      </p:to>
                                    </p:set>
                                    <p:set>
                                      <p:cBhvr>
                                        <p:cTn id="52" dur="5000" fill="hold"/>
                                        <p:tgtEl>
                                          <p:spTgt spid="5"/>
                                        </p:tgtEl>
                                        <p:attrNameLst>
                                          <p:attrName>fillcolor</p:attrName>
                                        </p:attrNameLst>
                                      </p:cBhvr>
                                      <p:to>
                                        <p:clrVal>
                                          <a:srgbClr val="FF0000"/>
                                        </p:clrVal>
                                      </p:to>
                                    </p:set>
                                    <p:set>
                                      <p:cBhvr>
                                        <p:cTn id="53" dur="5000" fill="hold"/>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8" grpId="0" animBg="1"/>
      <p:bldP spid="9"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7624" y="1268760"/>
            <a:ext cx="6336704" cy="3970318"/>
          </a:xfrm>
          <a:prstGeom prst="rect">
            <a:avLst/>
          </a:prstGeom>
          <a:noFill/>
        </p:spPr>
        <p:txBody>
          <a:bodyPr wrap="square" rtlCol="0">
            <a:spAutoFit/>
          </a:bodyPr>
          <a:lstStyle/>
          <a:p>
            <a:pPr algn="ctr"/>
            <a:r>
              <a:rPr lang="en-IN" sz="1600" b="1" dirty="0">
                <a:latin typeface="Bahnschrift SemiLight SemiConde" pitchFamily="34" charset="0"/>
              </a:rPr>
              <a:t> </a:t>
            </a:r>
            <a:r>
              <a:rPr lang="en-US" sz="1600" b="1" dirty="0">
                <a:latin typeface="Bahnschrift SemiLight SemiConde" pitchFamily="34" charset="0"/>
              </a:rPr>
              <a:t>LITERATURE SURVEY</a:t>
            </a:r>
            <a:endParaRPr lang="en-IN" sz="1600" dirty="0">
              <a:latin typeface="Bahnschrift SemiLight SemiConde" pitchFamily="34" charset="0"/>
            </a:endParaRPr>
          </a:p>
          <a:p>
            <a:r>
              <a:rPr lang="en-US" sz="1600" b="1" dirty="0">
                <a:latin typeface="Bahnschrift SemiLight SemiConde" pitchFamily="34" charset="0"/>
              </a:rPr>
              <a:t> </a:t>
            </a:r>
            <a:endParaRPr lang="en-IN" sz="1600" dirty="0">
              <a:latin typeface="Bahnschrift SemiLight SemiConde" pitchFamily="34" charset="0"/>
            </a:endParaRPr>
          </a:p>
          <a:p>
            <a:pPr algn="just"/>
            <a:r>
              <a:rPr lang="en-US" sz="1400" dirty="0">
                <a:latin typeface="Bahnschrift SemiLight SemiConde" pitchFamily="34" charset="0"/>
              </a:rPr>
              <a:t>[1] D. Kabakchieva, "Predicting Student Performance by Using Data Mining Methods for Classification," Cybernetics and Information Technologies, vol. 13, Mar. 2013.</a:t>
            </a:r>
            <a:endParaRPr lang="en-IN" sz="1400" dirty="0">
              <a:latin typeface="Bahnschrift SemiLight SemiConde" pitchFamily="34" charset="0"/>
            </a:endParaRPr>
          </a:p>
          <a:p>
            <a:pPr algn="just"/>
            <a:r>
              <a:rPr lang="en-US" sz="1600" dirty="0">
                <a:latin typeface="Bahnschrift SemiLight SemiConde" pitchFamily="34" charset="0"/>
              </a:rPr>
              <a:t>Data mining methods are often implemented at advanced universities today for analyzing available data and extracting information and knowledge to support decision-making. This paper presents the initial results from a data mining research project implemented at a Bulgarian university, aimed at revealing the high potential of data mining applications for university management. Universities today are operating in a very complex and highly competitive environment. The main challenge for modern universities is to deeply analyze their performance, to identify their uniqueness and to build a strategy for further development and future actions. University management should focus more on the profile of admitted students, getting aware of the different types and specific students’ characteristics based on the received data. </a:t>
            </a:r>
            <a:endParaRPr lang="en-IN" sz="1600" dirty="0">
              <a:latin typeface="Bahnschrift SemiLight SemiConde" pitchFamily="34" charset="0"/>
            </a:endParaRPr>
          </a:p>
        </p:txBody>
      </p:sp>
    </p:spTree>
    <p:extLst>
      <p:ext uri="{BB962C8B-B14F-4D97-AF65-F5344CB8AC3E}">
        <p14:creationId xmlns:p14="http://schemas.microsoft.com/office/powerpoint/2010/main" val="21903722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000">
        <p15:prstTrans prst="pageCurlDouble"/>
      </p:transition>
    </mc:Choice>
    <mc:Fallback xmlns="">
      <p:transition spd="slow" advTm="2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87624" y="1412776"/>
            <a:ext cx="6912768" cy="4278094"/>
          </a:xfrm>
          <a:prstGeom prst="rect">
            <a:avLst/>
          </a:prstGeom>
          <a:noFill/>
        </p:spPr>
        <p:txBody>
          <a:bodyPr wrap="square" rtlCol="0">
            <a:spAutoFit/>
          </a:bodyPr>
          <a:lstStyle/>
          <a:p>
            <a:pPr algn="ctr"/>
            <a:r>
              <a:rPr lang="en-US" sz="1600" b="1" dirty="0">
                <a:latin typeface="Bahnschrift SemiLight SemiConde" pitchFamily="34" charset="0"/>
              </a:rPr>
              <a:t>FEASIBILITY STUDY</a:t>
            </a:r>
            <a:endParaRPr lang="en-IN" sz="1600" dirty="0">
              <a:latin typeface="Bahnschrift SemiLight SemiConde" pitchFamily="34" charset="0"/>
            </a:endParaRPr>
          </a:p>
          <a:p>
            <a:r>
              <a:rPr lang="en-US" sz="1600" dirty="0">
                <a:latin typeface="Bahnschrift SemiLight SemiConde" pitchFamily="34" charset="0"/>
              </a:rPr>
              <a:t> </a:t>
            </a:r>
            <a:endParaRPr lang="en-IN" sz="1600" dirty="0">
              <a:latin typeface="Bahnschrift SemiLight SemiConde" pitchFamily="34" charset="0"/>
            </a:endParaRPr>
          </a:p>
          <a:p>
            <a:pPr algn="just"/>
            <a:r>
              <a:rPr lang="en-US" sz="1600" dirty="0">
                <a:latin typeface="Bahnschrift SemiLight SemiConde" pitchFamily="34" charset="0"/>
              </a:rPr>
              <a:t>The feasibility of the project is analyzed in this phase and business proposal is put forth with a very general plan for the project and some cost estimates. During system analysis the feasibility study of the proposed system is to be carried out. This is to ensure that the proposed system is not a burden to the company. For feasibility analysis, some understanding of the major requirements for the system is essential.</a:t>
            </a:r>
            <a:endParaRPr lang="en-IN" sz="1600" dirty="0">
              <a:latin typeface="Bahnschrift SemiLight SemiConde" pitchFamily="34" charset="0"/>
            </a:endParaRPr>
          </a:p>
          <a:p>
            <a:pPr algn="just"/>
            <a:r>
              <a:rPr lang="en-US" sz="1600" dirty="0">
                <a:latin typeface="Bahnschrift SemiLight SemiConde" pitchFamily="34" charset="0"/>
              </a:rPr>
              <a:t> </a:t>
            </a:r>
            <a:endParaRPr lang="en-IN" sz="1600" dirty="0">
              <a:latin typeface="Bahnschrift SemiLight SemiConde" pitchFamily="34" charset="0"/>
            </a:endParaRPr>
          </a:p>
          <a:p>
            <a:pPr algn="just"/>
            <a:r>
              <a:rPr lang="en-US" sz="1600" dirty="0">
                <a:latin typeface="Bahnschrift SemiLight SemiConde" pitchFamily="34" charset="0"/>
              </a:rPr>
              <a:t>Three key considerations involved in the feasibility analysis are</a:t>
            </a:r>
            <a:endParaRPr lang="en-IN" sz="1600" dirty="0">
              <a:latin typeface="Bahnschrift SemiLight SemiConde" pitchFamily="34" charset="0"/>
            </a:endParaRPr>
          </a:p>
          <a:p>
            <a:pPr algn="just"/>
            <a:r>
              <a:rPr lang="en-US" sz="1600" dirty="0">
                <a:latin typeface="Bahnschrift SemiLight SemiConde" pitchFamily="34" charset="0"/>
              </a:rPr>
              <a:t> </a:t>
            </a:r>
            <a:endParaRPr lang="en-IN" sz="1600" dirty="0">
              <a:latin typeface="Bahnschrift SemiLight SemiConde" pitchFamily="34" charset="0"/>
            </a:endParaRPr>
          </a:p>
          <a:p>
            <a:pPr lvl="0" algn="ctr"/>
            <a:r>
              <a:rPr lang="en-US" sz="1600" dirty="0">
                <a:latin typeface="Bahnschrift SemiLight SemiConde" pitchFamily="34" charset="0"/>
              </a:rPr>
              <a:t>ECONOMICAL FEASIBILITY</a:t>
            </a:r>
            <a:endParaRPr lang="en-IN" sz="1600" dirty="0">
              <a:latin typeface="Bahnschrift SemiLight SemiConde" pitchFamily="34" charset="0"/>
            </a:endParaRPr>
          </a:p>
          <a:p>
            <a:pPr algn="ctr"/>
            <a:r>
              <a:rPr lang="en-US" sz="1600" dirty="0">
                <a:latin typeface="Bahnschrift SemiLight SemiConde" pitchFamily="34" charset="0"/>
              </a:rPr>
              <a:t> </a:t>
            </a:r>
            <a:endParaRPr lang="en-IN" sz="1600" dirty="0">
              <a:latin typeface="Bahnschrift SemiLight SemiConde" pitchFamily="34" charset="0"/>
            </a:endParaRPr>
          </a:p>
          <a:p>
            <a:pPr lvl="0" algn="ctr"/>
            <a:r>
              <a:rPr lang="en-US" sz="1600" dirty="0">
                <a:latin typeface="Bahnschrift SemiLight SemiConde" pitchFamily="34" charset="0"/>
              </a:rPr>
              <a:t>TECHNICAL FEASIBILITY</a:t>
            </a:r>
            <a:endParaRPr lang="en-IN" sz="1600" dirty="0">
              <a:latin typeface="Bahnschrift SemiLight SemiConde" pitchFamily="34" charset="0"/>
            </a:endParaRPr>
          </a:p>
          <a:p>
            <a:pPr algn="ctr"/>
            <a:r>
              <a:rPr lang="en-US" sz="1600" dirty="0">
                <a:latin typeface="Bahnschrift SemiLight SemiConde" pitchFamily="34" charset="0"/>
              </a:rPr>
              <a:t> </a:t>
            </a:r>
            <a:endParaRPr lang="en-IN" sz="1600" dirty="0">
              <a:latin typeface="Bahnschrift SemiLight SemiConde" pitchFamily="34" charset="0"/>
            </a:endParaRPr>
          </a:p>
          <a:p>
            <a:pPr lvl="0" algn="ctr"/>
            <a:r>
              <a:rPr lang="en-US" sz="1600" dirty="0">
                <a:latin typeface="Bahnschrift SemiLight SemiConde" pitchFamily="34" charset="0"/>
              </a:rPr>
              <a:t>SOCIAL FEASIBILITY</a:t>
            </a:r>
            <a:endParaRPr lang="en-IN" sz="1600" dirty="0">
              <a:latin typeface="Bahnschrift SemiLight SemiConde" pitchFamily="34" charset="0"/>
            </a:endParaRPr>
          </a:p>
          <a:p>
            <a:r>
              <a:rPr lang="en-US" sz="1600" dirty="0">
                <a:latin typeface="Bahnschrift SemiLight SemiConde" pitchFamily="34" charset="0"/>
              </a:rPr>
              <a:t> </a:t>
            </a:r>
            <a:endParaRPr lang="en-IN" sz="1600" dirty="0">
              <a:latin typeface="Bahnschrift SemiLight SemiConde" pitchFamily="34" charset="0"/>
            </a:endParaRPr>
          </a:p>
          <a:p>
            <a:endParaRPr lang="en-IN" sz="1600" dirty="0">
              <a:latin typeface="Bahnschrift SemiLight SemiConde" pitchFamily="34" charset="0"/>
            </a:endParaRPr>
          </a:p>
        </p:txBody>
      </p:sp>
    </p:spTree>
    <p:extLst>
      <p:ext uri="{BB962C8B-B14F-4D97-AF65-F5344CB8AC3E}">
        <p14:creationId xmlns:p14="http://schemas.microsoft.com/office/powerpoint/2010/main" val="30168831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000">
        <p15:prstTrans prst="pageCurlDouble"/>
      </p:transition>
    </mc:Choice>
    <mc:Fallback xmlns="">
      <p:transition spd="slow" advTm="2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9632" y="1340768"/>
            <a:ext cx="6552728" cy="4031873"/>
          </a:xfrm>
          <a:prstGeom prst="rect">
            <a:avLst/>
          </a:prstGeom>
          <a:noFill/>
        </p:spPr>
        <p:txBody>
          <a:bodyPr wrap="square" rtlCol="0">
            <a:spAutoFit/>
          </a:bodyPr>
          <a:lstStyle/>
          <a:p>
            <a:pPr algn="ctr"/>
            <a:r>
              <a:rPr lang="en-US" sz="1600" b="1" dirty="0">
                <a:latin typeface="Bahnschrift SemiLight SemiConde" pitchFamily="34" charset="0"/>
              </a:rPr>
              <a:t>SYSTEM DESIGN</a:t>
            </a:r>
            <a:endParaRPr lang="en-IN" sz="1600" dirty="0">
              <a:latin typeface="Bahnschrift SemiLight SemiConde" pitchFamily="34" charset="0"/>
            </a:endParaRPr>
          </a:p>
          <a:p>
            <a:r>
              <a:rPr lang="en-US" sz="1600" b="1" dirty="0">
                <a:latin typeface="Bahnschrift SemiLight SemiConde" pitchFamily="34" charset="0"/>
              </a:rPr>
              <a:t>MODULE DESCRIPTION</a:t>
            </a:r>
            <a:endParaRPr lang="en-IN" sz="1600" dirty="0">
              <a:latin typeface="Bahnschrift SemiLight SemiConde" pitchFamily="34" charset="0"/>
            </a:endParaRPr>
          </a:p>
          <a:p>
            <a:pPr algn="just"/>
            <a:endParaRPr lang="en-US" sz="1600" b="1" dirty="0">
              <a:latin typeface="Bahnschrift SemiLight SemiConde" pitchFamily="34" charset="0"/>
            </a:endParaRPr>
          </a:p>
          <a:p>
            <a:pPr algn="just"/>
            <a:r>
              <a:rPr lang="en-US" sz="1600" b="1" dirty="0">
                <a:latin typeface="Bahnschrift SemiLight SemiConde" pitchFamily="34" charset="0"/>
              </a:rPr>
              <a:t>Run Random Forest Algorithm’</a:t>
            </a:r>
            <a:r>
              <a:rPr lang="en-US" sz="1600" dirty="0">
                <a:latin typeface="Bahnschrift SemiLight SemiConde" pitchFamily="34" charset="0"/>
              </a:rPr>
              <a:t> to generate training model using Random Forest and to get it accuracy and MSE</a:t>
            </a:r>
            <a:endParaRPr lang="en-IN" sz="1600" dirty="0">
              <a:latin typeface="Bahnschrift SemiLight SemiConde" pitchFamily="34" charset="0"/>
            </a:endParaRPr>
          </a:p>
          <a:p>
            <a:pPr algn="just"/>
            <a:r>
              <a:rPr lang="en-US" sz="1600" dirty="0">
                <a:latin typeface="Bahnschrift SemiLight SemiConde" pitchFamily="34" charset="0"/>
              </a:rPr>
              <a:t> </a:t>
            </a:r>
            <a:endParaRPr lang="en-IN" sz="1600" dirty="0">
              <a:latin typeface="Bahnschrift SemiLight SemiConde" pitchFamily="34" charset="0"/>
            </a:endParaRPr>
          </a:p>
          <a:p>
            <a:pPr algn="just"/>
            <a:r>
              <a:rPr lang="en-US" sz="1600" b="1" dirty="0">
                <a:latin typeface="Bahnschrift SemiLight SemiConde" pitchFamily="34" charset="0"/>
              </a:rPr>
              <a:t>‘Run SVM Algorithm’</a:t>
            </a:r>
            <a:r>
              <a:rPr lang="en-US" sz="1600" dirty="0">
                <a:latin typeface="Bahnschrift SemiLight SemiConde" pitchFamily="34" charset="0"/>
              </a:rPr>
              <a:t> to train SVM classifier and to get it accuracy and MSE value</a:t>
            </a:r>
            <a:endParaRPr lang="en-IN" sz="1600" dirty="0">
              <a:latin typeface="Bahnschrift SemiLight SemiConde" pitchFamily="34" charset="0"/>
            </a:endParaRPr>
          </a:p>
          <a:p>
            <a:pPr algn="just"/>
            <a:r>
              <a:rPr lang="en-US" sz="1600" dirty="0">
                <a:latin typeface="Bahnschrift SemiLight SemiConde" pitchFamily="34" charset="0"/>
              </a:rPr>
              <a:t>Run Logistic Regression Algorithm’ button to get it accuracy and MSE</a:t>
            </a:r>
            <a:endParaRPr lang="en-IN" sz="1600" dirty="0">
              <a:latin typeface="Bahnschrift SemiLight SemiConde" pitchFamily="34" charset="0"/>
            </a:endParaRPr>
          </a:p>
          <a:p>
            <a:pPr algn="just"/>
            <a:r>
              <a:rPr lang="en-US" sz="1600" dirty="0">
                <a:latin typeface="Bahnschrift SemiLight SemiConde" pitchFamily="34" charset="0"/>
              </a:rPr>
              <a:t> </a:t>
            </a:r>
            <a:endParaRPr lang="en-IN" sz="1600" dirty="0">
              <a:latin typeface="Bahnschrift SemiLight SemiConde" pitchFamily="34" charset="0"/>
            </a:endParaRPr>
          </a:p>
          <a:p>
            <a:pPr algn="just"/>
            <a:r>
              <a:rPr lang="en-US" sz="1600" dirty="0">
                <a:latin typeface="Bahnschrift SemiLight SemiConde" pitchFamily="34" charset="0"/>
              </a:rPr>
              <a:t> </a:t>
            </a:r>
            <a:endParaRPr lang="en-IN" sz="1600" dirty="0">
              <a:latin typeface="Bahnschrift SemiLight SemiConde" pitchFamily="34" charset="0"/>
            </a:endParaRPr>
          </a:p>
          <a:p>
            <a:pPr algn="just"/>
            <a:r>
              <a:rPr lang="en-US" sz="1600" b="1" dirty="0">
                <a:latin typeface="Bahnschrift SemiLight SemiConde" pitchFamily="34" charset="0"/>
              </a:rPr>
              <a:t>‘Propose Ensemble-based Progressive Prediction (EPP) Algorithm’</a:t>
            </a:r>
            <a:r>
              <a:rPr lang="en-US" sz="1600" dirty="0">
                <a:latin typeface="Bahnschrift SemiLight SemiConde" pitchFamily="34" charset="0"/>
              </a:rPr>
              <a:t> to generate model using propose EPP algorithm and to get it accuracy and MSE</a:t>
            </a:r>
            <a:endParaRPr lang="en-IN" sz="1600" dirty="0">
              <a:latin typeface="Bahnschrift SemiLight SemiConde" pitchFamily="34" charset="0"/>
            </a:endParaRPr>
          </a:p>
          <a:p>
            <a:pPr algn="just"/>
            <a:r>
              <a:rPr lang="en-US" sz="1600" dirty="0">
                <a:latin typeface="Bahnschrift SemiLight SemiConde" pitchFamily="34" charset="0"/>
              </a:rPr>
              <a:t> </a:t>
            </a:r>
            <a:endParaRPr lang="en-IN" sz="1600" dirty="0">
              <a:latin typeface="Bahnschrift SemiLight SemiConde" pitchFamily="34" charset="0"/>
            </a:endParaRPr>
          </a:p>
          <a:p>
            <a:pPr algn="just"/>
            <a:r>
              <a:rPr lang="en-US" sz="1600" b="1" dirty="0">
                <a:latin typeface="Bahnschrift SemiLight SemiConde" pitchFamily="34" charset="0"/>
              </a:rPr>
              <a:t>‘Predict Performance’</a:t>
            </a:r>
            <a:r>
              <a:rPr lang="en-US" sz="1600" dirty="0">
                <a:latin typeface="Bahnschrift SemiLight SemiConde" pitchFamily="34" charset="0"/>
              </a:rPr>
              <a:t> to upload student on going test marks and to predict GPA for future course</a:t>
            </a:r>
            <a:endParaRPr lang="en-IN" sz="1600" dirty="0">
              <a:latin typeface="Bahnschrift SemiLight SemiConde" pitchFamily="34" charset="0"/>
            </a:endParaRPr>
          </a:p>
          <a:p>
            <a:endParaRPr lang="en-IN" sz="1600" dirty="0">
              <a:latin typeface="Bahnschrift SemiLight SemiConde" pitchFamily="34" charset="0"/>
            </a:endParaRPr>
          </a:p>
        </p:txBody>
      </p:sp>
    </p:spTree>
    <p:extLst>
      <p:ext uri="{BB962C8B-B14F-4D97-AF65-F5344CB8AC3E}">
        <p14:creationId xmlns:p14="http://schemas.microsoft.com/office/powerpoint/2010/main" val="24174463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000">
        <p15:prstTrans prst="pageCurlDouble"/>
      </p:transition>
    </mc:Choice>
    <mc:Fallback xmlns="">
      <p:transition spd="slow" advTm="2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9632" y="1196752"/>
            <a:ext cx="6768752" cy="4401205"/>
          </a:xfrm>
          <a:prstGeom prst="rect">
            <a:avLst/>
          </a:prstGeom>
          <a:noFill/>
        </p:spPr>
        <p:txBody>
          <a:bodyPr wrap="square" rtlCol="0">
            <a:spAutoFit/>
          </a:bodyPr>
          <a:lstStyle/>
          <a:p>
            <a:pPr algn="ctr"/>
            <a:r>
              <a:rPr lang="en-US" sz="1400" b="1" dirty="0"/>
              <a:t>UML DIAGRAMS</a:t>
            </a:r>
            <a:endParaRPr lang="en-IN" sz="1400" dirty="0"/>
          </a:p>
          <a:p>
            <a:pPr algn="just"/>
            <a:r>
              <a:rPr lang="en-US" sz="1400" dirty="0"/>
              <a:t> </a:t>
            </a:r>
            <a:endParaRPr lang="en-IN" sz="1400" dirty="0"/>
          </a:p>
          <a:p>
            <a:pPr algn="just"/>
            <a:r>
              <a:rPr lang="en-US" sz="1400" dirty="0">
                <a:latin typeface="Bahnschrift SemiLight SemiConde" pitchFamily="34" charset="0"/>
              </a:rPr>
              <a:t>UML stands for Unified Modeling Language. UML is a standardized general-purpose modeling language in the field of object-oriented software engineering. The standard is managed, and was created by, the Object Management Group.</a:t>
            </a:r>
            <a:endParaRPr lang="en-IN" sz="1400" dirty="0">
              <a:latin typeface="Bahnschrift SemiLight SemiConde" pitchFamily="34" charset="0"/>
            </a:endParaRPr>
          </a:p>
          <a:p>
            <a:r>
              <a:rPr lang="en-US" sz="1400" dirty="0">
                <a:latin typeface="Bahnschrift SemiLight SemiConde" pitchFamily="34" charset="0"/>
              </a:rPr>
              <a:t> </a:t>
            </a:r>
          </a:p>
          <a:p>
            <a:endParaRPr lang="en-IN" sz="1400" dirty="0">
              <a:latin typeface="Bahnschrift SemiLight SemiConde" pitchFamily="34" charset="0"/>
            </a:endParaRPr>
          </a:p>
          <a:p>
            <a:pPr algn="ctr"/>
            <a:r>
              <a:rPr lang="en-US" sz="1400" dirty="0"/>
              <a:t> </a:t>
            </a:r>
            <a:r>
              <a:rPr lang="en-US" sz="1400" b="1" dirty="0"/>
              <a:t>CLASS DIAGRAM</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IN" sz="1400" dirty="0"/>
          </a:p>
          <a:p>
            <a:endParaRPr lang="en-IN" sz="1400" dirty="0"/>
          </a:p>
        </p:txBody>
      </p:sp>
      <p:pic>
        <p:nvPicPr>
          <p:cNvPr id="3" name="Picture 2"/>
          <p:cNvPicPr/>
          <p:nvPr/>
        </p:nvPicPr>
        <p:blipFill>
          <a:blip r:embed="rId2"/>
          <a:srcRect/>
          <a:stretch>
            <a:fillRect/>
          </a:stretch>
        </p:blipFill>
        <p:spPr bwMode="auto">
          <a:xfrm>
            <a:off x="1475656" y="3717032"/>
            <a:ext cx="5943600" cy="1299210"/>
          </a:xfrm>
          <a:prstGeom prst="rect">
            <a:avLst/>
          </a:prstGeom>
          <a:noFill/>
          <a:ln w="9525">
            <a:noFill/>
            <a:miter lim="800000"/>
            <a:headEnd/>
            <a:tailEnd/>
          </a:ln>
        </p:spPr>
      </p:pic>
    </p:spTree>
    <p:extLst>
      <p:ext uri="{BB962C8B-B14F-4D97-AF65-F5344CB8AC3E}">
        <p14:creationId xmlns:p14="http://schemas.microsoft.com/office/powerpoint/2010/main" val="24396592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000">
        <p15:prstTrans prst="pageCurlDouble"/>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3000" fill="hold"/>
                                        <p:tgtEl>
                                          <p:spTgt spid="3"/>
                                        </p:tgtEl>
                                        <p:attrNameLst>
                                          <p:attrName>fillcolor</p:attrName>
                                        </p:attrNameLst>
                                      </p:cBhvr>
                                      <p:to>
                                        <a:srgbClr val="262626"/>
                                      </p:to>
                                    </p:animClr>
                                    <p:set>
                                      <p:cBhvr>
                                        <p:cTn id="12" dur="3000" fill="hold"/>
                                        <p:tgtEl>
                                          <p:spTgt spid="3"/>
                                        </p:tgtEl>
                                        <p:attrNameLst>
                                          <p:attrName>fill.type</p:attrName>
                                        </p:attrNameLst>
                                      </p:cBhvr>
                                      <p:to>
                                        <p:strVal val="solid"/>
                                      </p:to>
                                    </p:set>
                                    <p:set>
                                      <p:cBhvr>
                                        <p:cTn id="13" dur="3000" fill="hold"/>
                                        <p:tgtEl>
                                          <p:spTgt spid="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1640" y="1196752"/>
            <a:ext cx="6480720" cy="5078313"/>
          </a:xfrm>
          <a:prstGeom prst="rect">
            <a:avLst/>
          </a:prstGeom>
          <a:noFill/>
        </p:spPr>
        <p:txBody>
          <a:bodyPr wrap="square" numCol="2" rtlCol="0">
            <a:spAutoFit/>
          </a:bodyPr>
          <a:lstStyle/>
          <a:p>
            <a:pPr algn="ctr"/>
            <a:r>
              <a:rPr lang="en-US" b="1" dirty="0">
                <a:latin typeface="Bahnschrift SemiLight SemiConde" pitchFamily="34" charset="0"/>
              </a:rPr>
              <a:t>CODING</a:t>
            </a:r>
          </a:p>
          <a:p>
            <a:pPr algn="ctr"/>
            <a:endParaRPr lang="en-US" b="1" dirty="0">
              <a:latin typeface="Bahnschrift SemiLight SemiConde" pitchFamily="34" charset="0"/>
            </a:endParaRPr>
          </a:p>
          <a:p>
            <a:r>
              <a:rPr lang="en-US" sz="1200" dirty="0"/>
              <a:t>from </a:t>
            </a:r>
            <a:r>
              <a:rPr lang="en-US" sz="1200" dirty="0" err="1"/>
              <a:t>tkinter</a:t>
            </a:r>
            <a:r>
              <a:rPr lang="en-US" sz="1200" dirty="0"/>
              <a:t> import </a:t>
            </a:r>
            <a:r>
              <a:rPr lang="en-US" sz="1200" dirty="0" err="1"/>
              <a:t>messagebox</a:t>
            </a:r>
            <a:endParaRPr lang="en-IN" sz="1200" dirty="0"/>
          </a:p>
          <a:p>
            <a:r>
              <a:rPr lang="en-US" sz="1200" dirty="0"/>
              <a:t>from </a:t>
            </a:r>
            <a:r>
              <a:rPr lang="en-US" sz="1200" dirty="0" err="1"/>
              <a:t>tkinter</a:t>
            </a:r>
            <a:r>
              <a:rPr lang="en-US" sz="1200" dirty="0"/>
              <a:t> import *</a:t>
            </a:r>
            <a:endParaRPr lang="en-IN" sz="1200" dirty="0"/>
          </a:p>
          <a:p>
            <a:r>
              <a:rPr lang="en-US" sz="1200" dirty="0"/>
              <a:t>from </a:t>
            </a:r>
            <a:r>
              <a:rPr lang="en-US" sz="1200" dirty="0" err="1"/>
              <a:t>tkinter.filedialog</a:t>
            </a:r>
            <a:r>
              <a:rPr lang="en-US" sz="1200" dirty="0"/>
              <a:t> import </a:t>
            </a:r>
            <a:r>
              <a:rPr lang="en-US" sz="1200" dirty="0" err="1"/>
              <a:t>askopenfilename</a:t>
            </a:r>
            <a:endParaRPr lang="en-IN" sz="1200" dirty="0"/>
          </a:p>
          <a:p>
            <a:r>
              <a:rPr lang="en-US" sz="1200" dirty="0"/>
              <a:t>from </a:t>
            </a:r>
            <a:r>
              <a:rPr lang="en-US" sz="1200" dirty="0" err="1"/>
              <a:t>tkinter</a:t>
            </a:r>
            <a:r>
              <a:rPr lang="en-US" sz="1200" dirty="0"/>
              <a:t> import </a:t>
            </a:r>
            <a:r>
              <a:rPr lang="en-US" sz="1200" dirty="0" err="1"/>
              <a:t>simpledialog</a:t>
            </a:r>
            <a:endParaRPr lang="en-IN" sz="1200" dirty="0"/>
          </a:p>
          <a:p>
            <a:r>
              <a:rPr lang="en-US" sz="1200" dirty="0"/>
              <a:t>import </a:t>
            </a:r>
            <a:r>
              <a:rPr lang="en-US" sz="1200" dirty="0" err="1"/>
              <a:t>tkinter</a:t>
            </a:r>
            <a:endParaRPr lang="en-IN" sz="1200" dirty="0"/>
          </a:p>
          <a:p>
            <a:r>
              <a:rPr lang="en-US" sz="1200" dirty="0"/>
              <a:t>import </a:t>
            </a:r>
            <a:r>
              <a:rPr lang="en-US" sz="1200" dirty="0" err="1"/>
              <a:t>numpy</a:t>
            </a:r>
            <a:r>
              <a:rPr lang="en-US" sz="1200" dirty="0"/>
              <a:t> as </a:t>
            </a:r>
            <a:r>
              <a:rPr lang="en-US" sz="1200" dirty="0" err="1"/>
              <a:t>np</a:t>
            </a:r>
            <a:endParaRPr lang="en-IN" sz="1200" dirty="0"/>
          </a:p>
          <a:p>
            <a:r>
              <a:rPr lang="en-US" sz="1200" dirty="0"/>
              <a:t>from </a:t>
            </a:r>
            <a:r>
              <a:rPr lang="en-US" sz="1200" dirty="0" err="1"/>
              <a:t>tkinter</a:t>
            </a:r>
            <a:r>
              <a:rPr lang="en-US" sz="1200" dirty="0"/>
              <a:t> import </a:t>
            </a:r>
            <a:r>
              <a:rPr lang="en-US" sz="1200" dirty="0" err="1"/>
              <a:t>filedialog</a:t>
            </a:r>
            <a:endParaRPr lang="en-IN" sz="1200" dirty="0"/>
          </a:p>
          <a:p>
            <a:r>
              <a:rPr lang="en-US" sz="1200" dirty="0"/>
              <a:t>import pandas as </a:t>
            </a:r>
            <a:r>
              <a:rPr lang="en-US" sz="1200" dirty="0" err="1"/>
              <a:t>pd</a:t>
            </a:r>
            <a:r>
              <a:rPr lang="en-US" sz="1200" dirty="0"/>
              <a:t> </a:t>
            </a:r>
            <a:endParaRPr lang="en-IN" sz="1200" dirty="0"/>
          </a:p>
          <a:p>
            <a:r>
              <a:rPr lang="en-US" sz="1200" dirty="0"/>
              <a:t>from </a:t>
            </a:r>
            <a:r>
              <a:rPr lang="en-US" sz="1200" dirty="0" err="1"/>
              <a:t>sklearn.model_selection</a:t>
            </a:r>
            <a:r>
              <a:rPr lang="en-US" sz="1200" dirty="0"/>
              <a:t> import </a:t>
            </a:r>
            <a:r>
              <a:rPr lang="en-US" sz="1200" dirty="0" err="1"/>
              <a:t>train_test_split</a:t>
            </a:r>
            <a:r>
              <a:rPr lang="en-US" sz="1200" dirty="0"/>
              <a:t> </a:t>
            </a:r>
            <a:endParaRPr lang="en-IN" sz="1200" dirty="0"/>
          </a:p>
          <a:p>
            <a:r>
              <a:rPr lang="en-US" sz="1200" dirty="0"/>
              <a:t>from </a:t>
            </a:r>
            <a:r>
              <a:rPr lang="en-US" sz="1200" dirty="0" err="1"/>
              <a:t>sklearn</a:t>
            </a:r>
            <a:r>
              <a:rPr lang="en-US" sz="1200" dirty="0"/>
              <a:t> import </a:t>
            </a:r>
            <a:r>
              <a:rPr lang="en-US" sz="1200" dirty="0" err="1"/>
              <a:t>svm</a:t>
            </a:r>
            <a:endParaRPr lang="en-IN" sz="1200" dirty="0"/>
          </a:p>
          <a:p>
            <a:r>
              <a:rPr lang="en-US" sz="1200" dirty="0"/>
              <a:t>from </a:t>
            </a:r>
            <a:r>
              <a:rPr lang="en-US" sz="1200" dirty="0" err="1"/>
              <a:t>sklearn.metrics</a:t>
            </a:r>
            <a:r>
              <a:rPr lang="en-US" sz="1200" dirty="0"/>
              <a:t> import </a:t>
            </a:r>
            <a:r>
              <a:rPr lang="en-US" sz="1200" dirty="0" err="1"/>
              <a:t>accuracy_score</a:t>
            </a:r>
            <a:r>
              <a:rPr lang="en-US" sz="1200" dirty="0"/>
              <a:t> </a:t>
            </a:r>
            <a:endParaRPr lang="en-IN" sz="1200" dirty="0"/>
          </a:p>
          <a:p>
            <a:r>
              <a:rPr lang="en-US" sz="1200" dirty="0"/>
              <a:t>from </a:t>
            </a:r>
            <a:r>
              <a:rPr lang="en-US" sz="1200" dirty="0" err="1"/>
              <a:t>sklearn.ensemble</a:t>
            </a:r>
            <a:r>
              <a:rPr lang="en-US" sz="1200" dirty="0"/>
              <a:t> import </a:t>
            </a:r>
            <a:r>
              <a:rPr lang="en-US" sz="1200" dirty="0" err="1"/>
              <a:t>RandomForestClassifier</a:t>
            </a:r>
            <a:endParaRPr lang="en-IN" sz="1200" dirty="0"/>
          </a:p>
          <a:p>
            <a:r>
              <a:rPr lang="en-US" sz="1200" dirty="0"/>
              <a:t>import </a:t>
            </a:r>
            <a:r>
              <a:rPr lang="en-US" sz="1200" dirty="0" err="1"/>
              <a:t>matplotlib.pyplot</a:t>
            </a:r>
            <a:r>
              <a:rPr lang="en-US" sz="1200" dirty="0"/>
              <a:t> as </a:t>
            </a:r>
            <a:r>
              <a:rPr lang="en-US" sz="1200" dirty="0" err="1"/>
              <a:t>plt</a:t>
            </a:r>
            <a:endParaRPr lang="en-IN" sz="1200" dirty="0"/>
          </a:p>
          <a:p>
            <a:r>
              <a:rPr lang="en-US" sz="1200" dirty="0"/>
              <a:t>from </a:t>
            </a:r>
            <a:r>
              <a:rPr lang="en-US" sz="1200" dirty="0" err="1"/>
              <a:t>sklearn.linear_model</a:t>
            </a:r>
            <a:r>
              <a:rPr lang="en-US" sz="1200" dirty="0"/>
              <a:t> import </a:t>
            </a:r>
            <a:r>
              <a:rPr lang="en-US" sz="1200" dirty="0" err="1"/>
              <a:t>LogisticRegression</a:t>
            </a:r>
            <a:endParaRPr lang="en-IN" sz="1200" dirty="0"/>
          </a:p>
          <a:p>
            <a:r>
              <a:rPr lang="en-US" sz="1200" dirty="0"/>
              <a:t>from </a:t>
            </a:r>
            <a:r>
              <a:rPr lang="en-US" sz="1200" dirty="0" err="1"/>
              <a:t>sklearn.metrics</a:t>
            </a:r>
            <a:r>
              <a:rPr lang="en-US" sz="1200" dirty="0"/>
              <a:t> import </a:t>
            </a:r>
            <a:r>
              <a:rPr lang="en-US" sz="1200" dirty="0" err="1"/>
              <a:t>mean_squared_error</a:t>
            </a:r>
            <a:endParaRPr lang="en-IN" sz="1200" dirty="0"/>
          </a:p>
          <a:p>
            <a:r>
              <a:rPr lang="en-US" sz="1200" dirty="0"/>
              <a:t>from </a:t>
            </a:r>
            <a:r>
              <a:rPr lang="en-US" sz="1200" dirty="0" err="1"/>
              <a:t>sklearn.preprocessing</a:t>
            </a:r>
            <a:r>
              <a:rPr lang="en-US" sz="1200" dirty="0"/>
              <a:t> import </a:t>
            </a:r>
            <a:r>
              <a:rPr lang="en-US" sz="1200" dirty="0" err="1"/>
              <a:t>StandardScaler</a:t>
            </a:r>
            <a:endParaRPr lang="en-IN" sz="1200" dirty="0"/>
          </a:p>
          <a:p>
            <a:endParaRPr lang="en-US" sz="1200" dirty="0"/>
          </a:p>
          <a:p>
            <a:endParaRPr lang="en-US" sz="1200" dirty="0"/>
          </a:p>
          <a:p>
            <a:endParaRPr lang="en-US" sz="1200" dirty="0"/>
          </a:p>
          <a:p>
            <a:endParaRPr lang="en-US" sz="1200" dirty="0"/>
          </a:p>
          <a:p>
            <a:endParaRPr lang="en-US" sz="1200" dirty="0"/>
          </a:p>
          <a:p>
            <a:endParaRPr lang="en-US" sz="1200" dirty="0"/>
          </a:p>
          <a:p>
            <a:r>
              <a:rPr lang="en-US" sz="1200" dirty="0"/>
              <a:t>from </a:t>
            </a:r>
            <a:r>
              <a:rPr lang="en-US" sz="1200" dirty="0" err="1"/>
              <a:t>sklearn.ensemble</a:t>
            </a:r>
            <a:r>
              <a:rPr lang="en-US" sz="1200" dirty="0"/>
              <a:t> import </a:t>
            </a:r>
            <a:r>
              <a:rPr lang="en-US" sz="1200" dirty="0" err="1"/>
              <a:t>BaggingClassifier</a:t>
            </a:r>
            <a:endParaRPr lang="en-IN" sz="1200" dirty="0"/>
          </a:p>
          <a:p>
            <a:r>
              <a:rPr lang="en-US" sz="1200" dirty="0"/>
              <a:t>from </a:t>
            </a:r>
            <a:r>
              <a:rPr lang="en-US" sz="1200" dirty="0" err="1"/>
              <a:t>sklearn.tree</a:t>
            </a:r>
            <a:r>
              <a:rPr lang="en-US" sz="1200" dirty="0"/>
              <a:t> import </a:t>
            </a:r>
            <a:r>
              <a:rPr lang="en-US" sz="1200" dirty="0" err="1"/>
              <a:t>DecisionTreeClassifier</a:t>
            </a:r>
            <a:endParaRPr lang="en-IN" sz="1200" dirty="0"/>
          </a:p>
          <a:p>
            <a:endParaRPr lang="en-US" sz="1200" dirty="0"/>
          </a:p>
          <a:p>
            <a:r>
              <a:rPr lang="en-US" sz="1200" dirty="0"/>
              <a:t>from </a:t>
            </a:r>
            <a:r>
              <a:rPr lang="en-US" sz="1200" dirty="0" err="1"/>
              <a:t>sklearn.preprocessing</a:t>
            </a:r>
            <a:r>
              <a:rPr lang="en-US" sz="1200" dirty="0"/>
              <a:t> import </a:t>
            </a:r>
            <a:r>
              <a:rPr lang="en-US" sz="1200" dirty="0" err="1"/>
              <a:t>LabelEncoder</a:t>
            </a:r>
            <a:r>
              <a:rPr lang="en-US" sz="1200" dirty="0"/>
              <a:t>, </a:t>
            </a:r>
            <a:r>
              <a:rPr lang="en-US" sz="1200" dirty="0" err="1"/>
              <a:t>OneHotEncoder</a:t>
            </a:r>
            <a:endParaRPr lang="en-IN" sz="1200" dirty="0"/>
          </a:p>
          <a:p>
            <a:r>
              <a:rPr lang="en-US" sz="1200" dirty="0"/>
              <a:t>from </a:t>
            </a:r>
            <a:r>
              <a:rPr lang="en-US" sz="1200" dirty="0" err="1"/>
              <a:t>sklearn.preprocessing</a:t>
            </a:r>
            <a:r>
              <a:rPr lang="en-US" sz="1200" dirty="0"/>
              <a:t> import Normalizer</a:t>
            </a:r>
            <a:endParaRPr lang="en-IN" sz="1200" dirty="0"/>
          </a:p>
          <a:p>
            <a:r>
              <a:rPr lang="en-US" sz="1200" dirty="0"/>
              <a:t> </a:t>
            </a:r>
            <a:endParaRPr lang="en-IN" sz="1200" dirty="0"/>
          </a:p>
          <a:p>
            <a:r>
              <a:rPr lang="en-US" sz="1200" dirty="0"/>
              <a:t>main = </a:t>
            </a:r>
            <a:r>
              <a:rPr lang="en-US" sz="1200" dirty="0" err="1"/>
              <a:t>tkinter.Tk</a:t>
            </a:r>
            <a:r>
              <a:rPr lang="en-US" sz="1200" dirty="0"/>
              <a:t>()</a:t>
            </a:r>
            <a:endParaRPr lang="en-IN" sz="1200" dirty="0"/>
          </a:p>
          <a:p>
            <a:r>
              <a:rPr lang="en-US" sz="1200" dirty="0" err="1"/>
              <a:t>main.title</a:t>
            </a:r>
            <a:r>
              <a:rPr lang="en-US" sz="1200" dirty="0"/>
              <a:t>("A Machine Learning Approach for Tracking and Predicting Student Performance in Degree Programs")</a:t>
            </a:r>
            <a:endParaRPr lang="en-IN" sz="1200" dirty="0"/>
          </a:p>
          <a:p>
            <a:r>
              <a:rPr lang="en-US" sz="1200" dirty="0" err="1"/>
              <a:t>main.geometry</a:t>
            </a:r>
            <a:r>
              <a:rPr lang="en-US" sz="1200" dirty="0"/>
              <a:t>("1300x1200")</a:t>
            </a:r>
          </a:p>
          <a:p>
            <a:endParaRPr lang="en-US" sz="1200" dirty="0"/>
          </a:p>
          <a:p>
            <a:r>
              <a:rPr lang="en-US" sz="1200" dirty="0"/>
              <a:t>global filename</a:t>
            </a:r>
            <a:endParaRPr lang="en-IN" sz="1200" dirty="0"/>
          </a:p>
          <a:p>
            <a:r>
              <a:rPr lang="en-US" sz="1200" dirty="0"/>
              <a:t>global </a:t>
            </a:r>
            <a:r>
              <a:rPr lang="en-US" sz="1200" dirty="0" err="1"/>
              <a:t>svm_mae,random_mae,logistic_mae,epp_mae</a:t>
            </a:r>
            <a:endParaRPr lang="en-IN" sz="1200" dirty="0"/>
          </a:p>
          <a:p>
            <a:r>
              <a:rPr lang="en-US" sz="1200" dirty="0"/>
              <a:t>global </a:t>
            </a:r>
            <a:r>
              <a:rPr lang="en-US" sz="1200" dirty="0" err="1"/>
              <a:t>matrix_factor</a:t>
            </a:r>
            <a:endParaRPr lang="en-US" sz="1200" dirty="0"/>
          </a:p>
          <a:p>
            <a:endParaRPr lang="en-IN" sz="1200" dirty="0"/>
          </a:p>
          <a:p>
            <a:endParaRPr lang="en-US" sz="1200" dirty="0"/>
          </a:p>
          <a:p>
            <a:endParaRPr lang="en-US" sz="1200" dirty="0"/>
          </a:p>
          <a:p>
            <a:endParaRPr lang="en-IN" sz="1200" dirty="0"/>
          </a:p>
          <a:p>
            <a:endParaRPr lang="en-US" sz="1200" b="1" dirty="0">
              <a:latin typeface="Bahnschrift SemiLight SemiConde" pitchFamily="34" charset="0"/>
            </a:endParaRPr>
          </a:p>
          <a:p>
            <a:endParaRPr lang="en-US" sz="1200" b="1" dirty="0">
              <a:latin typeface="Bahnschrift SemiLight SemiConde" pitchFamily="34" charset="0"/>
            </a:endParaRPr>
          </a:p>
          <a:p>
            <a:endParaRPr lang="en-IN" sz="1200" b="1" dirty="0">
              <a:latin typeface="Bahnschrift SemiLight SemiConde" pitchFamily="34" charset="0"/>
            </a:endParaRPr>
          </a:p>
        </p:txBody>
      </p:sp>
      <p:cxnSp>
        <p:nvCxnSpPr>
          <p:cNvPr id="4" name="Straight Connector 3"/>
          <p:cNvCxnSpPr/>
          <p:nvPr/>
        </p:nvCxnSpPr>
        <p:spPr>
          <a:xfrm>
            <a:off x="4499992" y="1196752"/>
            <a:ext cx="0" cy="4608512"/>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917290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000">
        <p15:prstTrans prst="pageCurlDouble"/>
      </p:transition>
    </mc:Choice>
    <mc:Fallback xmlns="">
      <p:transition spd="slow" advTm="2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87624" y="1340768"/>
            <a:ext cx="6840760" cy="4185761"/>
          </a:xfrm>
          <a:prstGeom prst="rect">
            <a:avLst/>
          </a:prstGeom>
          <a:noFill/>
        </p:spPr>
        <p:txBody>
          <a:bodyPr wrap="square" rtlCol="0">
            <a:spAutoFit/>
          </a:bodyPr>
          <a:lstStyle/>
          <a:p>
            <a:r>
              <a:rPr lang="en-US" sz="1400" dirty="0">
                <a:latin typeface="Bahnschrift SemiLight SemiConde" pitchFamily="34" charset="0"/>
              </a:rPr>
              <a:t>global X, Y, </a:t>
            </a:r>
            <a:r>
              <a:rPr lang="en-US" sz="1400" dirty="0" err="1">
                <a:latin typeface="Bahnschrift SemiLight SemiConde" pitchFamily="34" charset="0"/>
              </a:rPr>
              <a:t>X_train</a:t>
            </a:r>
            <a:r>
              <a:rPr lang="en-US" sz="1400" dirty="0">
                <a:latin typeface="Bahnschrift SemiLight SemiConde" pitchFamily="34" charset="0"/>
              </a:rPr>
              <a:t>, </a:t>
            </a:r>
            <a:r>
              <a:rPr lang="en-US" sz="1400" dirty="0" err="1">
                <a:latin typeface="Bahnschrift SemiLight SemiConde" pitchFamily="34" charset="0"/>
              </a:rPr>
              <a:t>X_test</a:t>
            </a:r>
            <a:r>
              <a:rPr lang="en-US" sz="1400" dirty="0">
                <a:latin typeface="Bahnschrift SemiLight SemiConde" pitchFamily="34" charset="0"/>
              </a:rPr>
              <a:t>, </a:t>
            </a:r>
            <a:r>
              <a:rPr lang="en-US" sz="1400" dirty="0" err="1">
                <a:latin typeface="Bahnschrift SemiLight SemiConde" pitchFamily="34" charset="0"/>
              </a:rPr>
              <a:t>y_train</a:t>
            </a:r>
            <a:r>
              <a:rPr lang="en-US" sz="1400" dirty="0">
                <a:latin typeface="Bahnschrift SemiLight SemiConde" pitchFamily="34" charset="0"/>
              </a:rPr>
              <a:t>, </a:t>
            </a:r>
            <a:r>
              <a:rPr lang="en-US" sz="1400" dirty="0" err="1">
                <a:latin typeface="Bahnschrift SemiLight SemiConde" pitchFamily="34" charset="0"/>
              </a:rPr>
              <a:t>y_test</a:t>
            </a:r>
            <a:endParaRPr lang="en-IN" sz="1400" dirty="0">
              <a:latin typeface="Bahnschrift SemiLight SemiConde" pitchFamily="34" charset="0"/>
            </a:endParaRPr>
          </a:p>
          <a:p>
            <a:r>
              <a:rPr lang="en-US" sz="1400" dirty="0">
                <a:latin typeface="Bahnschrift SemiLight SemiConde" pitchFamily="34" charset="0"/>
              </a:rPr>
              <a:t>global </a:t>
            </a:r>
            <a:r>
              <a:rPr lang="en-US" sz="1400" dirty="0" err="1">
                <a:latin typeface="Bahnschrift SemiLight SemiConde" pitchFamily="34" charset="0"/>
              </a:rPr>
              <a:t>epp</a:t>
            </a:r>
            <a:endParaRPr lang="en-IN" sz="1400" dirty="0">
              <a:latin typeface="Bahnschrift SemiLight SemiConde" pitchFamily="34" charset="0"/>
            </a:endParaRPr>
          </a:p>
          <a:p>
            <a:r>
              <a:rPr lang="en-US" sz="1400" dirty="0">
                <a:latin typeface="Bahnschrift SemiLight SemiConde" pitchFamily="34" charset="0"/>
              </a:rPr>
              <a:t>global classifier</a:t>
            </a:r>
            <a:endParaRPr lang="en-IN" sz="1400" dirty="0">
              <a:latin typeface="Bahnschrift SemiLight SemiConde" pitchFamily="34" charset="0"/>
            </a:endParaRPr>
          </a:p>
          <a:p>
            <a:r>
              <a:rPr lang="en-US" sz="1400" dirty="0">
                <a:latin typeface="Bahnschrift SemiLight SemiConde" pitchFamily="34" charset="0"/>
              </a:rPr>
              <a:t>global le1,le2,le3,le4,le5,le6,le7,le8,le9,le10, normal</a:t>
            </a:r>
            <a:endParaRPr lang="en-IN" sz="1400" dirty="0">
              <a:latin typeface="Bahnschrift SemiLight SemiConde" pitchFamily="34" charset="0"/>
            </a:endParaRPr>
          </a:p>
          <a:p>
            <a:r>
              <a:rPr lang="en-US" sz="1400" dirty="0">
                <a:latin typeface="Bahnschrift SemiLight SemiConde" pitchFamily="34" charset="0"/>
              </a:rPr>
              <a:t> </a:t>
            </a:r>
            <a:endParaRPr lang="en-IN" sz="1400" dirty="0">
              <a:latin typeface="Bahnschrift SemiLight SemiConde" pitchFamily="34" charset="0"/>
            </a:endParaRPr>
          </a:p>
          <a:p>
            <a:r>
              <a:rPr lang="en-US" sz="1400" dirty="0">
                <a:latin typeface="Bahnschrift SemiLight SemiConde" pitchFamily="34" charset="0"/>
              </a:rPr>
              <a:t>courses = ['Database </a:t>
            </a:r>
            <a:r>
              <a:rPr lang="en-US" sz="1400" dirty="0" err="1">
                <a:latin typeface="Bahnschrift SemiLight SemiConde" pitchFamily="34" charset="0"/>
              </a:rPr>
              <a:t>Developer','Portal</a:t>
            </a:r>
            <a:r>
              <a:rPr lang="en-US" sz="1400" dirty="0">
                <a:latin typeface="Bahnschrift SemiLight SemiConde" pitchFamily="34" charset="0"/>
              </a:rPr>
              <a:t> </a:t>
            </a:r>
            <a:r>
              <a:rPr lang="en-US" sz="1400" dirty="0" err="1">
                <a:latin typeface="Bahnschrift SemiLight SemiConde" pitchFamily="34" charset="0"/>
              </a:rPr>
              <a:t>Administrator','Systems</a:t>
            </a:r>
            <a:r>
              <a:rPr lang="en-US" sz="1400" dirty="0">
                <a:latin typeface="Bahnschrift SemiLight SemiConde" pitchFamily="34" charset="0"/>
              </a:rPr>
              <a:t> Security </a:t>
            </a:r>
            <a:r>
              <a:rPr lang="en-US" sz="1400" dirty="0" err="1">
                <a:latin typeface="Bahnschrift SemiLight SemiConde" pitchFamily="34" charset="0"/>
              </a:rPr>
              <a:t>Administrator','Business</a:t>
            </a:r>
            <a:r>
              <a:rPr lang="en-US" sz="1400" dirty="0">
                <a:latin typeface="Bahnschrift SemiLight SemiConde" pitchFamily="34" charset="0"/>
              </a:rPr>
              <a:t> Systems </a:t>
            </a:r>
            <a:r>
              <a:rPr lang="en-US" sz="1400" dirty="0" err="1">
                <a:latin typeface="Bahnschrift SemiLight SemiConde" pitchFamily="34" charset="0"/>
              </a:rPr>
              <a:t>Analyst','Software</a:t>
            </a:r>
            <a:r>
              <a:rPr lang="en-US" sz="1400" dirty="0">
                <a:latin typeface="Bahnschrift SemiLight SemiConde" pitchFamily="34" charset="0"/>
              </a:rPr>
              <a:t> Systems Engineer',</a:t>
            </a:r>
            <a:endParaRPr lang="en-IN" sz="1400" dirty="0">
              <a:latin typeface="Bahnschrift SemiLight SemiConde" pitchFamily="34" charset="0"/>
            </a:endParaRPr>
          </a:p>
          <a:p>
            <a:r>
              <a:rPr lang="en-US" sz="1400" dirty="0">
                <a:latin typeface="Bahnschrift SemiLight SemiConde" pitchFamily="34" charset="0"/>
              </a:rPr>
              <a:t>           'Business Intelligence </a:t>
            </a:r>
            <a:r>
              <a:rPr lang="en-US" sz="1400" dirty="0" err="1">
                <a:latin typeface="Bahnschrift SemiLight SemiConde" pitchFamily="34" charset="0"/>
              </a:rPr>
              <a:t>Analyst','CRM</a:t>
            </a:r>
            <a:r>
              <a:rPr lang="en-US" sz="1400" dirty="0">
                <a:latin typeface="Bahnschrift SemiLight SemiConde" pitchFamily="34" charset="0"/>
              </a:rPr>
              <a:t> Technical </a:t>
            </a:r>
            <a:r>
              <a:rPr lang="en-US" sz="1400" dirty="0" err="1">
                <a:latin typeface="Bahnschrift SemiLight SemiConde" pitchFamily="34" charset="0"/>
              </a:rPr>
              <a:t>Developer','Mobile</a:t>
            </a:r>
            <a:r>
              <a:rPr lang="en-US" sz="1400" dirty="0">
                <a:latin typeface="Bahnschrift SemiLight SemiConde" pitchFamily="34" charset="0"/>
              </a:rPr>
              <a:t> Applications </a:t>
            </a:r>
            <a:r>
              <a:rPr lang="en-US" sz="1400" dirty="0" err="1">
                <a:latin typeface="Bahnschrift SemiLight SemiConde" pitchFamily="34" charset="0"/>
              </a:rPr>
              <a:t>Developer','UX</a:t>
            </a:r>
            <a:r>
              <a:rPr lang="en-US" sz="1400" dirty="0">
                <a:latin typeface="Bahnschrift SemiLight SemiConde" pitchFamily="34" charset="0"/>
              </a:rPr>
              <a:t> </a:t>
            </a:r>
            <a:r>
              <a:rPr lang="en-US" sz="1400" dirty="0" err="1">
                <a:latin typeface="Bahnschrift SemiLight SemiConde" pitchFamily="34" charset="0"/>
              </a:rPr>
              <a:t>Designer','Quality</a:t>
            </a:r>
            <a:r>
              <a:rPr lang="en-US" sz="1400" dirty="0">
                <a:latin typeface="Bahnschrift SemiLight SemiConde" pitchFamily="34" charset="0"/>
              </a:rPr>
              <a:t> Assurance Associate',</a:t>
            </a:r>
            <a:endParaRPr lang="en-IN" sz="1400" dirty="0">
              <a:latin typeface="Bahnschrift SemiLight SemiConde" pitchFamily="34" charset="0"/>
            </a:endParaRPr>
          </a:p>
          <a:p>
            <a:r>
              <a:rPr lang="en-US" sz="1400" dirty="0">
                <a:latin typeface="Bahnschrift SemiLight SemiConde" pitchFamily="34" charset="0"/>
              </a:rPr>
              <a:t>           'Web </a:t>
            </a:r>
            <a:r>
              <a:rPr lang="en-US" sz="1400" dirty="0" err="1">
                <a:latin typeface="Bahnschrift SemiLight SemiConde" pitchFamily="34" charset="0"/>
              </a:rPr>
              <a:t>Developer','Information</a:t>
            </a:r>
            <a:r>
              <a:rPr lang="en-US" sz="1400" dirty="0">
                <a:latin typeface="Bahnschrift SemiLight SemiConde" pitchFamily="34" charset="0"/>
              </a:rPr>
              <a:t> Security </a:t>
            </a:r>
            <a:r>
              <a:rPr lang="en-US" sz="1400" dirty="0" err="1">
                <a:latin typeface="Bahnschrift SemiLight SemiConde" pitchFamily="34" charset="0"/>
              </a:rPr>
              <a:t>Analyst','CRM</a:t>
            </a:r>
            <a:r>
              <a:rPr lang="en-US" sz="1400" dirty="0">
                <a:latin typeface="Bahnschrift SemiLight SemiConde" pitchFamily="34" charset="0"/>
              </a:rPr>
              <a:t> Business </a:t>
            </a:r>
            <a:r>
              <a:rPr lang="en-US" sz="1400" dirty="0" err="1">
                <a:latin typeface="Bahnschrift SemiLight SemiConde" pitchFamily="34" charset="0"/>
              </a:rPr>
              <a:t>Analyst','Technical</a:t>
            </a:r>
            <a:r>
              <a:rPr lang="en-US" sz="1400" dirty="0">
                <a:latin typeface="Bahnschrift SemiLight SemiConde" pitchFamily="34" charset="0"/>
              </a:rPr>
              <a:t> </a:t>
            </a:r>
            <a:r>
              <a:rPr lang="en-US" sz="1400" dirty="0" err="1">
                <a:latin typeface="Bahnschrift SemiLight SemiConde" pitchFamily="34" charset="0"/>
              </a:rPr>
              <a:t>Support','Project</a:t>
            </a:r>
            <a:r>
              <a:rPr lang="en-US" sz="1400" dirty="0">
                <a:latin typeface="Bahnschrift SemiLight SemiConde" pitchFamily="34" charset="0"/>
              </a:rPr>
              <a:t> </a:t>
            </a:r>
            <a:r>
              <a:rPr lang="en-US" sz="1400" dirty="0" err="1">
                <a:latin typeface="Bahnschrift SemiLight SemiConde" pitchFamily="34" charset="0"/>
              </a:rPr>
              <a:t>Manager','Information</a:t>
            </a:r>
            <a:r>
              <a:rPr lang="en-US" sz="1400" dirty="0">
                <a:latin typeface="Bahnschrift SemiLight SemiConde" pitchFamily="34" charset="0"/>
              </a:rPr>
              <a:t> Technology Manager',</a:t>
            </a:r>
            <a:endParaRPr lang="en-IN" sz="1400" dirty="0">
              <a:latin typeface="Bahnschrift SemiLight SemiConde" pitchFamily="34" charset="0"/>
            </a:endParaRPr>
          </a:p>
          <a:p>
            <a:r>
              <a:rPr lang="en-US" sz="1400" dirty="0">
                <a:latin typeface="Bahnschrift SemiLight SemiConde" pitchFamily="34" charset="0"/>
              </a:rPr>
              <a:t>           'Programmer </a:t>
            </a:r>
            <a:r>
              <a:rPr lang="en-US" sz="1400" dirty="0" err="1">
                <a:latin typeface="Bahnschrift SemiLight SemiConde" pitchFamily="34" charset="0"/>
              </a:rPr>
              <a:t>Analyst','Design</a:t>
            </a:r>
            <a:r>
              <a:rPr lang="en-US" sz="1400" dirty="0">
                <a:latin typeface="Bahnschrift SemiLight SemiConde" pitchFamily="34" charset="0"/>
              </a:rPr>
              <a:t> &amp; </a:t>
            </a:r>
            <a:r>
              <a:rPr lang="en-US" sz="1400" dirty="0" err="1">
                <a:latin typeface="Bahnschrift SemiLight SemiConde" pitchFamily="34" charset="0"/>
              </a:rPr>
              <a:t>UX','Solutions</a:t>
            </a:r>
            <a:r>
              <a:rPr lang="en-US" sz="1400" dirty="0">
                <a:latin typeface="Bahnschrift SemiLight SemiConde" pitchFamily="34" charset="0"/>
              </a:rPr>
              <a:t> </a:t>
            </a:r>
            <a:r>
              <a:rPr lang="en-US" sz="1400" dirty="0" err="1">
                <a:latin typeface="Bahnschrift SemiLight SemiConde" pitchFamily="34" charset="0"/>
              </a:rPr>
              <a:t>Architect','Systems</a:t>
            </a:r>
            <a:r>
              <a:rPr lang="en-US" sz="1400" dirty="0">
                <a:latin typeface="Bahnschrift SemiLight SemiConde" pitchFamily="34" charset="0"/>
              </a:rPr>
              <a:t> </a:t>
            </a:r>
            <a:r>
              <a:rPr lang="en-US" sz="1400" dirty="0" err="1">
                <a:latin typeface="Bahnschrift SemiLight SemiConde" pitchFamily="34" charset="0"/>
              </a:rPr>
              <a:t>Analyst','Network</a:t>
            </a:r>
            <a:r>
              <a:rPr lang="en-US" sz="1400" dirty="0">
                <a:latin typeface="Bahnschrift SemiLight SemiConde" pitchFamily="34" charset="0"/>
              </a:rPr>
              <a:t> Security </a:t>
            </a:r>
            <a:r>
              <a:rPr lang="en-US" sz="1400" dirty="0" err="1">
                <a:latin typeface="Bahnschrift SemiLight SemiConde" pitchFamily="34" charset="0"/>
              </a:rPr>
              <a:t>Administrator','Data</a:t>
            </a:r>
            <a:r>
              <a:rPr lang="en-US" sz="1400" dirty="0">
                <a:latin typeface="Bahnschrift SemiLight SemiConde" pitchFamily="34" charset="0"/>
              </a:rPr>
              <a:t> </a:t>
            </a:r>
            <a:r>
              <a:rPr lang="en-US" sz="1400" dirty="0" err="1">
                <a:latin typeface="Bahnschrift SemiLight SemiConde" pitchFamily="34" charset="0"/>
              </a:rPr>
              <a:t>Architect','Software</a:t>
            </a:r>
            <a:r>
              <a:rPr lang="en-US" sz="1400" dirty="0">
                <a:latin typeface="Bahnschrift SemiLight SemiConde" pitchFamily="34" charset="0"/>
              </a:rPr>
              <a:t> Developer',</a:t>
            </a:r>
            <a:endParaRPr lang="en-IN" sz="1400" dirty="0">
              <a:latin typeface="Bahnschrift SemiLight SemiConde" pitchFamily="34" charset="0"/>
            </a:endParaRPr>
          </a:p>
          <a:p>
            <a:r>
              <a:rPr lang="en-US" sz="1400" dirty="0">
                <a:latin typeface="Bahnschrift SemiLight SemiConde" pitchFamily="34" charset="0"/>
              </a:rPr>
              <a:t>           'E-Commerce </a:t>
            </a:r>
            <a:r>
              <a:rPr lang="en-US" sz="1400" dirty="0" err="1">
                <a:latin typeface="Bahnschrift SemiLight SemiConde" pitchFamily="34" charset="0"/>
              </a:rPr>
              <a:t>Analyst','Technical</a:t>
            </a:r>
            <a:r>
              <a:rPr lang="en-US" sz="1400" dirty="0">
                <a:latin typeface="Bahnschrift SemiLight SemiConde" pitchFamily="34" charset="0"/>
              </a:rPr>
              <a:t> Services/Help Desk/Tech </a:t>
            </a:r>
            <a:r>
              <a:rPr lang="en-US" sz="1400" dirty="0" err="1">
                <a:latin typeface="Bahnschrift SemiLight SemiConde" pitchFamily="34" charset="0"/>
              </a:rPr>
              <a:t>Support','Information</a:t>
            </a:r>
            <a:r>
              <a:rPr lang="en-US" sz="1400" dirty="0">
                <a:latin typeface="Bahnschrift SemiLight SemiConde" pitchFamily="34" charset="0"/>
              </a:rPr>
              <a:t> Technology </a:t>
            </a:r>
            <a:r>
              <a:rPr lang="en-US" sz="1400" dirty="0" err="1">
                <a:latin typeface="Bahnschrift SemiLight SemiConde" pitchFamily="34" charset="0"/>
              </a:rPr>
              <a:t>Auditor','Database</a:t>
            </a:r>
            <a:r>
              <a:rPr lang="en-US" sz="1400" dirty="0">
                <a:latin typeface="Bahnschrift SemiLight SemiConde" pitchFamily="34" charset="0"/>
              </a:rPr>
              <a:t> </a:t>
            </a:r>
            <a:r>
              <a:rPr lang="en-US" sz="1400" dirty="0" err="1">
                <a:latin typeface="Bahnschrift SemiLight SemiConde" pitchFamily="34" charset="0"/>
              </a:rPr>
              <a:t>Manager','Applications</a:t>
            </a:r>
            <a:r>
              <a:rPr lang="en-US" sz="1400" dirty="0">
                <a:latin typeface="Bahnschrift SemiLight SemiConde" pitchFamily="34" charset="0"/>
              </a:rPr>
              <a:t> Developer',</a:t>
            </a:r>
            <a:endParaRPr lang="en-IN" sz="1400" dirty="0">
              <a:latin typeface="Bahnschrift SemiLight SemiConde" pitchFamily="34" charset="0"/>
            </a:endParaRPr>
          </a:p>
          <a:p>
            <a:r>
              <a:rPr lang="en-US" sz="1400" dirty="0">
                <a:latin typeface="Bahnschrift SemiLight SemiConde" pitchFamily="34" charset="0"/>
              </a:rPr>
              <a:t>           'Database </a:t>
            </a:r>
            <a:r>
              <a:rPr lang="en-US" sz="1400" dirty="0" err="1">
                <a:latin typeface="Bahnschrift SemiLight SemiConde" pitchFamily="34" charset="0"/>
              </a:rPr>
              <a:t>Administrator','Network</a:t>
            </a:r>
            <a:r>
              <a:rPr lang="en-US" sz="1400" dirty="0">
                <a:latin typeface="Bahnschrift SemiLight SemiConde" pitchFamily="34" charset="0"/>
              </a:rPr>
              <a:t> </a:t>
            </a:r>
            <a:r>
              <a:rPr lang="en-US" sz="1400" dirty="0" err="1">
                <a:latin typeface="Bahnschrift SemiLight SemiConde" pitchFamily="34" charset="0"/>
              </a:rPr>
              <a:t>Engineer','Software</a:t>
            </a:r>
            <a:r>
              <a:rPr lang="en-US" sz="1400" dirty="0">
                <a:latin typeface="Bahnschrift SemiLight SemiConde" pitchFamily="34" charset="0"/>
              </a:rPr>
              <a:t> </a:t>
            </a:r>
            <a:r>
              <a:rPr lang="en-US" sz="1400" dirty="0" err="1">
                <a:latin typeface="Bahnschrift SemiLight SemiConde" pitchFamily="34" charset="0"/>
              </a:rPr>
              <a:t>Engineer','Technical</a:t>
            </a:r>
            <a:r>
              <a:rPr lang="en-US" sz="1400" dirty="0">
                <a:latin typeface="Bahnschrift SemiLight SemiConde" pitchFamily="34" charset="0"/>
              </a:rPr>
              <a:t> </a:t>
            </a:r>
            <a:r>
              <a:rPr lang="en-US" sz="1400" dirty="0" err="1">
                <a:latin typeface="Bahnschrift SemiLight SemiConde" pitchFamily="34" charset="0"/>
              </a:rPr>
              <a:t>Engineer','Network</a:t>
            </a:r>
            <a:r>
              <a:rPr lang="en-US" sz="1400" dirty="0">
                <a:latin typeface="Bahnschrift SemiLight SemiConde" pitchFamily="34" charset="0"/>
              </a:rPr>
              <a:t> Security Engineer',</a:t>
            </a:r>
            <a:endParaRPr lang="en-IN" sz="1400" dirty="0">
              <a:latin typeface="Bahnschrift SemiLight SemiConde" pitchFamily="34" charset="0"/>
            </a:endParaRPr>
          </a:p>
          <a:p>
            <a:r>
              <a:rPr lang="en-US" sz="1400" dirty="0">
                <a:latin typeface="Bahnschrift SemiLight SemiConde" pitchFamily="34" charset="0"/>
              </a:rPr>
              <a:t>           'Software Quality Assurance (QA) / Testing']</a:t>
            </a:r>
            <a:endParaRPr lang="en-IN" sz="1400" dirty="0">
              <a:latin typeface="Bahnschrift SemiLight SemiConde" pitchFamily="34" charset="0"/>
            </a:endParaRPr>
          </a:p>
          <a:p>
            <a:endParaRPr lang="en-IN" sz="1400" dirty="0">
              <a:latin typeface="Bahnschrift SemiLight SemiConde" pitchFamily="34" charset="0"/>
            </a:endParaRPr>
          </a:p>
        </p:txBody>
      </p:sp>
    </p:spTree>
    <p:extLst>
      <p:ext uri="{BB962C8B-B14F-4D97-AF65-F5344CB8AC3E}">
        <p14:creationId xmlns:p14="http://schemas.microsoft.com/office/powerpoint/2010/main" val="12198332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000">
        <p15:prstTrans prst="pageCurlDouble"/>
      </p:transition>
    </mc:Choice>
    <mc:Fallback xmlns="">
      <p:transition spd="slow" advTm="2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9632" y="1268760"/>
            <a:ext cx="6624736" cy="3631763"/>
          </a:xfrm>
          <a:prstGeom prst="rect">
            <a:avLst/>
          </a:prstGeom>
          <a:noFill/>
        </p:spPr>
        <p:txBody>
          <a:bodyPr wrap="square" rtlCol="0">
            <a:spAutoFit/>
          </a:bodyPr>
          <a:lstStyle/>
          <a:p>
            <a:pPr algn="ctr"/>
            <a:r>
              <a:rPr lang="en-US" b="1" dirty="0"/>
              <a:t>TESTING</a:t>
            </a:r>
            <a:endParaRPr lang="en-IN" dirty="0"/>
          </a:p>
          <a:p>
            <a:pPr algn="just"/>
            <a:r>
              <a:rPr lang="en-US" dirty="0"/>
              <a:t> </a:t>
            </a:r>
            <a:endParaRPr lang="en-IN" dirty="0"/>
          </a:p>
          <a:p>
            <a:pPr algn="just"/>
            <a:r>
              <a:rPr lang="en-US" sz="1600" dirty="0">
                <a:latin typeface="Bahnschrift SemiLight SemiConde" pitchFamily="34" charset="0"/>
              </a:rPr>
              <a:t>In general, software engineers distinguish software faults from software failures. In case of a failure, the software does not do what the user expects. A fault is a programming error that may or may not actually manifest as a failure. A fault can also be described as an error in the correctness of the semantic of a computer program. A fault will become a failure if the exact computation conditions are met, one of them being that the faulty portion of computer software executes on the CPU. A fault can also turn into a failure when the software is ported to a different hardware platform or a different compiler, or when the software gets extended. Software testing is the technical investigation of the product under test to provide stakeholders with quality related information.</a:t>
            </a:r>
            <a:endParaRPr lang="en-IN" sz="1600" dirty="0">
              <a:latin typeface="Bahnschrift SemiLight SemiConde" pitchFamily="34" charset="0"/>
            </a:endParaRPr>
          </a:p>
          <a:p>
            <a:endParaRPr lang="en-IN" dirty="0"/>
          </a:p>
        </p:txBody>
      </p:sp>
    </p:spTree>
    <p:extLst>
      <p:ext uri="{BB962C8B-B14F-4D97-AF65-F5344CB8AC3E}">
        <p14:creationId xmlns:p14="http://schemas.microsoft.com/office/powerpoint/2010/main" val="7086160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000">
        <p15:prstTrans prst="pageCurlDouble"/>
      </p:transition>
    </mc:Choice>
    <mc:Fallback xmlns="">
      <p:transition spd="slow" advTm="2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9632" y="1268760"/>
            <a:ext cx="6768752" cy="4031873"/>
          </a:xfrm>
          <a:prstGeom prst="rect">
            <a:avLst/>
          </a:prstGeom>
          <a:noFill/>
        </p:spPr>
        <p:txBody>
          <a:bodyPr wrap="square" rtlCol="0">
            <a:spAutoFit/>
          </a:bodyPr>
          <a:lstStyle/>
          <a:p>
            <a:pPr algn="ctr"/>
            <a:r>
              <a:rPr lang="en-US" sz="1600" b="1" dirty="0">
                <a:latin typeface="Bahnschrift SemiLight SemiConde" pitchFamily="34" charset="0"/>
              </a:rPr>
              <a:t>CONCLUSION</a:t>
            </a:r>
            <a:endParaRPr lang="en-IN" sz="1600" dirty="0">
              <a:latin typeface="Bahnschrift SemiLight SemiConde" pitchFamily="34" charset="0"/>
            </a:endParaRPr>
          </a:p>
          <a:p>
            <a:endParaRPr lang="en-US" sz="1600" dirty="0">
              <a:latin typeface="Bahnschrift SemiLight SemiConde" pitchFamily="34" charset="0"/>
            </a:endParaRPr>
          </a:p>
          <a:p>
            <a:r>
              <a:rPr lang="en-US" sz="1600" dirty="0">
                <a:latin typeface="Bahnschrift SemiLight SemiConde" pitchFamily="34" charset="0"/>
              </a:rPr>
              <a:t>In this paper, we proposed a novel method for predicting students’ future performance in degree programs given their current and past performance. A latent factor model-based course clustering method was developed to discover relevant courses for constructing base predictors. An ensemble-based progressive prediction architecture was developed to incorporate students’ evolving performance into the prediction. These data-driven methods can be used in conjunction with other pedagogical methods for evaluating students’ performance and provide valuable information for academic advisors to recommend subsequent courses to students and carry out pedagogical intervention measures if necessary. Additionally, this work will also impact curriculum design in degree programs and education policy design in general. Future work includes extending the performance prediction to elective courses and using the prediction results to recommend courses to students.</a:t>
            </a:r>
            <a:endParaRPr lang="en-IN" sz="1600" dirty="0">
              <a:latin typeface="Bahnschrift SemiLight SemiConde" pitchFamily="34" charset="0"/>
            </a:endParaRPr>
          </a:p>
          <a:p>
            <a:endParaRPr lang="en-IN" sz="1600" dirty="0">
              <a:latin typeface="Bahnschrift SemiLight SemiConde" pitchFamily="34" charset="0"/>
            </a:endParaRPr>
          </a:p>
        </p:txBody>
      </p:sp>
    </p:spTree>
    <p:extLst>
      <p:ext uri="{BB962C8B-B14F-4D97-AF65-F5344CB8AC3E}">
        <p14:creationId xmlns:p14="http://schemas.microsoft.com/office/powerpoint/2010/main" val="1715961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000">
        <p15:prstTrans prst="pageCurlDouble"/>
      </p:transition>
    </mc:Choice>
    <mc:Fallback xmlns="">
      <p:transition spd="slow" advTm="2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7624" y="1196752"/>
            <a:ext cx="6840760" cy="4401205"/>
          </a:xfrm>
          <a:prstGeom prst="rect">
            <a:avLst/>
          </a:prstGeom>
          <a:noFill/>
        </p:spPr>
        <p:txBody>
          <a:bodyPr wrap="square" rtlCol="0">
            <a:spAutoFit/>
          </a:bodyPr>
          <a:lstStyle/>
          <a:p>
            <a:pPr algn="ctr"/>
            <a:r>
              <a:rPr lang="en-US" sz="1400" b="1" dirty="0">
                <a:latin typeface="Bahnschrift SemiLight SemiConde" pitchFamily="34" charset="0"/>
              </a:rPr>
              <a:t>BIBLIOGRAPHY</a:t>
            </a:r>
            <a:endParaRPr lang="en-IN" sz="1400" dirty="0">
              <a:latin typeface="Bahnschrift SemiLight SemiConde" pitchFamily="34" charset="0"/>
            </a:endParaRPr>
          </a:p>
          <a:p>
            <a:r>
              <a:rPr lang="en-US" sz="1400" b="1" dirty="0">
                <a:latin typeface="Bahnschrift SemiLight SemiConde" pitchFamily="34" charset="0"/>
              </a:rPr>
              <a:t> </a:t>
            </a:r>
            <a:endParaRPr lang="en-IN" sz="1400" dirty="0">
              <a:latin typeface="Bahnschrift SemiLight SemiConde" pitchFamily="34" charset="0"/>
            </a:endParaRPr>
          </a:p>
          <a:p>
            <a:pPr algn="just"/>
            <a:r>
              <a:rPr lang="en-US" sz="1400" dirty="0">
                <a:latin typeface="Bahnschrift SemiLight SemiConde" pitchFamily="34" charset="0"/>
              </a:rPr>
              <a:t>[1] The White House, “Making college affordable,” https:// www.whitehouse.gov/issues/education/higher-education/ making-college-affordable, 2016. </a:t>
            </a:r>
            <a:endParaRPr lang="en-IN" sz="1400" dirty="0">
              <a:latin typeface="Bahnschrift SemiLight SemiConde" pitchFamily="34" charset="0"/>
            </a:endParaRPr>
          </a:p>
          <a:p>
            <a:pPr algn="just"/>
            <a:r>
              <a:rPr lang="en-US" sz="1400" dirty="0">
                <a:latin typeface="Bahnschrift SemiLight SemiConde" pitchFamily="34" charset="0"/>
              </a:rPr>
              <a:t>[2] Complete College America, “Four-year myth: Making college more affordable,” http://completecollege.org/wp-content/uploads/2014/ 11/4-Year-Myth.pdf, 2014.</a:t>
            </a:r>
            <a:endParaRPr lang="en-IN" sz="1400" dirty="0">
              <a:latin typeface="Bahnschrift SemiLight SemiConde" pitchFamily="34" charset="0"/>
            </a:endParaRPr>
          </a:p>
          <a:p>
            <a:pPr algn="just"/>
            <a:r>
              <a:rPr lang="en-US" sz="1400" dirty="0">
                <a:latin typeface="Bahnschrift SemiLight SemiConde" pitchFamily="34" charset="0"/>
              </a:rPr>
              <a:t>[3] H. Cen, K. </a:t>
            </a:r>
            <a:r>
              <a:rPr lang="en-US" sz="1400" dirty="0" err="1">
                <a:latin typeface="Bahnschrift SemiLight SemiConde" pitchFamily="34" charset="0"/>
              </a:rPr>
              <a:t>Koedinger</a:t>
            </a:r>
            <a:r>
              <a:rPr lang="en-US" sz="1400" dirty="0">
                <a:latin typeface="Bahnschrift SemiLight SemiConde" pitchFamily="34" charset="0"/>
              </a:rPr>
              <a:t>, and B. Junker, “Learning factors analysis–a general method for cognitive model evaluation and improvement,” in International Conference on Intelligent Tutoring Systems. Springer, 2006, pp. 164–175. </a:t>
            </a:r>
            <a:endParaRPr lang="en-IN" sz="1400" dirty="0">
              <a:latin typeface="Bahnschrift SemiLight SemiConde" pitchFamily="34" charset="0"/>
            </a:endParaRPr>
          </a:p>
          <a:p>
            <a:pPr algn="just"/>
            <a:r>
              <a:rPr lang="en-US" sz="1400" dirty="0">
                <a:latin typeface="Bahnschrift SemiLight SemiConde" pitchFamily="34" charset="0"/>
              </a:rPr>
              <a:t>[4] M. </a:t>
            </a:r>
            <a:r>
              <a:rPr lang="en-US" sz="1400" dirty="0" err="1">
                <a:latin typeface="Bahnschrift SemiLight SemiConde" pitchFamily="34" charset="0"/>
              </a:rPr>
              <a:t>Feng</a:t>
            </a:r>
            <a:r>
              <a:rPr lang="en-US" sz="1400" dirty="0">
                <a:latin typeface="Bahnschrift SemiLight SemiConde" pitchFamily="34" charset="0"/>
              </a:rPr>
              <a:t>, N. Heffernan, and K. </a:t>
            </a:r>
            <a:r>
              <a:rPr lang="en-US" sz="1400" dirty="0" err="1">
                <a:latin typeface="Bahnschrift SemiLight SemiConde" pitchFamily="34" charset="0"/>
              </a:rPr>
              <a:t>Koedinger</a:t>
            </a:r>
            <a:r>
              <a:rPr lang="en-US" sz="1400" dirty="0">
                <a:latin typeface="Bahnschrift SemiLight SemiConde" pitchFamily="34" charset="0"/>
              </a:rPr>
              <a:t>, “Addressing the assessment challenge with an online system that tutors as it assesses,” User Modeling and User-Adapted Interaction, vol. 19, no. 3, pp. 243–266, 2009. </a:t>
            </a:r>
            <a:endParaRPr lang="en-IN" sz="1400" dirty="0">
              <a:latin typeface="Bahnschrift SemiLight SemiConde" pitchFamily="34" charset="0"/>
            </a:endParaRPr>
          </a:p>
          <a:p>
            <a:pPr algn="just"/>
            <a:r>
              <a:rPr lang="en-US" sz="1400" dirty="0">
                <a:latin typeface="Bahnschrift SemiLight SemiConde" pitchFamily="34" charset="0"/>
              </a:rPr>
              <a:t>[5] H.-F. Yu, H.-Y. Lo, H.-P. Hsieh, J.-K. Lou, T. G. McKenzie, J.-W. Chou, P.-H. Chung, C.-H. Ho, C.-F. Chang, Y.-H. Wei et al., “Feature engineering and classifier ensemble for </a:t>
            </a:r>
            <a:r>
              <a:rPr lang="en-US" sz="1400" dirty="0" err="1">
                <a:latin typeface="Bahnschrift SemiLight SemiConde" pitchFamily="34" charset="0"/>
              </a:rPr>
              <a:t>kdd</a:t>
            </a:r>
            <a:r>
              <a:rPr lang="en-US" sz="1400" dirty="0">
                <a:latin typeface="Bahnschrift SemiLight SemiConde" pitchFamily="34" charset="0"/>
              </a:rPr>
              <a:t> cup 2010,” in Proceedings of the KDD Cup 2010 Workshop, 2010, pp. 1–16.</a:t>
            </a:r>
            <a:endParaRPr lang="en-IN" sz="1400" dirty="0">
              <a:latin typeface="Bahnschrift SemiLight SemiConde" pitchFamily="34" charset="0"/>
            </a:endParaRPr>
          </a:p>
          <a:p>
            <a:pPr algn="just"/>
            <a:r>
              <a:rPr lang="en-US" sz="1400" dirty="0">
                <a:latin typeface="Bahnschrift SemiLight SemiConde" pitchFamily="34" charset="0"/>
              </a:rPr>
              <a:t> [6] Z. A. </a:t>
            </a:r>
            <a:r>
              <a:rPr lang="en-US" sz="1400" dirty="0" err="1">
                <a:latin typeface="Bahnschrift SemiLight SemiConde" pitchFamily="34" charset="0"/>
              </a:rPr>
              <a:t>Pardos</a:t>
            </a:r>
            <a:r>
              <a:rPr lang="en-US" sz="1400" dirty="0">
                <a:latin typeface="Bahnschrift SemiLight SemiConde" pitchFamily="34" charset="0"/>
              </a:rPr>
              <a:t> and N. T. Heffernan, “Using </a:t>
            </a:r>
            <a:r>
              <a:rPr lang="en-US" sz="1400" dirty="0" err="1">
                <a:latin typeface="Bahnschrift SemiLight SemiConde" pitchFamily="34" charset="0"/>
              </a:rPr>
              <a:t>hmms</a:t>
            </a:r>
            <a:r>
              <a:rPr lang="en-US" sz="1400" dirty="0">
                <a:latin typeface="Bahnschrift SemiLight SemiConde" pitchFamily="34" charset="0"/>
              </a:rPr>
              <a:t> and bagged decision trees to leverage rich features of user and skill from an intelligent tutoring system dataset,” Journal of Machine Learning Research W &amp; CP, 2010. </a:t>
            </a:r>
            <a:endParaRPr lang="en-IN" sz="1400" dirty="0">
              <a:latin typeface="Bahnschrift SemiLight SemiConde" pitchFamily="34" charset="0"/>
            </a:endParaRPr>
          </a:p>
          <a:p>
            <a:pPr algn="just"/>
            <a:r>
              <a:rPr lang="en-US" sz="1400" dirty="0">
                <a:latin typeface="Bahnschrift SemiLight SemiConde" pitchFamily="34" charset="0"/>
              </a:rPr>
              <a:t>[7] Y. Meier, J. </a:t>
            </a:r>
            <a:r>
              <a:rPr lang="en-US" sz="1400" dirty="0" err="1">
                <a:latin typeface="Bahnschrift SemiLight SemiConde" pitchFamily="34" charset="0"/>
              </a:rPr>
              <a:t>Xu</a:t>
            </a:r>
            <a:r>
              <a:rPr lang="en-US" sz="1400" dirty="0">
                <a:latin typeface="Bahnschrift SemiLight SemiConde" pitchFamily="34" charset="0"/>
              </a:rPr>
              <a:t>, O. </a:t>
            </a:r>
            <a:r>
              <a:rPr lang="en-US" sz="1400" dirty="0" err="1">
                <a:latin typeface="Bahnschrift SemiLight SemiConde" pitchFamily="34" charset="0"/>
              </a:rPr>
              <a:t>Atan</a:t>
            </a:r>
            <a:r>
              <a:rPr lang="en-US" sz="1400" dirty="0">
                <a:latin typeface="Bahnschrift SemiLight SemiConde" pitchFamily="34" charset="0"/>
              </a:rPr>
              <a:t>, and M. van der </a:t>
            </a:r>
            <a:r>
              <a:rPr lang="en-US" sz="1400" dirty="0" err="1">
                <a:latin typeface="Bahnschrift SemiLight SemiConde" pitchFamily="34" charset="0"/>
              </a:rPr>
              <a:t>Schaar</a:t>
            </a:r>
            <a:r>
              <a:rPr lang="en-US" sz="1400" dirty="0">
                <a:latin typeface="Bahnschrift SemiLight SemiConde" pitchFamily="34" charset="0"/>
              </a:rPr>
              <a:t>, “Personalized grade prediction: A data mining approach,” in Data Mining (ICDM), 2015 IEEE International Conference on. IEEE, 2015, pp. 907–912. </a:t>
            </a:r>
            <a:endParaRPr lang="en-IN" sz="1400" dirty="0">
              <a:latin typeface="Bahnschrift SemiLight SemiConde" pitchFamily="34" charset="0"/>
            </a:endParaRPr>
          </a:p>
        </p:txBody>
      </p:sp>
    </p:spTree>
    <p:extLst>
      <p:ext uri="{BB962C8B-B14F-4D97-AF65-F5344CB8AC3E}">
        <p14:creationId xmlns:p14="http://schemas.microsoft.com/office/powerpoint/2010/main" val="12930377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000">
        <p15:prstTrans prst="pageCurlDouble"/>
      </p:transition>
    </mc:Choice>
    <mc:Fallback xmlns="">
      <p:transition spd="slow" advTm="2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79712" y="2492896"/>
            <a:ext cx="5328592" cy="1446550"/>
          </a:xfrm>
          <a:prstGeom prst="rect">
            <a:avLst/>
          </a:prstGeom>
          <a:noFill/>
        </p:spPr>
        <p:txBody>
          <a:bodyPr wrap="square" rtlCol="0">
            <a:spAutoFit/>
          </a:bodyPr>
          <a:lstStyle/>
          <a:p>
            <a:pPr algn="ctr"/>
            <a:r>
              <a:rPr lang="en-US" sz="8800" dirty="0">
                <a:latin typeface="Bahnschrift SemiLight SemiConde" pitchFamily="34" charset="0"/>
              </a:rPr>
              <a:t>THE END</a:t>
            </a:r>
            <a:endParaRPr lang="en-IN" sz="8800" dirty="0">
              <a:latin typeface="Bahnschrift SemiLight SemiConde" pitchFamily="34" charset="0"/>
            </a:endParaRPr>
          </a:p>
        </p:txBody>
      </p:sp>
    </p:spTree>
    <p:extLst>
      <p:ext uri="{BB962C8B-B14F-4D97-AF65-F5344CB8AC3E}">
        <p14:creationId xmlns:p14="http://schemas.microsoft.com/office/powerpoint/2010/main" val="2096307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Tm="30000">
        <p15:prstTrans prst="curtains"/>
      </p:transition>
    </mc:Choice>
    <mc:Fallback xmlns="">
      <p:transition spd="slow" advTm="3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grpId="0" nodeType="withEffect">
                                  <p:stCondLst>
                                    <p:cond delay="0"/>
                                  </p:stCondLst>
                                  <p:iterate type="lt">
                                    <p:tmPct val="4000"/>
                                  </p:iterate>
                                  <p:childTnLst>
                                    <p:set>
                                      <p:cBhvr override="childStyle">
                                        <p:cTn id="6" dur="3000" fill="hold"/>
                                        <p:tgtEl>
                                          <p:spTgt spid="3"/>
                                        </p:tgtEl>
                                        <p:attrNameLst>
                                          <p:attrName>style.color</p:attrName>
                                        </p:attrNameLst>
                                      </p:cBhvr>
                                      <p:to>
                                        <p:clrVal>
                                          <a:srgbClr val="0E0ABE"/>
                                        </p:clrVal>
                                      </p:to>
                                    </p:set>
                                    <p:set>
                                      <p:cBhvr>
                                        <p:cTn id="7" dur="3000" fill="hold"/>
                                        <p:tgtEl>
                                          <p:spTgt spid="3"/>
                                        </p:tgtEl>
                                        <p:attrNameLst>
                                          <p:attrName>fillcolor</p:attrName>
                                        </p:attrNameLst>
                                      </p:cBhvr>
                                      <p:to>
                                        <p:clrVal>
                                          <a:srgbClr val="0E0ABE"/>
                                        </p:clrVal>
                                      </p:to>
                                    </p:set>
                                    <p:set>
                                      <p:cBhvr>
                                        <p:cTn id="8" dur="3000" fill="hold"/>
                                        <p:tgtEl>
                                          <p:spTgt spid="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1640" y="1268760"/>
            <a:ext cx="6264696" cy="3293209"/>
          </a:xfrm>
          <a:prstGeom prst="rect">
            <a:avLst/>
          </a:prstGeom>
          <a:noFill/>
        </p:spPr>
        <p:txBody>
          <a:bodyPr wrap="square" rtlCol="0">
            <a:spAutoFit/>
          </a:bodyPr>
          <a:lstStyle/>
          <a:p>
            <a:pPr algn="just"/>
            <a:r>
              <a:rPr lang="en-US" sz="1600" b="1" dirty="0">
                <a:latin typeface="Bahnschrift SemiLight Condensed" pitchFamily="34" charset="0"/>
              </a:rPr>
              <a:t>                                                                 ABSTRACT</a:t>
            </a:r>
            <a:endParaRPr lang="en-IN" sz="1600" dirty="0">
              <a:latin typeface="Bahnschrift SemiLight Condensed" pitchFamily="34" charset="0"/>
            </a:endParaRPr>
          </a:p>
          <a:p>
            <a:pPr algn="just"/>
            <a:r>
              <a:rPr lang="en-US" sz="1600" b="1" dirty="0">
                <a:latin typeface="Bahnschrift SemiLight Condensed" pitchFamily="34" charset="0"/>
              </a:rPr>
              <a:t> </a:t>
            </a:r>
            <a:endParaRPr lang="en-IN" sz="1600" dirty="0">
              <a:latin typeface="Bahnschrift SemiLight Condensed" pitchFamily="34" charset="0"/>
            </a:endParaRPr>
          </a:p>
          <a:p>
            <a:pPr algn="just"/>
            <a:r>
              <a:rPr lang="en-US" sz="1600" dirty="0">
                <a:latin typeface="Bahnschrift SemiLight Condensed" pitchFamily="34" charset="0"/>
              </a:rPr>
              <a:t>Accurately predicting students’ future performance based on their ongoing academic records is crucial for effectively carrying out necessary pedagogical interventions to ensure students’ on-time and satisfactory graduation. Although there is a rich literature on predicting student performance when solving problems or studying for courses using data-driven approaches, predicting student performance in completing degrees (e.g. college programs) is much less studied and faces new challenges: (1) Students differ tremendously in terms of backgrounds and selected courses; (2) Courses are not equally informative for making accurate predictions; (3) Students’ evolving progress needs to be incorporated into the prediction. In this paper, we develop a novel machine learning method for predicting student performance in degree programs that is able to address these key challenges. </a:t>
            </a:r>
            <a:endParaRPr lang="en-IN" sz="1600" dirty="0">
              <a:latin typeface="Bahnschrift SemiLight Condensed" pitchFamily="34" charset="0"/>
            </a:endParaRPr>
          </a:p>
        </p:txBody>
      </p:sp>
    </p:spTree>
    <p:extLst>
      <p:ext uri="{BB962C8B-B14F-4D97-AF65-F5344CB8AC3E}">
        <p14:creationId xmlns:p14="http://schemas.microsoft.com/office/powerpoint/2010/main" val="16131275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000">
        <p15:prstTrans prst="pageCurlDouble"/>
      </p:transition>
    </mc:Choice>
    <mc:Fallback xmlns="">
      <p:transition spd="slow" advTm="2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9632" y="1268760"/>
            <a:ext cx="6552728" cy="2800767"/>
          </a:xfrm>
          <a:prstGeom prst="rect">
            <a:avLst/>
          </a:prstGeom>
          <a:noFill/>
        </p:spPr>
        <p:txBody>
          <a:bodyPr wrap="square" rtlCol="0">
            <a:spAutoFit/>
          </a:bodyPr>
          <a:lstStyle/>
          <a:p>
            <a:pPr algn="ctr"/>
            <a:r>
              <a:rPr lang="en-US" sz="1600" b="1" dirty="0">
                <a:latin typeface="Bahnschrift SemiLight Condensed" pitchFamily="34" charset="0"/>
              </a:rPr>
              <a:t>INTRODUCTION</a:t>
            </a:r>
          </a:p>
          <a:p>
            <a:endParaRPr lang="en-IN" sz="1600" dirty="0">
              <a:latin typeface="Bahnschrift SemiLight Condensed" pitchFamily="34" charset="0"/>
            </a:endParaRPr>
          </a:p>
          <a:p>
            <a:pPr algn="just"/>
            <a:r>
              <a:rPr lang="en-US" sz="1600" dirty="0">
                <a:latin typeface="Bahnschrift SemiLight Condensed" pitchFamily="34" charset="0"/>
              </a:rPr>
              <a:t>Making higher education affordable has a significant impact on ensuring the nation’s economic prosperity and represents a central focus of the government when making education policies [1]. Yet student loan debt in the United States has blown past the trillion-dollar mark, exceeding Americans’ combined credit card and auto loan debts [2]. As the cost in college education (tuitions, fees and living expenses) has skyrocketed over the past few decades, prolonged graduation time has become a crucial contributing factor to the ever growing student loan debt. In fact, recent studies show that only 50 of the more than 580 public four-year institutions in the United States have on-time graduation rates at or above 50 percent for their full-time students </a:t>
            </a:r>
            <a:endParaRPr lang="en-IN" sz="1600" dirty="0">
              <a:latin typeface="Bahnschrift SemiLight Condensed" pitchFamily="34" charset="0"/>
            </a:endParaRPr>
          </a:p>
        </p:txBody>
      </p:sp>
    </p:spTree>
    <p:extLst>
      <p:ext uri="{BB962C8B-B14F-4D97-AF65-F5344CB8AC3E}">
        <p14:creationId xmlns:p14="http://schemas.microsoft.com/office/powerpoint/2010/main" val="17862764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000">
        <p15:prstTrans prst="pageCurlDouble"/>
      </p:transition>
    </mc:Choice>
    <mc:Fallback xmlns="">
      <p:transition spd="slow" advTm="2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1640" y="1412776"/>
            <a:ext cx="6552728" cy="3077766"/>
          </a:xfrm>
          <a:prstGeom prst="rect">
            <a:avLst/>
          </a:prstGeom>
          <a:noFill/>
        </p:spPr>
        <p:txBody>
          <a:bodyPr wrap="square" rtlCol="0">
            <a:spAutoFit/>
          </a:bodyPr>
          <a:lstStyle/>
          <a:p>
            <a:pPr algn="ctr"/>
            <a:r>
              <a:rPr lang="en-US" sz="1600" b="1" dirty="0">
                <a:latin typeface="Bahnschrift SemiLight SemiConde" pitchFamily="34" charset="0"/>
              </a:rPr>
              <a:t>EXISTING SYSTEM</a:t>
            </a:r>
            <a:endParaRPr lang="en-IN" sz="1600" dirty="0">
              <a:latin typeface="Bahnschrift SemiLight SemiConde" pitchFamily="34" charset="0"/>
            </a:endParaRPr>
          </a:p>
          <a:p>
            <a:endParaRPr lang="en-US" sz="1600" dirty="0">
              <a:latin typeface="Bahnschrift SemiLight SemiConde" pitchFamily="34" charset="0"/>
            </a:endParaRPr>
          </a:p>
          <a:p>
            <a:pPr algn="just"/>
            <a:r>
              <a:rPr lang="en-US" sz="1600" dirty="0">
                <a:latin typeface="Bahnschrift SemiLight SemiConde" pitchFamily="34" charset="0"/>
              </a:rPr>
              <a:t>             Most higher education institutions face challenges when they analyze their large educational databases to predict students' performance . This is because they use only conventional statistical methods rather than new and efficient predictive techniques. </a:t>
            </a:r>
            <a:endParaRPr lang="en-IN" sz="1600" dirty="0">
              <a:latin typeface="Bahnschrift SemiLight SemiConde" pitchFamily="34" charset="0"/>
            </a:endParaRPr>
          </a:p>
          <a:p>
            <a:r>
              <a:rPr lang="en-US" sz="1600" dirty="0">
                <a:latin typeface="Bahnschrift SemiLight SemiConde" pitchFamily="34" charset="0"/>
              </a:rPr>
              <a:t> </a:t>
            </a:r>
          </a:p>
          <a:p>
            <a:pPr algn="ctr"/>
            <a:r>
              <a:rPr lang="en-US" sz="1600" b="1" dirty="0">
                <a:latin typeface="Bahnschrift SemiLight SemiConde" pitchFamily="34" charset="0"/>
              </a:rPr>
              <a:t>Disadvantages of Existing system</a:t>
            </a:r>
            <a:endParaRPr lang="en-IN" sz="1600" dirty="0">
              <a:latin typeface="Bahnschrift SemiLight SemiConde" pitchFamily="34" charset="0"/>
            </a:endParaRPr>
          </a:p>
          <a:p>
            <a:pPr lvl="0"/>
            <a:endParaRPr lang="en-US" sz="1600" dirty="0">
              <a:latin typeface="Bahnschrift SemiLight SemiConde" pitchFamily="34" charset="0"/>
            </a:endParaRPr>
          </a:p>
          <a:p>
            <a:pPr lvl="0" algn="just"/>
            <a:r>
              <a:rPr lang="en-US" sz="1600" dirty="0">
                <a:latin typeface="Bahnschrift SemiLight SemiConde" pitchFamily="34" charset="0"/>
              </a:rPr>
              <a:t>All existing algorithms were concentrating on past data to predict future performance.</a:t>
            </a:r>
            <a:endParaRPr lang="en-IN" sz="1600" dirty="0">
              <a:latin typeface="Bahnschrift SemiLight SemiConde" pitchFamily="34" charset="0"/>
            </a:endParaRPr>
          </a:p>
          <a:p>
            <a:endParaRPr lang="en-IN" dirty="0"/>
          </a:p>
        </p:txBody>
      </p:sp>
    </p:spTree>
    <p:extLst>
      <p:ext uri="{BB962C8B-B14F-4D97-AF65-F5344CB8AC3E}">
        <p14:creationId xmlns:p14="http://schemas.microsoft.com/office/powerpoint/2010/main" val="16907313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000">
        <p15:prstTrans prst="pageCurlDouble"/>
      </p:transition>
    </mc:Choice>
    <mc:Fallback xmlns="">
      <p:transition spd="slow" advTm="2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7624" y="1340768"/>
            <a:ext cx="6768752" cy="2646878"/>
          </a:xfrm>
          <a:prstGeom prst="rect">
            <a:avLst/>
          </a:prstGeom>
          <a:noFill/>
        </p:spPr>
        <p:txBody>
          <a:bodyPr wrap="square" rtlCol="0">
            <a:spAutoFit/>
          </a:bodyPr>
          <a:lstStyle/>
          <a:p>
            <a:pPr algn="ctr"/>
            <a:r>
              <a:rPr lang="en-US" b="1" dirty="0">
                <a:latin typeface="Bahnschrift SemiLight SemiConde" pitchFamily="34" charset="0"/>
              </a:rPr>
              <a:t>PROPOSED SYSTEM</a:t>
            </a:r>
            <a:endParaRPr lang="en-IN" dirty="0">
              <a:latin typeface="Bahnschrift SemiLight SemiConde" pitchFamily="34" charset="0"/>
            </a:endParaRPr>
          </a:p>
          <a:p>
            <a:endParaRPr lang="en-US" dirty="0">
              <a:latin typeface="Bahnschrift SemiLight SemiConde" pitchFamily="34" charset="0"/>
            </a:endParaRPr>
          </a:p>
          <a:p>
            <a:pPr algn="just"/>
            <a:r>
              <a:rPr lang="en-US" sz="1600" dirty="0">
                <a:latin typeface="Bahnschrift SemiLight SemiConde" pitchFamily="34" charset="0"/>
              </a:rPr>
              <a:t>In this paper using Machine Learning algorithms author is suggesting concept to predict future courses performances of students by using students previous terms result data as feature vectors. Every year in all universities only 50 % students completing graduation courses successfully and remaining students are failed to complete course so by using this paper machine learning algorithms college peoples can predict future performance of students by giving his past performance GPA as input to the machine learning algorithms.</a:t>
            </a:r>
            <a:r>
              <a:rPr lang="en-US" sz="1600" dirty="0"/>
              <a:t> </a:t>
            </a:r>
            <a:endParaRPr lang="en-IN" sz="1600" dirty="0"/>
          </a:p>
          <a:p>
            <a:endParaRPr lang="en-IN" dirty="0"/>
          </a:p>
        </p:txBody>
      </p:sp>
    </p:spTree>
    <p:extLst>
      <p:ext uri="{BB962C8B-B14F-4D97-AF65-F5344CB8AC3E}">
        <p14:creationId xmlns:p14="http://schemas.microsoft.com/office/powerpoint/2010/main" val="10793296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000">
        <p15:prstTrans prst="pageCurlDouble"/>
      </p:transition>
    </mc:Choice>
    <mc:Fallback xmlns="">
      <p:transition spd="slow" advTm="2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Non-Functional Requirement Type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8144" y="1556793"/>
            <a:ext cx="2160240" cy="3997180"/>
          </a:xfrm>
          <a:prstGeom prst="rect">
            <a:avLst/>
          </a:prstGeom>
          <a:noFill/>
          <a:ln>
            <a:noFill/>
          </a:ln>
        </p:spPr>
      </p:pic>
      <p:sp>
        <p:nvSpPr>
          <p:cNvPr id="2" name="TextBox 1"/>
          <p:cNvSpPr txBox="1"/>
          <p:nvPr/>
        </p:nvSpPr>
        <p:spPr>
          <a:xfrm>
            <a:off x="1187624" y="1271882"/>
            <a:ext cx="6336704" cy="3662541"/>
          </a:xfrm>
          <a:prstGeom prst="rect">
            <a:avLst/>
          </a:prstGeom>
          <a:noFill/>
        </p:spPr>
        <p:txBody>
          <a:bodyPr wrap="square" rtlCol="0">
            <a:spAutoFit/>
          </a:bodyPr>
          <a:lstStyle/>
          <a:p>
            <a:pPr algn="ctr"/>
            <a:r>
              <a:rPr lang="en-US" sz="1600" b="1" dirty="0">
                <a:latin typeface="Bahnschrift SemiLight SemiConde" pitchFamily="34" charset="0"/>
              </a:rPr>
              <a:t>Advantages</a:t>
            </a:r>
          </a:p>
          <a:p>
            <a:pPr algn="just"/>
            <a:endParaRPr lang="en-US" sz="1600" dirty="0">
              <a:latin typeface="Bahnschrift SemiLight SemiConde" pitchFamily="34" charset="0"/>
            </a:endParaRPr>
          </a:p>
          <a:p>
            <a:pPr algn="just"/>
            <a:endParaRPr lang="en-US" sz="1600" dirty="0">
              <a:latin typeface="Bahnschrift SemiLight SemiConde" pitchFamily="34" charset="0"/>
            </a:endParaRPr>
          </a:p>
          <a:p>
            <a:pPr algn="just"/>
            <a:r>
              <a:rPr lang="en-US" sz="1600" dirty="0">
                <a:latin typeface="Bahnschrift SemiLight SemiConde" pitchFamily="34" charset="0"/>
              </a:rPr>
              <a:t>Benefits/pros of Non-functional testing are:</a:t>
            </a:r>
            <a:endParaRPr lang="en-IN" sz="1600" dirty="0">
              <a:latin typeface="Bahnschrift SemiLight SemiConde" pitchFamily="34" charset="0"/>
            </a:endParaRPr>
          </a:p>
          <a:p>
            <a:pPr lvl="0" algn="just"/>
            <a:r>
              <a:rPr lang="en-US" sz="1600" dirty="0">
                <a:latin typeface="Bahnschrift SemiLight SemiConde" pitchFamily="34" charset="0"/>
              </a:rPr>
              <a:t>The nonfunctional requirements ensure the </a:t>
            </a:r>
          </a:p>
          <a:p>
            <a:pPr lvl="0" algn="just"/>
            <a:r>
              <a:rPr lang="en-US" sz="1600" dirty="0">
                <a:latin typeface="Bahnschrift SemiLight SemiConde" pitchFamily="34" charset="0"/>
              </a:rPr>
              <a:t>software system follow legal and compliance rules.</a:t>
            </a:r>
            <a:endParaRPr lang="en-IN" sz="1600" dirty="0">
              <a:latin typeface="Bahnschrift SemiLight SemiConde" pitchFamily="34" charset="0"/>
            </a:endParaRPr>
          </a:p>
          <a:p>
            <a:pPr lvl="0" algn="just"/>
            <a:r>
              <a:rPr lang="en-US" sz="1600" dirty="0">
                <a:latin typeface="Bahnschrift SemiLight SemiConde" pitchFamily="34" charset="0"/>
              </a:rPr>
              <a:t>They ensure the reliability, availability, and </a:t>
            </a:r>
          </a:p>
          <a:p>
            <a:pPr lvl="0" algn="just"/>
            <a:r>
              <a:rPr lang="en-US" sz="1600" dirty="0">
                <a:latin typeface="Bahnschrift SemiLight SemiConde" pitchFamily="34" charset="0"/>
              </a:rPr>
              <a:t>performance of the software system</a:t>
            </a:r>
            <a:endParaRPr lang="en-IN" sz="1600" dirty="0">
              <a:latin typeface="Bahnschrift SemiLight SemiConde" pitchFamily="34" charset="0"/>
            </a:endParaRPr>
          </a:p>
          <a:p>
            <a:pPr lvl="0" algn="just"/>
            <a:r>
              <a:rPr lang="en-US" sz="1600" dirty="0">
                <a:latin typeface="Bahnschrift SemiLight SemiConde" pitchFamily="34" charset="0"/>
              </a:rPr>
              <a:t>They ensure good user experience and ease </a:t>
            </a:r>
          </a:p>
          <a:p>
            <a:pPr lvl="0" algn="just"/>
            <a:r>
              <a:rPr lang="en-US" sz="1600" dirty="0">
                <a:latin typeface="Bahnschrift SemiLight SemiConde" pitchFamily="34" charset="0"/>
              </a:rPr>
              <a:t>of operating the software.</a:t>
            </a:r>
            <a:endParaRPr lang="en-IN" sz="1600" dirty="0">
              <a:latin typeface="Bahnschrift SemiLight SemiConde" pitchFamily="34" charset="0"/>
            </a:endParaRPr>
          </a:p>
          <a:p>
            <a:pPr lvl="0" algn="just"/>
            <a:r>
              <a:rPr lang="en-US" sz="1600" dirty="0">
                <a:latin typeface="Bahnschrift SemiLight SemiConde" pitchFamily="34" charset="0"/>
              </a:rPr>
              <a:t>They help in formulating security policy of the</a:t>
            </a:r>
          </a:p>
          <a:p>
            <a:pPr lvl="0" algn="just"/>
            <a:r>
              <a:rPr lang="en-US" sz="1600" dirty="0">
                <a:latin typeface="Bahnschrift SemiLight SemiConde" pitchFamily="34" charset="0"/>
              </a:rPr>
              <a:t> software system.</a:t>
            </a:r>
            <a:endParaRPr lang="en-IN" sz="1600" dirty="0">
              <a:latin typeface="Bahnschrift SemiLight SemiConde" pitchFamily="34" charset="0"/>
            </a:endParaRPr>
          </a:p>
          <a:p>
            <a:pPr algn="ctr"/>
            <a:endParaRPr lang="en-US" dirty="0"/>
          </a:p>
          <a:p>
            <a:r>
              <a:rPr lang="en-US" dirty="0"/>
              <a:t>                                 </a:t>
            </a:r>
            <a:endParaRPr lang="en-IN" dirty="0"/>
          </a:p>
        </p:txBody>
      </p:sp>
    </p:spTree>
    <p:extLst>
      <p:ext uri="{BB962C8B-B14F-4D97-AF65-F5344CB8AC3E}">
        <p14:creationId xmlns:p14="http://schemas.microsoft.com/office/powerpoint/2010/main" val="19444830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000">
        <p15:prstTrans prst="pageCurlDouble"/>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3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1640" y="1268760"/>
            <a:ext cx="5400600" cy="2800767"/>
          </a:xfrm>
          <a:prstGeom prst="rect">
            <a:avLst/>
          </a:prstGeom>
          <a:noFill/>
        </p:spPr>
        <p:txBody>
          <a:bodyPr wrap="square" rtlCol="0">
            <a:spAutoFit/>
          </a:bodyPr>
          <a:lstStyle/>
          <a:p>
            <a:pPr algn="ctr"/>
            <a:r>
              <a:rPr lang="en-US" sz="1600" b="1" dirty="0">
                <a:latin typeface="Bahnschrift SemiLight SemiConde" pitchFamily="34" charset="0"/>
              </a:rPr>
              <a:t>Disadvantages</a:t>
            </a:r>
          </a:p>
          <a:p>
            <a:endParaRPr lang="en-US" sz="1600" dirty="0">
              <a:latin typeface="Bahnschrift SemiLight SemiConde" pitchFamily="34" charset="0"/>
            </a:endParaRPr>
          </a:p>
          <a:p>
            <a:pPr algn="just"/>
            <a:r>
              <a:rPr lang="en-US" sz="1600" dirty="0">
                <a:latin typeface="Bahnschrift SemiLight SemiConde" pitchFamily="34" charset="0"/>
              </a:rPr>
              <a:t>Cons/drawbacks of Non-function requirement are:</a:t>
            </a:r>
            <a:endParaRPr lang="en-IN" sz="1600" dirty="0">
              <a:latin typeface="Bahnschrift SemiLight SemiConde" pitchFamily="34" charset="0"/>
            </a:endParaRPr>
          </a:p>
          <a:p>
            <a:pPr lvl="0" algn="just"/>
            <a:r>
              <a:rPr lang="en-US" sz="1600" dirty="0">
                <a:latin typeface="Bahnschrift SemiLight SemiConde" pitchFamily="34" charset="0"/>
              </a:rPr>
              <a:t>None functional requirement may affect the various high-level software subsystem</a:t>
            </a:r>
            <a:endParaRPr lang="en-IN" sz="1600" dirty="0">
              <a:latin typeface="Bahnschrift SemiLight SemiConde" pitchFamily="34" charset="0"/>
            </a:endParaRPr>
          </a:p>
          <a:p>
            <a:pPr lvl="0" algn="just"/>
            <a:r>
              <a:rPr lang="en-US" sz="1600" dirty="0">
                <a:latin typeface="Bahnschrift SemiLight SemiConde" pitchFamily="34" charset="0"/>
              </a:rPr>
              <a:t>They require special consideration during the software architecture/high-level design phase which increases costs.</a:t>
            </a:r>
            <a:endParaRPr lang="en-IN" sz="1600" dirty="0">
              <a:latin typeface="Bahnschrift SemiLight SemiConde" pitchFamily="34" charset="0"/>
            </a:endParaRPr>
          </a:p>
          <a:p>
            <a:pPr lvl="0" algn="just"/>
            <a:r>
              <a:rPr lang="en-US" sz="1600" dirty="0">
                <a:latin typeface="Bahnschrift SemiLight SemiConde" pitchFamily="34" charset="0"/>
              </a:rPr>
              <a:t>Their implementation does not usually map to the specific software sub-system,</a:t>
            </a:r>
            <a:endParaRPr lang="en-IN" sz="1600" dirty="0">
              <a:latin typeface="Bahnschrift SemiLight SemiConde" pitchFamily="34" charset="0"/>
            </a:endParaRPr>
          </a:p>
          <a:p>
            <a:pPr algn="just"/>
            <a:r>
              <a:rPr lang="en-US" sz="1600" dirty="0">
                <a:latin typeface="Bahnschrift SemiLight SemiConde" pitchFamily="34" charset="0"/>
              </a:rPr>
              <a:t>It is tough to modify non-functional once you pass the architecture phase.</a:t>
            </a:r>
            <a:endParaRPr lang="en-IN" sz="1600" dirty="0">
              <a:latin typeface="Bahnschrift SemiLight SemiConde" pitchFamily="34" charset="0"/>
            </a:endParaRPr>
          </a:p>
        </p:txBody>
      </p:sp>
    </p:spTree>
    <p:extLst>
      <p:ext uri="{BB962C8B-B14F-4D97-AF65-F5344CB8AC3E}">
        <p14:creationId xmlns:p14="http://schemas.microsoft.com/office/powerpoint/2010/main" val="7776195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000">
        <p15:prstTrans prst="pageCurlDouble"/>
      </p:transition>
    </mc:Choice>
    <mc:Fallback xmlns="">
      <p:transition spd="slow" advTm="2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9632" y="1988840"/>
            <a:ext cx="6768752" cy="2339102"/>
          </a:xfrm>
          <a:prstGeom prst="rect">
            <a:avLst/>
          </a:prstGeom>
          <a:noFill/>
        </p:spPr>
        <p:txBody>
          <a:bodyPr wrap="square" rtlCol="0">
            <a:spAutoFit/>
          </a:bodyPr>
          <a:lstStyle/>
          <a:p>
            <a:pPr algn="ctr"/>
            <a:r>
              <a:rPr lang="en-US" sz="1600" b="1" dirty="0">
                <a:latin typeface="Bahnschrift SemiLight SemiConde" pitchFamily="34" charset="0"/>
              </a:rPr>
              <a:t>REQUIREMENT SPECIFICATION</a:t>
            </a:r>
            <a:endParaRPr lang="en-IN" sz="1600" dirty="0">
              <a:latin typeface="Bahnschrift SemiLight SemiConde" pitchFamily="34" charset="0"/>
            </a:endParaRPr>
          </a:p>
          <a:p>
            <a:pPr algn="just"/>
            <a:r>
              <a:rPr lang="en-US" sz="1600" dirty="0">
                <a:latin typeface="Bahnschrift SemiLight SemiConde" pitchFamily="34" charset="0"/>
              </a:rPr>
              <a:t> </a:t>
            </a:r>
            <a:endParaRPr lang="en-IN" sz="1600" dirty="0">
              <a:latin typeface="Bahnschrift SemiLight SemiConde" pitchFamily="34" charset="0"/>
            </a:endParaRPr>
          </a:p>
          <a:p>
            <a:pPr algn="just"/>
            <a:r>
              <a:rPr lang="en-US" sz="1600" b="1" dirty="0">
                <a:latin typeface="Bahnschrift SemiLight SemiConde" pitchFamily="34" charset="0"/>
              </a:rPr>
              <a:t> </a:t>
            </a:r>
            <a:endParaRPr lang="en-IN" sz="1600" dirty="0">
              <a:latin typeface="Bahnschrift SemiLight SemiConde" pitchFamily="34" charset="0"/>
            </a:endParaRPr>
          </a:p>
          <a:p>
            <a:pPr algn="just"/>
            <a:r>
              <a:rPr lang="en-US" sz="1600" b="1" dirty="0">
                <a:latin typeface="Bahnschrift SemiLight SemiConde" pitchFamily="34" charset="0"/>
              </a:rPr>
              <a:t>Hardware Requirements</a:t>
            </a:r>
            <a:endParaRPr lang="en-IN" sz="1600" dirty="0">
              <a:latin typeface="Bahnschrift SemiLight SemiConde" pitchFamily="34" charset="0"/>
            </a:endParaRPr>
          </a:p>
          <a:p>
            <a:pPr algn="just"/>
            <a:r>
              <a:rPr lang="en-US" sz="1600" dirty="0">
                <a:latin typeface="Bahnschrift SemiLight SemiConde" pitchFamily="34" charset="0"/>
              </a:rPr>
              <a:t> </a:t>
            </a:r>
            <a:endParaRPr lang="en-IN" sz="1600" dirty="0">
              <a:latin typeface="Bahnschrift SemiLight SemiConde" pitchFamily="34" charset="0"/>
            </a:endParaRPr>
          </a:p>
          <a:p>
            <a:pPr algn="just"/>
            <a:r>
              <a:rPr lang="en-US" sz="1600" dirty="0">
                <a:latin typeface="Bahnschrift SemiLight SemiConde" pitchFamily="34" charset="0"/>
              </a:rPr>
              <a:t>		➢ 	PROCESSOR                -  Intel Core i3/i5</a:t>
            </a:r>
            <a:endParaRPr lang="en-IN" sz="1600" dirty="0">
              <a:latin typeface="Bahnschrift SemiLight SemiConde" pitchFamily="34" charset="0"/>
            </a:endParaRPr>
          </a:p>
          <a:p>
            <a:pPr algn="just"/>
            <a:r>
              <a:rPr lang="en-US" sz="1600" dirty="0">
                <a:latin typeface="Bahnschrift SemiLight SemiConde" pitchFamily="34" charset="0"/>
              </a:rPr>
              <a:t>		➢	RAM                            	 - 4 GB </a:t>
            </a:r>
            <a:endParaRPr lang="en-IN" sz="1600" dirty="0">
              <a:latin typeface="Bahnschrift SemiLight SemiConde" pitchFamily="34" charset="0"/>
            </a:endParaRPr>
          </a:p>
          <a:p>
            <a:pPr algn="just"/>
            <a:r>
              <a:rPr lang="en-US" sz="1600" dirty="0">
                <a:latin typeface="Bahnschrift SemiLight SemiConde" pitchFamily="34" charset="0"/>
              </a:rPr>
              <a:t>		➢	HARD DISK                   	 - 500 GB</a:t>
            </a:r>
            <a:endParaRPr lang="en-IN" sz="1600" dirty="0">
              <a:latin typeface="Bahnschrift SemiLight SemiConde" pitchFamily="34" charset="0"/>
            </a:endParaRPr>
          </a:p>
          <a:p>
            <a:pPr algn="just"/>
            <a:endParaRPr lang="en-IN" sz="1600" dirty="0">
              <a:latin typeface="Bahnschrift SemiLight SemiConde" pitchFamily="34" charset="0"/>
            </a:endParaRPr>
          </a:p>
        </p:txBody>
      </p:sp>
    </p:spTree>
    <p:extLst>
      <p:ext uri="{BB962C8B-B14F-4D97-AF65-F5344CB8AC3E}">
        <p14:creationId xmlns:p14="http://schemas.microsoft.com/office/powerpoint/2010/main" val="24680855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000">
        <p15:prstTrans prst="pageCurlDouble"/>
      </p:transition>
    </mc:Choice>
    <mc:Fallback xmlns="">
      <p:transition spd="slow" advTm="2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5972" y="1916832"/>
            <a:ext cx="6768752" cy="2092881"/>
          </a:xfrm>
          <a:prstGeom prst="rect">
            <a:avLst/>
          </a:prstGeom>
          <a:noFill/>
        </p:spPr>
        <p:txBody>
          <a:bodyPr wrap="square" rtlCol="0">
            <a:spAutoFit/>
          </a:bodyPr>
          <a:lstStyle/>
          <a:p>
            <a:pPr algn="ctr"/>
            <a:r>
              <a:rPr lang="en-US" sz="1600" b="1" dirty="0">
                <a:latin typeface="Bahnschrift SemiLight SemiConde" pitchFamily="34" charset="0"/>
              </a:rPr>
              <a:t>Software Requirements</a:t>
            </a:r>
            <a:endParaRPr lang="en-IN" sz="1600" dirty="0">
              <a:latin typeface="Bahnschrift SemiLight SemiConde" pitchFamily="34" charset="0"/>
            </a:endParaRPr>
          </a:p>
          <a:p>
            <a:r>
              <a:rPr lang="en-US" sz="1600" dirty="0">
                <a:latin typeface="Bahnschrift SemiLight SemiConde" pitchFamily="34" charset="0"/>
              </a:rPr>
              <a:t> </a:t>
            </a:r>
          </a:p>
          <a:p>
            <a:endParaRPr lang="en-US" sz="1600" dirty="0">
              <a:latin typeface="Bahnschrift SemiLight SemiConde" pitchFamily="34" charset="0"/>
            </a:endParaRPr>
          </a:p>
          <a:p>
            <a:endParaRPr lang="en-IN" sz="1600" dirty="0">
              <a:latin typeface="Bahnschrift SemiLight SemiConde" pitchFamily="34" charset="0"/>
            </a:endParaRPr>
          </a:p>
          <a:p>
            <a:pPr lvl="0"/>
            <a:r>
              <a:rPr lang="en-US" sz="1600" dirty="0">
                <a:latin typeface="Bahnschrift SemiLight SemiConde" pitchFamily="34" charset="0"/>
              </a:rPr>
              <a:t>Operating system 		: Windows 8, Windows 10</a:t>
            </a:r>
            <a:endParaRPr lang="en-IN" sz="1600" dirty="0">
              <a:latin typeface="Bahnschrift SemiLight SemiConde" pitchFamily="34" charset="0"/>
            </a:endParaRPr>
          </a:p>
          <a:p>
            <a:pPr lvl="0"/>
            <a:r>
              <a:rPr lang="en-US" sz="1600" dirty="0">
                <a:latin typeface="Bahnschrift SemiLight SemiConde" pitchFamily="34" charset="0"/>
              </a:rPr>
              <a:t>Coding Language		: PYTHON</a:t>
            </a:r>
            <a:endParaRPr lang="en-IN" sz="1600" dirty="0">
              <a:latin typeface="Bahnschrift SemiLight SemiConde" pitchFamily="34" charset="0"/>
            </a:endParaRPr>
          </a:p>
          <a:p>
            <a:pPr lvl="0"/>
            <a:r>
              <a:rPr lang="en-US" sz="1600" dirty="0">
                <a:latin typeface="Bahnschrift SemiLight SemiConde" pitchFamily="34" charset="0"/>
              </a:rPr>
              <a:t>Documentation    		: MS Office</a:t>
            </a:r>
            <a:endParaRPr lang="en-IN" sz="1600" dirty="0">
              <a:latin typeface="Bahnschrift SemiLight SemiConde" pitchFamily="34" charset="0"/>
            </a:endParaRPr>
          </a:p>
          <a:p>
            <a:endParaRPr lang="en-IN" dirty="0"/>
          </a:p>
        </p:txBody>
      </p:sp>
    </p:spTree>
    <p:extLst>
      <p:ext uri="{BB962C8B-B14F-4D97-AF65-F5344CB8AC3E}">
        <p14:creationId xmlns:p14="http://schemas.microsoft.com/office/powerpoint/2010/main" val="7926299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000">
        <p15:prstTrans prst="pageCurlDouble"/>
      </p:transition>
    </mc:Choice>
    <mc:Fallback xmlns="">
      <p:transition spd="slow" advTm="2000">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177</TotalTime>
  <Words>2036</Words>
  <Application>Microsoft Office PowerPoint</Application>
  <PresentationFormat>On-screen Show (4:3)</PresentationFormat>
  <Paragraphs>176</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Algerian</vt:lpstr>
      <vt:lpstr>Bahnschrift SemiLight Condensed</vt:lpstr>
      <vt:lpstr>Bahnschrift SemiLight SemiConde</vt:lpstr>
      <vt:lpstr>Brush Script MT</vt:lpstr>
      <vt:lpstr>Constantia</vt:lpstr>
      <vt:lpstr>Franklin Gothic Book</vt:lpstr>
      <vt:lpstr>Rage Italic</vt:lpstr>
      <vt:lpstr>Pushpin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NEW</dc:creator>
  <cp:lastModifiedBy>arif wasib</cp:lastModifiedBy>
  <cp:revision>18</cp:revision>
  <dcterms:created xsi:type="dcterms:W3CDTF">2023-04-26T05:14:43Z</dcterms:created>
  <dcterms:modified xsi:type="dcterms:W3CDTF">2023-05-19T13:45:15Z</dcterms:modified>
</cp:coreProperties>
</file>