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6/24/2024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289A-66F7-35C2-6EE3-19E587ED7F7B}"/>
              </a:ext>
            </a:extLst>
          </p:cNvPr>
          <p:cNvSpPr>
            <a:spLocks noGrp="1"/>
          </p:cNvSpPr>
          <p:nvPr>
            <p:ph type="ctrTitle"/>
          </p:nvPr>
        </p:nvSpPr>
        <p:spPr/>
        <p:txBody>
          <a:bodyPr/>
          <a:lstStyle/>
          <a:p>
            <a:r>
              <a:rPr lang="en-GB" dirty="0"/>
              <a:t>SQL QUERIES ON PIZZA SALES DATA</a:t>
            </a:r>
          </a:p>
        </p:txBody>
      </p:sp>
      <p:sp>
        <p:nvSpPr>
          <p:cNvPr id="4" name="Rectangle 3">
            <a:extLst>
              <a:ext uri="{FF2B5EF4-FFF2-40B4-BE49-F238E27FC236}">
                <a16:creationId xmlns:a16="http://schemas.microsoft.com/office/drawing/2014/main" id="{D4401764-05E9-A771-7442-1138AF101E84}"/>
              </a:ext>
            </a:extLst>
          </p:cNvPr>
          <p:cNvSpPr/>
          <p:nvPr/>
        </p:nvSpPr>
        <p:spPr>
          <a:xfrm>
            <a:off x="3363686" y="4354286"/>
            <a:ext cx="5856514" cy="109945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GB" sz="3200" dirty="0"/>
              <a:t>ARSHAD ALI</a:t>
            </a:r>
          </a:p>
        </p:txBody>
      </p:sp>
    </p:spTree>
    <p:extLst>
      <p:ext uri="{BB962C8B-B14F-4D97-AF65-F5344CB8AC3E}">
        <p14:creationId xmlns:p14="http://schemas.microsoft.com/office/powerpoint/2010/main" val="420697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855E-0E77-A5F4-CBEB-9A686FA86428}"/>
              </a:ext>
            </a:extLst>
          </p:cNvPr>
          <p:cNvSpPr>
            <a:spLocks noGrp="1"/>
          </p:cNvSpPr>
          <p:nvPr>
            <p:ph type="title"/>
          </p:nvPr>
        </p:nvSpPr>
        <p:spPr>
          <a:xfrm>
            <a:off x="913795" y="141514"/>
            <a:ext cx="10353762" cy="1023257"/>
          </a:xfrm>
        </p:spPr>
        <p:txBody>
          <a:bodyPr>
            <a:normAutofit fontScale="90000"/>
          </a:bodyPr>
          <a:lstStyle/>
          <a:p>
            <a:r>
              <a:rPr lang="en-GB" dirty="0"/>
              <a:t>Q7. Determine the distribution of orders by hour of the day.</a:t>
            </a:r>
          </a:p>
        </p:txBody>
      </p:sp>
      <p:pic>
        <p:nvPicPr>
          <p:cNvPr id="5" name="Content Placeholder 4" descr="A screenshot of a computer&#10;&#10;Description automatically generated">
            <a:extLst>
              <a:ext uri="{FF2B5EF4-FFF2-40B4-BE49-F238E27FC236}">
                <a16:creationId xmlns:a16="http://schemas.microsoft.com/office/drawing/2014/main" id="{8ACF6300-336E-8BCA-6835-AE91D2650A1D}"/>
              </a:ext>
            </a:extLst>
          </p:cNvPr>
          <p:cNvPicPr>
            <a:picLocks noGrp="1" noChangeAspect="1"/>
          </p:cNvPicPr>
          <p:nvPr>
            <p:ph idx="1"/>
          </p:nvPr>
        </p:nvPicPr>
        <p:blipFill>
          <a:blip r:embed="rId2"/>
          <a:stretch>
            <a:fillRect/>
          </a:stretch>
        </p:blipFill>
        <p:spPr>
          <a:xfrm>
            <a:off x="4208443" y="3583360"/>
            <a:ext cx="3524742" cy="2982686"/>
          </a:xfrm>
        </p:spPr>
      </p:pic>
      <p:pic>
        <p:nvPicPr>
          <p:cNvPr id="7" name="Picture 6" descr="A close-up of a computer code&#10;&#10;Description automatically generated">
            <a:extLst>
              <a:ext uri="{FF2B5EF4-FFF2-40B4-BE49-F238E27FC236}">
                <a16:creationId xmlns:a16="http://schemas.microsoft.com/office/drawing/2014/main" id="{DEAA5BC1-0CA8-35E5-20FE-23FDE9A668EC}"/>
              </a:ext>
            </a:extLst>
          </p:cNvPr>
          <p:cNvPicPr>
            <a:picLocks noChangeAspect="1"/>
          </p:cNvPicPr>
          <p:nvPr/>
        </p:nvPicPr>
        <p:blipFill>
          <a:blip r:embed="rId3"/>
          <a:stretch>
            <a:fillRect/>
          </a:stretch>
        </p:blipFill>
        <p:spPr>
          <a:xfrm>
            <a:off x="1698171" y="1558615"/>
            <a:ext cx="8458200" cy="1707099"/>
          </a:xfrm>
          <a:prstGeom prst="rect">
            <a:avLst/>
          </a:prstGeom>
        </p:spPr>
      </p:pic>
    </p:spTree>
    <p:extLst>
      <p:ext uri="{BB962C8B-B14F-4D97-AF65-F5344CB8AC3E}">
        <p14:creationId xmlns:p14="http://schemas.microsoft.com/office/powerpoint/2010/main" val="281565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7C0-58CE-252A-A65C-99D28CD2945C}"/>
              </a:ext>
            </a:extLst>
          </p:cNvPr>
          <p:cNvSpPr>
            <a:spLocks noGrp="1"/>
          </p:cNvSpPr>
          <p:nvPr>
            <p:ph type="title"/>
          </p:nvPr>
        </p:nvSpPr>
        <p:spPr>
          <a:xfrm>
            <a:off x="913795" y="217714"/>
            <a:ext cx="10353762" cy="849086"/>
          </a:xfrm>
        </p:spPr>
        <p:txBody>
          <a:bodyPr>
            <a:noAutofit/>
          </a:bodyPr>
          <a:lstStyle/>
          <a:p>
            <a:r>
              <a:rPr lang="en-GB" sz="3200" dirty="0"/>
              <a:t>Q8. Join relevant tables to find the category-wise distribution of pizzas.</a:t>
            </a:r>
          </a:p>
        </p:txBody>
      </p:sp>
      <p:pic>
        <p:nvPicPr>
          <p:cNvPr id="5" name="Content Placeholder 4" descr="A close-up of a computer screen&#10;&#10;Description automatically generated">
            <a:extLst>
              <a:ext uri="{FF2B5EF4-FFF2-40B4-BE49-F238E27FC236}">
                <a16:creationId xmlns:a16="http://schemas.microsoft.com/office/drawing/2014/main" id="{7ECCA8A4-A43D-5807-C30B-1D9FE6DCBC96}"/>
              </a:ext>
            </a:extLst>
          </p:cNvPr>
          <p:cNvPicPr>
            <a:picLocks noGrp="1" noChangeAspect="1"/>
          </p:cNvPicPr>
          <p:nvPr>
            <p:ph idx="1"/>
          </p:nvPr>
        </p:nvPicPr>
        <p:blipFill>
          <a:blip r:embed="rId2"/>
          <a:stretch>
            <a:fillRect/>
          </a:stretch>
        </p:blipFill>
        <p:spPr>
          <a:xfrm>
            <a:off x="2057400" y="1371600"/>
            <a:ext cx="7543799" cy="1534885"/>
          </a:xfrm>
        </p:spPr>
      </p:pic>
      <p:pic>
        <p:nvPicPr>
          <p:cNvPr id="7" name="Picture 6" descr="A screenshot of a computer&#10;&#10;Description automatically generated">
            <a:extLst>
              <a:ext uri="{FF2B5EF4-FFF2-40B4-BE49-F238E27FC236}">
                <a16:creationId xmlns:a16="http://schemas.microsoft.com/office/drawing/2014/main" id="{365BDD10-CB1D-0362-7B20-3471B6685F32}"/>
              </a:ext>
            </a:extLst>
          </p:cNvPr>
          <p:cNvPicPr>
            <a:picLocks noChangeAspect="1"/>
          </p:cNvPicPr>
          <p:nvPr/>
        </p:nvPicPr>
        <p:blipFill>
          <a:blip r:embed="rId3"/>
          <a:stretch>
            <a:fillRect/>
          </a:stretch>
        </p:blipFill>
        <p:spPr>
          <a:xfrm>
            <a:off x="4212559" y="3523468"/>
            <a:ext cx="3200612" cy="2572532"/>
          </a:xfrm>
          <a:prstGeom prst="rect">
            <a:avLst/>
          </a:prstGeom>
        </p:spPr>
      </p:pic>
    </p:spTree>
    <p:extLst>
      <p:ext uri="{BB962C8B-B14F-4D97-AF65-F5344CB8AC3E}">
        <p14:creationId xmlns:p14="http://schemas.microsoft.com/office/powerpoint/2010/main" val="311500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60A2-782D-2263-30D9-41974BA7E6CE}"/>
              </a:ext>
            </a:extLst>
          </p:cNvPr>
          <p:cNvSpPr>
            <a:spLocks noGrp="1"/>
          </p:cNvSpPr>
          <p:nvPr>
            <p:ph type="title"/>
          </p:nvPr>
        </p:nvSpPr>
        <p:spPr>
          <a:xfrm>
            <a:off x="913795" y="0"/>
            <a:ext cx="10353762" cy="1066800"/>
          </a:xfrm>
        </p:spPr>
        <p:txBody>
          <a:bodyPr>
            <a:noAutofit/>
          </a:bodyPr>
          <a:lstStyle/>
          <a:p>
            <a:r>
              <a:rPr lang="en-GB" sz="3200" dirty="0"/>
              <a:t>Q9. Group the orders by date and calculate the average number of pizzas ordered per day.</a:t>
            </a:r>
          </a:p>
        </p:txBody>
      </p:sp>
      <p:pic>
        <p:nvPicPr>
          <p:cNvPr id="5" name="Content Placeholder 4" descr="A computer code with text&#10;&#10;Description automatically generated with medium confidence">
            <a:extLst>
              <a:ext uri="{FF2B5EF4-FFF2-40B4-BE49-F238E27FC236}">
                <a16:creationId xmlns:a16="http://schemas.microsoft.com/office/drawing/2014/main" id="{933E9CC0-3438-FBB0-5DB0-A49895A74EC9}"/>
              </a:ext>
            </a:extLst>
          </p:cNvPr>
          <p:cNvPicPr>
            <a:picLocks noGrp="1" noChangeAspect="1"/>
          </p:cNvPicPr>
          <p:nvPr>
            <p:ph idx="1"/>
          </p:nvPr>
        </p:nvPicPr>
        <p:blipFill>
          <a:blip r:embed="rId2"/>
          <a:stretch>
            <a:fillRect/>
          </a:stretch>
        </p:blipFill>
        <p:spPr>
          <a:xfrm>
            <a:off x="1110343" y="1347523"/>
            <a:ext cx="9862457" cy="2484248"/>
          </a:xfrm>
        </p:spPr>
      </p:pic>
      <p:pic>
        <p:nvPicPr>
          <p:cNvPr id="7" name="Picture 6" descr="A screenshot of a computer&#10;&#10;Description automatically generated">
            <a:extLst>
              <a:ext uri="{FF2B5EF4-FFF2-40B4-BE49-F238E27FC236}">
                <a16:creationId xmlns:a16="http://schemas.microsoft.com/office/drawing/2014/main" id="{A1C5B3D7-76F2-FFA4-8817-7F8C2B877682}"/>
              </a:ext>
            </a:extLst>
          </p:cNvPr>
          <p:cNvPicPr>
            <a:picLocks noChangeAspect="1"/>
          </p:cNvPicPr>
          <p:nvPr/>
        </p:nvPicPr>
        <p:blipFill>
          <a:blip r:embed="rId3"/>
          <a:stretch>
            <a:fillRect/>
          </a:stretch>
        </p:blipFill>
        <p:spPr>
          <a:xfrm>
            <a:off x="3516086" y="4218808"/>
            <a:ext cx="4833257" cy="1942506"/>
          </a:xfrm>
          <a:prstGeom prst="rect">
            <a:avLst/>
          </a:prstGeom>
        </p:spPr>
      </p:pic>
    </p:spTree>
    <p:extLst>
      <p:ext uri="{BB962C8B-B14F-4D97-AF65-F5344CB8AC3E}">
        <p14:creationId xmlns:p14="http://schemas.microsoft.com/office/powerpoint/2010/main" val="319638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3124-B033-8AEF-4D8A-E1CF65D5087D}"/>
              </a:ext>
            </a:extLst>
          </p:cNvPr>
          <p:cNvSpPr>
            <a:spLocks noGrp="1"/>
          </p:cNvSpPr>
          <p:nvPr>
            <p:ph type="title"/>
          </p:nvPr>
        </p:nvSpPr>
        <p:spPr>
          <a:xfrm>
            <a:off x="913795" y="0"/>
            <a:ext cx="10353762" cy="1066800"/>
          </a:xfrm>
        </p:spPr>
        <p:txBody>
          <a:bodyPr>
            <a:noAutofit/>
          </a:bodyPr>
          <a:lstStyle/>
          <a:p>
            <a:r>
              <a:rPr lang="en-GB" sz="3200" dirty="0"/>
              <a:t>Q10. Determine the top 3 most ordered pizza types based on revenue.</a:t>
            </a:r>
          </a:p>
        </p:txBody>
      </p:sp>
      <p:pic>
        <p:nvPicPr>
          <p:cNvPr id="5" name="Content Placeholder 4" descr="A computer code with text&#10;&#10;Description automatically generated with medium confidence">
            <a:extLst>
              <a:ext uri="{FF2B5EF4-FFF2-40B4-BE49-F238E27FC236}">
                <a16:creationId xmlns:a16="http://schemas.microsoft.com/office/drawing/2014/main" id="{6785B937-A293-E93A-C6F6-E85F0FD019F5}"/>
              </a:ext>
            </a:extLst>
          </p:cNvPr>
          <p:cNvPicPr>
            <a:picLocks noGrp="1" noChangeAspect="1"/>
          </p:cNvPicPr>
          <p:nvPr>
            <p:ph idx="1"/>
          </p:nvPr>
        </p:nvPicPr>
        <p:blipFill>
          <a:blip r:embed="rId2"/>
          <a:stretch>
            <a:fillRect/>
          </a:stretch>
        </p:blipFill>
        <p:spPr>
          <a:xfrm>
            <a:off x="1850571" y="1340020"/>
            <a:ext cx="8588829" cy="2448267"/>
          </a:xfrm>
        </p:spPr>
      </p:pic>
      <p:pic>
        <p:nvPicPr>
          <p:cNvPr id="7" name="Picture 6" descr="A screenshot of a computer&#10;&#10;Description automatically generated">
            <a:extLst>
              <a:ext uri="{FF2B5EF4-FFF2-40B4-BE49-F238E27FC236}">
                <a16:creationId xmlns:a16="http://schemas.microsoft.com/office/drawing/2014/main" id="{7366C7D9-293E-2E49-CE42-8293646E33F6}"/>
              </a:ext>
            </a:extLst>
          </p:cNvPr>
          <p:cNvPicPr>
            <a:picLocks noChangeAspect="1"/>
          </p:cNvPicPr>
          <p:nvPr/>
        </p:nvPicPr>
        <p:blipFill>
          <a:blip r:embed="rId3"/>
          <a:stretch>
            <a:fillRect/>
          </a:stretch>
        </p:blipFill>
        <p:spPr>
          <a:xfrm>
            <a:off x="3732132" y="4146655"/>
            <a:ext cx="4401164" cy="1743318"/>
          </a:xfrm>
          <a:prstGeom prst="rect">
            <a:avLst/>
          </a:prstGeom>
        </p:spPr>
      </p:pic>
    </p:spTree>
    <p:extLst>
      <p:ext uri="{BB962C8B-B14F-4D97-AF65-F5344CB8AC3E}">
        <p14:creationId xmlns:p14="http://schemas.microsoft.com/office/powerpoint/2010/main" val="346220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D037-43CC-AA65-F6A6-FC033A7B3EB2}"/>
              </a:ext>
            </a:extLst>
          </p:cNvPr>
          <p:cNvSpPr>
            <a:spLocks noGrp="1"/>
          </p:cNvSpPr>
          <p:nvPr>
            <p:ph type="title"/>
          </p:nvPr>
        </p:nvSpPr>
        <p:spPr>
          <a:xfrm>
            <a:off x="913795" y="239486"/>
            <a:ext cx="10353762" cy="827314"/>
          </a:xfrm>
        </p:spPr>
        <p:txBody>
          <a:bodyPr>
            <a:noAutofit/>
          </a:bodyPr>
          <a:lstStyle/>
          <a:p>
            <a:r>
              <a:rPr lang="en-GB" sz="3200" dirty="0"/>
              <a:t>Q11. Calculate the percentage contribution of each pizza type to total revenue.</a:t>
            </a:r>
          </a:p>
        </p:txBody>
      </p:sp>
      <p:pic>
        <p:nvPicPr>
          <p:cNvPr id="5" name="Content Placeholder 4" descr="A computer code with text&#10;&#10;Description automatically generated with medium confidence">
            <a:extLst>
              <a:ext uri="{FF2B5EF4-FFF2-40B4-BE49-F238E27FC236}">
                <a16:creationId xmlns:a16="http://schemas.microsoft.com/office/drawing/2014/main" id="{0731C945-385C-5750-804B-9614DBFA4D6C}"/>
              </a:ext>
            </a:extLst>
          </p:cNvPr>
          <p:cNvPicPr>
            <a:picLocks noGrp="1" noChangeAspect="1"/>
          </p:cNvPicPr>
          <p:nvPr>
            <p:ph idx="1"/>
          </p:nvPr>
        </p:nvPicPr>
        <p:blipFill>
          <a:blip r:embed="rId2"/>
          <a:stretch>
            <a:fillRect/>
          </a:stretch>
        </p:blipFill>
        <p:spPr>
          <a:xfrm>
            <a:off x="913795" y="1442925"/>
            <a:ext cx="10461775" cy="4468018"/>
          </a:xfrm>
        </p:spPr>
      </p:pic>
    </p:spTree>
    <p:extLst>
      <p:ext uri="{BB962C8B-B14F-4D97-AF65-F5344CB8AC3E}">
        <p14:creationId xmlns:p14="http://schemas.microsoft.com/office/powerpoint/2010/main" val="560325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AF6E-912A-0A69-F23E-6055D2F1DF86}"/>
              </a:ext>
            </a:extLst>
          </p:cNvPr>
          <p:cNvSpPr>
            <a:spLocks noGrp="1"/>
          </p:cNvSpPr>
          <p:nvPr>
            <p:ph type="title"/>
          </p:nvPr>
        </p:nvSpPr>
        <p:spPr>
          <a:xfrm>
            <a:off x="913795" y="76200"/>
            <a:ext cx="10353762" cy="729343"/>
          </a:xfrm>
        </p:spPr>
        <p:txBody>
          <a:bodyPr>
            <a:normAutofit/>
          </a:bodyPr>
          <a:lstStyle/>
          <a:p>
            <a:r>
              <a:rPr lang="en-GB" sz="3200" dirty="0"/>
              <a:t>Q12. Analyse the cumulative revenue generated over time.</a:t>
            </a:r>
          </a:p>
        </p:txBody>
      </p:sp>
      <p:pic>
        <p:nvPicPr>
          <p:cNvPr id="5" name="Content Placeholder 4" descr="A computer code with text&#10;&#10;Description automatically generated with medium confidence">
            <a:extLst>
              <a:ext uri="{FF2B5EF4-FFF2-40B4-BE49-F238E27FC236}">
                <a16:creationId xmlns:a16="http://schemas.microsoft.com/office/drawing/2014/main" id="{86B044F6-CD10-9B8F-A30D-20E2D0EC5627}"/>
              </a:ext>
            </a:extLst>
          </p:cNvPr>
          <p:cNvPicPr>
            <a:picLocks noGrp="1" noChangeAspect="1"/>
          </p:cNvPicPr>
          <p:nvPr>
            <p:ph idx="1"/>
          </p:nvPr>
        </p:nvPicPr>
        <p:blipFill>
          <a:blip r:embed="rId2"/>
          <a:stretch>
            <a:fillRect/>
          </a:stretch>
        </p:blipFill>
        <p:spPr>
          <a:xfrm>
            <a:off x="913795" y="925285"/>
            <a:ext cx="7315805" cy="3984171"/>
          </a:xfrm>
        </p:spPr>
      </p:pic>
      <p:pic>
        <p:nvPicPr>
          <p:cNvPr id="7" name="Picture 6" descr="A screenshot of a computer&#10;&#10;Description automatically generated">
            <a:extLst>
              <a:ext uri="{FF2B5EF4-FFF2-40B4-BE49-F238E27FC236}">
                <a16:creationId xmlns:a16="http://schemas.microsoft.com/office/drawing/2014/main" id="{FE74B0B8-133B-B779-E180-FB59C38EED34}"/>
              </a:ext>
            </a:extLst>
          </p:cNvPr>
          <p:cNvPicPr>
            <a:picLocks noChangeAspect="1"/>
          </p:cNvPicPr>
          <p:nvPr/>
        </p:nvPicPr>
        <p:blipFill>
          <a:blip r:embed="rId3"/>
          <a:stretch>
            <a:fillRect/>
          </a:stretch>
        </p:blipFill>
        <p:spPr>
          <a:xfrm>
            <a:off x="8538047" y="2904935"/>
            <a:ext cx="3223102" cy="3876865"/>
          </a:xfrm>
          <a:prstGeom prst="rect">
            <a:avLst/>
          </a:prstGeom>
        </p:spPr>
      </p:pic>
    </p:spTree>
    <p:extLst>
      <p:ext uri="{BB962C8B-B14F-4D97-AF65-F5344CB8AC3E}">
        <p14:creationId xmlns:p14="http://schemas.microsoft.com/office/powerpoint/2010/main" val="369381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CC3A-9AC3-891D-AE17-9C8B70583F81}"/>
              </a:ext>
            </a:extLst>
          </p:cNvPr>
          <p:cNvSpPr>
            <a:spLocks noGrp="1"/>
          </p:cNvSpPr>
          <p:nvPr>
            <p:ph type="title"/>
          </p:nvPr>
        </p:nvSpPr>
        <p:spPr>
          <a:xfrm>
            <a:off x="913795" y="0"/>
            <a:ext cx="10353762" cy="1153886"/>
          </a:xfrm>
        </p:spPr>
        <p:txBody>
          <a:bodyPr>
            <a:normAutofit/>
          </a:bodyPr>
          <a:lstStyle/>
          <a:p>
            <a:r>
              <a:rPr lang="en-GB" sz="3200" dirty="0"/>
              <a:t>Q13. Determine the top 3 most ordered pizza types based on revenue for each pizza category.</a:t>
            </a:r>
          </a:p>
        </p:txBody>
      </p:sp>
      <p:pic>
        <p:nvPicPr>
          <p:cNvPr id="5" name="Content Placeholder 4" descr="A computer screen shot of a computer code&#10;&#10;Description automatically generated">
            <a:extLst>
              <a:ext uri="{FF2B5EF4-FFF2-40B4-BE49-F238E27FC236}">
                <a16:creationId xmlns:a16="http://schemas.microsoft.com/office/drawing/2014/main" id="{10F3D242-8D07-30A3-0758-9C5C1B905575}"/>
              </a:ext>
            </a:extLst>
          </p:cNvPr>
          <p:cNvPicPr>
            <a:picLocks noGrp="1" noChangeAspect="1"/>
          </p:cNvPicPr>
          <p:nvPr>
            <p:ph idx="1"/>
          </p:nvPr>
        </p:nvPicPr>
        <p:blipFill>
          <a:blip r:embed="rId2"/>
          <a:stretch>
            <a:fillRect/>
          </a:stretch>
        </p:blipFill>
        <p:spPr>
          <a:xfrm>
            <a:off x="1208314" y="1323579"/>
            <a:ext cx="9644743" cy="4445850"/>
          </a:xfrm>
        </p:spPr>
      </p:pic>
    </p:spTree>
    <p:extLst>
      <p:ext uri="{BB962C8B-B14F-4D97-AF65-F5344CB8AC3E}">
        <p14:creationId xmlns:p14="http://schemas.microsoft.com/office/powerpoint/2010/main" val="93255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C03C-9736-5167-46F8-E7007D1D11B1}"/>
              </a:ext>
            </a:extLst>
          </p:cNvPr>
          <p:cNvSpPr>
            <a:spLocks noGrp="1"/>
          </p:cNvSpPr>
          <p:nvPr>
            <p:ph type="title"/>
          </p:nvPr>
        </p:nvSpPr>
        <p:spPr>
          <a:xfrm>
            <a:off x="913795" y="0"/>
            <a:ext cx="10353762" cy="1164772"/>
          </a:xfrm>
        </p:spPr>
        <p:txBody>
          <a:bodyPr>
            <a:noAutofit/>
          </a:bodyPr>
          <a:lstStyle/>
          <a:p>
            <a:r>
              <a:rPr lang="en-GB" dirty="0"/>
              <a:t>Questions:</a:t>
            </a:r>
            <a:br>
              <a:rPr lang="en-GB" dirty="0"/>
            </a:br>
            <a:endParaRPr lang="en-GB" dirty="0"/>
          </a:p>
        </p:txBody>
      </p:sp>
      <p:sp>
        <p:nvSpPr>
          <p:cNvPr id="3" name="Content Placeholder 2">
            <a:extLst>
              <a:ext uri="{FF2B5EF4-FFF2-40B4-BE49-F238E27FC236}">
                <a16:creationId xmlns:a16="http://schemas.microsoft.com/office/drawing/2014/main" id="{78845534-91B0-46C3-6077-83037FFE8763}"/>
              </a:ext>
            </a:extLst>
          </p:cNvPr>
          <p:cNvSpPr>
            <a:spLocks noGrp="1"/>
          </p:cNvSpPr>
          <p:nvPr>
            <p:ph idx="1"/>
          </p:nvPr>
        </p:nvSpPr>
        <p:spPr>
          <a:xfrm>
            <a:off x="913795" y="674914"/>
            <a:ext cx="10353762" cy="6095999"/>
          </a:xfrm>
        </p:spPr>
        <p:txBody>
          <a:bodyPr>
            <a:normAutofit fontScale="92500" lnSpcReduction="20000"/>
          </a:bodyPr>
          <a:lstStyle/>
          <a:p>
            <a:pPr>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Basic:</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Retrieve the total number of orders placed.</a:t>
            </a:r>
          </a:p>
          <a:p>
            <a:pPr marL="342900" lvl="0" indent="-342900">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Calculate the total revenue generated from pizza sales.</a:t>
            </a:r>
          </a:p>
          <a:p>
            <a:pPr marL="342900" lvl="0" indent="-342900">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Identify the highest-priced pizza.</a:t>
            </a:r>
          </a:p>
          <a:p>
            <a:pPr marL="342900" lvl="0" indent="-342900">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Identify the most common pizza size ordered.</a:t>
            </a:r>
          </a:p>
          <a:p>
            <a:pPr marL="342900" lvl="0" indent="-342900">
              <a:spcAft>
                <a:spcPts val="800"/>
              </a:spcAft>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List the top 5 most ordered pizza types along with their quantities.</a:t>
            </a:r>
          </a:p>
          <a:p>
            <a:pPr>
              <a:lnSpc>
                <a:spcPct val="107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Intermediate: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Join the necessary tables to find the total quantity of each pizza category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category</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Determine the distribution of orders by hour of the day.</a:t>
            </a:r>
          </a:p>
          <a:p>
            <a:pPr marL="342900" lvl="0" indent="-342900">
              <a:lnSpc>
                <a:spcPct val="107000"/>
              </a:lnSpc>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Join relevant tables to find the category-wise distribution of pizzas.</a:t>
            </a:r>
          </a:p>
          <a:p>
            <a:pPr marL="342900" lvl="0" indent="-342900">
              <a:lnSpc>
                <a:spcPct val="107000"/>
              </a:lnSpc>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Group the orders by date and calculate the average number of pizzas ordered per day.</a:t>
            </a:r>
          </a:p>
          <a:p>
            <a:pPr marL="342900" lvl="0" indent="-342900">
              <a:lnSpc>
                <a:spcPct val="107000"/>
              </a:lnSpc>
              <a:spcAft>
                <a:spcPts val="800"/>
              </a:spcAft>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Determine the top 3 most ordered pizza types based on revenue.</a:t>
            </a:r>
          </a:p>
          <a:p>
            <a:pPr>
              <a:lnSpc>
                <a:spcPct val="107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Advanced:</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Calculate the percentage contribution of each pizza type to total revenue.</a:t>
            </a:r>
          </a:p>
          <a:p>
            <a:pPr marL="342900" lvl="0" indent="-342900">
              <a:lnSpc>
                <a:spcPct val="107000"/>
              </a:lnSpc>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Analyse the cumulative revenue generated over time.</a:t>
            </a:r>
          </a:p>
          <a:p>
            <a:pPr marL="342900" lvl="0" indent="-342900">
              <a:lnSpc>
                <a:spcPct val="107000"/>
              </a:lnSpc>
              <a:spcAft>
                <a:spcPts val="800"/>
              </a:spcAft>
              <a:buFont typeface="+mj-lt"/>
              <a:buAutoNum type="arabicPeriod"/>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Determine the top 3 most ordered pizza types based on revenue for each pizza category.</a:t>
            </a:r>
          </a:p>
          <a:p>
            <a:pPr marL="342900" lvl="0" indent="-342900">
              <a:lnSpc>
                <a:spcPct val="107000"/>
              </a:lnSpc>
              <a:spcAft>
                <a:spcPts val="800"/>
              </a:spcAft>
              <a:buFont typeface="+mj-lt"/>
              <a:buAutoNum type="arabicPeriod"/>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mj-lt"/>
              <a:buAutoNum type="arabicPeriod"/>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42545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8698-D04F-1D28-E135-26D4B68D3FAA}"/>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694E6AB6-AD6A-B316-E52B-56F786E2373B}"/>
              </a:ext>
            </a:extLst>
          </p:cNvPr>
          <p:cNvSpPr>
            <a:spLocks noGrp="1"/>
          </p:cNvSpPr>
          <p:nvPr>
            <p:ph idx="1"/>
          </p:nvPr>
        </p:nvSpPr>
        <p:spPr/>
        <p:txBody>
          <a:bodyPr/>
          <a:lstStyle/>
          <a:p>
            <a:r>
              <a:rPr lang="en-GB" dirty="0"/>
              <a:t>In the realm of data analysis, SQL (Structured Query Language) stands out as a fundamental tool for querying and managing data stored in relational databases. This project focuses on </a:t>
            </a:r>
            <a:r>
              <a:rPr lang="en-GB" dirty="0" err="1"/>
              <a:t>analyzing</a:t>
            </a:r>
            <a:r>
              <a:rPr lang="en-GB" dirty="0"/>
              <a:t> pizza sales data using SQL queries to extract, transform, and </a:t>
            </a:r>
            <a:r>
              <a:rPr lang="en-GB" dirty="0" err="1"/>
              <a:t>analyze</a:t>
            </a:r>
            <a:r>
              <a:rPr lang="en-GB" dirty="0"/>
              <a:t> the information contained within four CSV files.</a:t>
            </a:r>
          </a:p>
          <a:p>
            <a:r>
              <a:rPr lang="en-GB" dirty="0"/>
              <a:t>The primary goal of this project is to gain insights into various aspects of pizza sales, such as customer preferences, sales trends, and product performance. By utilizing SQL, we can efficiently query the data to answer critical business questions and identify patterns that can inform decision-making.</a:t>
            </a:r>
          </a:p>
          <a:p>
            <a:r>
              <a:rPr lang="en-GB" dirty="0"/>
              <a:t>I used different type of </a:t>
            </a:r>
            <a:r>
              <a:rPr lang="en-GB" dirty="0" err="1"/>
              <a:t>sql</a:t>
            </a:r>
            <a:r>
              <a:rPr lang="en-GB" dirty="0"/>
              <a:t> queries to extract meaningful data. The difficulty level of questions were basic to advance.</a:t>
            </a:r>
          </a:p>
          <a:p>
            <a:endParaRPr lang="en-GB" dirty="0"/>
          </a:p>
        </p:txBody>
      </p:sp>
    </p:spTree>
    <p:extLst>
      <p:ext uri="{BB962C8B-B14F-4D97-AF65-F5344CB8AC3E}">
        <p14:creationId xmlns:p14="http://schemas.microsoft.com/office/powerpoint/2010/main" val="205584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0A52-01B7-482C-6E5F-0817439CA2A3}"/>
              </a:ext>
            </a:extLst>
          </p:cNvPr>
          <p:cNvSpPr>
            <a:spLocks noGrp="1"/>
          </p:cNvSpPr>
          <p:nvPr>
            <p:ph type="title"/>
          </p:nvPr>
        </p:nvSpPr>
        <p:spPr/>
        <p:txBody>
          <a:bodyPr>
            <a:normAutofit/>
          </a:bodyPr>
          <a:lstStyle/>
          <a:p>
            <a:r>
              <a:rPr lang="en-GB" sz="3600" dirty="0"/>
              <a:t>Q1. Retrieve the total number of orders placed.</a:t>
            </a:r>
          </a:p>
        </p:txBody>
      </p:sp>
      <p:pic>
        <p:nvPicPr>
          <p:cNvPr id="5" name="Content Placeholder 4">
            <a:extLst>
              <a:ext uri="{FF2B5EF4-FFF2-40B4-BE49-F238E27FC236}">
                <a16:creationId xmlns:a16="http://schemas.microsoft.com/office/drawing/2014/main" id="{01B0138D-25DE-0C13-E241-B4FA29BEDA94}"/>
              </a:ext>
            </a:extLst>
          </p:cNvPr>
          <p:cNvPicPr>
            <a:picLocks noGrp="1" noChangeAspect="1"/>
          </p:cNvPicPr>
          <p:nvPr>
            <p:ph idx="1"/>
          </p:nvPr>
        </p:nvPicPr>
        <p:blipFill>
          <a:blip r:embed="rId2"/>
          <a:stretch>
            <a:fillRect/>
          </a:stretch>
        </p:blipFill>
        <p:spPr>
          <a:xfrm>
            <a:off x="2155371" y="2002971"/>
            <a:ext cx="7032171" cy="762000"/>
          </a:xfrm>
        </p:spPr>
      </p:pic>
      <p:pic>
        <p:nvPicPr>
          <p:cNvPr id="7" name="Picture 6" descr="A screenshot of a computer&#10;&#10;Description automatically generated">
            <a:extLst>
              <a:ext uri="{FF2B5EF4-FFF2-40B4-BE49-F238E27FC236}">
                <a16:creationId xmlns:a16="http://schemas.microsoft.com/office/drawing/2014/main" id="{B5706618-22DD-20C9-F2B6-6ADFA17CE23D}"/>
              </a:ext>
            </a:extLst>
          </p:cNvPr>
          <p:cNvPicPr>
            <a:picLocks noChangeAspect="1"/>
          </p:cNvPicPr>
          <p:nvPr/>
        </p:nvPicPr>
        <p:blipFill>
          <a:blip r:embed="rId3"/>
          <a:stretch>
            <a:fillRect/>
          </a:stretch>
        </p:blipFill>
        <p:spPr>
          <a:xfrm>
            <a:off x="4320826" y="3508058"/>
            <a:ext cx="2765773" cy="1692456"/>
          </a:xfrm>
          <a:prstGeom prst="rect">
            <a:avLst/>
          </a:prstGeom>
        </p:spPr>
      </p:pic>
    </p:spTree>
    <p:extLst>
      <p:ext uri="{BB962C8B-B14F-4D97-AF65-F5344CB8AC3E}">
        <p14:creationId xmlns:p14="http://schemas.microsoft.com/office/powerpoint/2010/main" val="91281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0020-8441-A554-9DAB-EDF1D34ABFC4}"/>
              </a:ext>
            </a:extLst>
          </p:cNvPr>
          <p:cNvSpPr>
            <a:spLocks noGrp="1"/>
          </p:cNvSpPr>
          <p:nvPr>
            <p:ph type="title"/>
          </p:nvPr>
        </p:nvSpPr>
        <p:spPr/>
        <p:txBody>
          <a:bodyPr>
            <a:normAutofit/>
          </a:bodyPr>
          <a:lstStyle/>
          <a:p>
            <a:r>
              <a:rPr lang="en-GB" sz="3200" dirty="0"/>
              <a:t>Q2. Calculate the total revenue generated from pizza sales.</a:t>
            </a:r>
          </a:p>
        </p:txBody>
      </p:sp>
      <p:pic>
        <p:nvPicPr>
          <p:cNvPr id="5" name="Content Placeholder 4" descr="A computer screen shot of a computer code&#10;&#10;Description automatically generated">
            <a:extLst>
              <a:ext uri="{FF2B5EF4-FFF2-40B4-BE49-F238E27FC236}">
                <a16:creationId xmlns:a16="http://schemas.microsoft.com/office/drawing/2014/main" id="{548761E6-F4EB-1342-FD9B-D59DC14991DE}"/>
              </a:ext>
            </a:extLst>
          </p:cNvPr>
          <p:cNvPicPr>
            <a:picLocks noGrp="1" noChangeAspect="1"/>
          </p:cNvPicPr>
          <p:nvPr>
            <p:ph idx="1"/>
          </p:nvPr>
        </p:nvPicPr>
        <p:blipFill>
          <a:blip r:embed="rId2"/>
          <a:stretch>
            <a:fillRect/>
          </a:stretch>
        </p:blipFill>
        <p:spPr>
          <a:xfrm>
            <a:off x="1752600" y="1580050"/>
            <a:ext cx="8567058" cy="2142864"/>
          </a:xfrm>
        </p:spPr>
      </p:pic>
      <p:pic>
        <p:nvPicPr>
          <p:cNvPr id="7" name="Picture 6" descr="A screenshot of a computer&#10;&#10;Description automatically generated">
            <a:extLst>
              <a:ext uri="{FF2B5EF4-FFF2-40B4-BE49-F238E27FC236}">
                <a16:creationId xmlns:a16="http://schemas.microsoft.com/office/drawing/2014/main" id="{745FA0A3-9530-9734-73A4-151EF56D78F0}"/>
              </a:ext>
            </a:extLst>
          </p:cNvPr>
          <p:cNvPicPr>
            <a:picLocks noChangeAspect="1"/>
          </p:cNvPicPr>
          <p:nvPr/>
        </p:nvPicPr>
        <p:blipFill>
          <a:blip r:embed="rId3"/>
          <a:stretch>
            <a:fillRect/>
          </a:stretch>
        </p:blipFill>
        <p:spPr>
          <a:xfrm>
            <a:off x="4550229" y="4183739"/>
            <a:ext cx="3124200" cy="1748975"/>
          </a:xfrm>
          <a:prstGeom prst="rect">
            <a:avLst/>
          </a:prstGeom>
        </p:spPr>
      </p:pic>
    </p:spTree>
    <p:extLst>
      <p:ext uri="{BB962C8B-B14F-4D97-AF65-F5344CB8AC3E}">
        <p14:creationId xmlns:p14="http://schemas.microsoft.com/office/powerpoint/2010/main" val="384688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8923-5E1B-DFE1-07CD-FAA7D3D64AFF}"/>
              </a:ext>
            </a:extLst>
          </p:cNvPr>
          <p:cNvSpPr>
            <a:spLocks noGrp="1"/>
          </p:cNvSpPr>
          <p:nvPr>
            <p:ph type="title"/>
          </p:nvPr>
        </p:nvSpPr>
        <p:spPr>
          <a:xfrm>
            <a:off x="913795" y="195944"/>
            <a:ext cx="10353762" cy="870856"/>
          </a:xfrm>
        </p:spPr>
        <p:txBody>
          <a:bodyPr>
            <a:normAutofit/>
          </a:bodyPr>
          <a:lstStyle/>
          <a:p>
            <a:r>
              <a:rPr lang="en-GB" sz="3200" dirty="0"/>
              <a:t>Q3. Identify the highest-priced pizza.</a:t>
            </a:r>
          </a:p>
        </p:txBody>
      </p:sp>
      <p:pic>
        <p:nvPicPr>
          <p:cNvPr id="5" name="Content Placeholder 4" descr="A computer screen shot of a computer code&#10;&#10;Description automatically generated">
            <a:extLst>
              <a:ext uri="{FF2B5EF4-FFF2-40B4-BE49-F238E27FC236}">
                <a16:creationId xmlns:a16="http://schemas.microsoft.com/office/drawing/2014/main" id="{8D4879BF-D570-E8BF-4C6B-E4BABAF8FB71}"/>
              </a:ext>
            </a:extLst>
          </p:cNvPr>
          <p:cNvPicPr>
            <a:picLocks noGrp="1" noChangeAspect="1"/>
          </p:cNvPicPr>
          <p:nvPr>
            <p:ph idx="1"/>
          </p:nvPr>
        </p:nvPicPr>
        <p:blipFill>
          <a:blip r:embed="rId2"/>
          <a:stretch>
            <a:fillRect/>
          </a:stretch>
        </p:blipFill>
        <p:spPr>
          <a:xfrm>
            <a:off x="1545771" y="1276919"/>
            <a:ext cx="8784772" cy="1814624"/>
          </a:xfrm>
        </p:spPr>
      </p:pic>
      <p:pic>
        <p:nvPicPr>
          <p:cNvPr id="7" name="Picture 6" descr="A screenshot of a computer&#10;&#10;Description automatically generated">
            <a:extLst>
              <a:ext uri="{FF2B5EF4-FFF2-40B4-BE49-F238E27FC236}">
                <a16:creationId xmlns:a16="http://schemas.microsoft.com/office/drawing/2014/main" id="{CB970D7C-486D-E3A0-613F-54D3DED28437}"/>
              </a:ext>
            </a:extLst>
          </p:cNvPr>
          <p:cNvPicPr>
            <a:picLocks noChangeAspect="1"/>
          </p:cNvPicPr>
          <p:nvPr/>
        </p:nvPicPr>
        <p:blipFill>
          <a:blip r:embed="rId3"/>
          <a:stretch>
            <a:fillRect/>
          </a:stretch>
        </p:blipFill>
        <p:spPr>
          <a:xfrm>
            <a:off x="4331647" y="3545244"/>
            <a:ext cx="3244809" cy="2169756"/>
          </a:xfrm>
          <a:prstGeom prst="rect">
            <a:avLst/>
          </a:prstGeom>
        </p:spPr>
      </p:pic>
    </p:spTree>
    <p:extLst>
      <p:ext uri="{BB962C8B-B14F-4D97-AF65-F5344CB8AC3E}">
        <p14:creationId xmlns:p14="http://schemas.microsoft.com/office/powerpoint/2010/main" val="321026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1CDA-32D2-2141-C560-853174ECCDD6}"/>
              </a:ext>
            </a:extLst>
          </p:cNvPr>
          <p:cNvSpPr>
            <a:spLocks noGrp="1"/>
          </p:cNvSpPr>
          <p:nvPr>
            <p:ph type="title"/>
          </p:nvPr>
        </p:nvSpPr>
        <p:spPr>
          <a:xfrm>
            <a:off x="913795" y="217714"/>
            <a:ext cx="10353762" cy="936172"/>
          </a:xfrm>
        </p:spPr>
        <p:txBody>
          <a:bodyPr>
            <a:normAutofit/>
          </a:bodyPr>
          <a:lstStyle/>
          <a:p>
            <a:r>
              <a:rPr lang="en-GB" sz="3200" dirty="0"/>
              <a:t>Q4. Identify the most common pizza size ordered.</a:t>
            </a:r>
          </a:p>
        </p:txBody>
      </p:sp>
      <p:pic>
        <p:nvPicPr>
          <p:cNvPr id="5" name="Content Placeholder 4" descr="A computer code with black text&#10;&#10;Description automatically generated">
            <a:extLst>
              <a:ext uri="{FF2B5EF4-FFF2-40B4-BE49-F238E27FC236}">
                <a16:creationId xmlns:a16="http://schemas.microsoft.com/office/drawing/2014/main" id="{73ACA710-9E26-3516-D0C3-C6032D1B52A0}"/>
              </a:ext>
            </a:extLst>
          </p:cNvPr>
          <p:cNvPicPr>
            <a:picLocks noGrp="1" noChangeAspect="1"/>
          </p:cNvPicPr>
          <p:nvPr>
            <p:ph idx="1"/>
          </p:nvPr>
        </p:nvPicPr>
        <p:blipFill>
          <a:blip r:embed="rId2"/>
          <a:stretch>
            <a:fillRect/>
          </a:stretch>
        </p:blipFill>
        <p:spPr>
          <a:xfrm>
            <a:off x="1415143" y="1312862"/>
            <a:ext cx="9427028" cy="2025134"/>
          </a:xfrm>
        </p:spPr>
      </p:pic>
      <p:pic>
        <p:nvPicPr>
          <p:cNvPr id="7" name="Picture 6" descr="A screenshot of a computer&#10;&#10;Description automatically generated">
            <a:extLst>
              <a:ext uri="{FF2B5EF4-FFF2-40B4-BE49-F238E27FC236}">
                <a16:creationId xmlns:a16="http://schemas.microsoft.com/office/drawing/2014/main" id="{F2A587CD-3255-7790-52A0-87D6F573B683}"/>
              </a:ext>
            </a:extLst>
          </p:cNvPr>
          <p:cNvPicPr>
            <a:picLocks noChangeAspect="1"/>
          </p:cNvPicPr>
          <p:nvPr/>
        </p:nvPicPr>
        <p:blipFill>
          <a:blip r:embed="rId3"/>
          <a:stretch>
            <a:fillRect/>
          </a:stretch>
        </p:blipFill>
        <p:spPr>
          <a:xfrm>
            <a:off x="4356127" y="3520004"/>
            <a:ext cx="2848373" cy="2630425"/>
          </a:xfrm>
          <a:prstGeom prst="rect">
            <a:avLst/>
          </a:prstGeom>
        </p:spPr>
      </p:pic>
    </p:spTree>
    <p:extLst>
      <p:ext uri="{BB962C8B-B14F-4D97-AF65-F5344CB8AC3E}">
        <p14:creationId xmlns:p14="http://schemas.microsoft.com/office/powerpoint/2010/main" val="300711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C2B9-C898-EA16-1200-798D62BB3DEE}"/>
              </a:ext>
            </a:extLst>
          </p:cNvPr>
          <p:cNvSpPr>
            <a:spLocks noGrp="1"/>
          </p:cNvSpPr>
          <p:nvPr>
            <p:ph type="title"/>
          </p:nvPr>
        </p:nvSpPr>
        <p:spPr>
          <a:xfrm>
            <a:off x="0" y="195942"/>
            <a:ext cx="12039599" cy="947058"/>
          </a:xfrm>
        </p:spPr>
        <p:txBody>
          <a:bodyPr>
            <a:noAutofit/>
          </a:bodyPr>
          <a:lstStyle/>
          <a:p>
            <a:r>
              <a:rPr lang="en-GB" sz="3200" dirty="0"/>
              <a:t> Q5. List the top 5 most ordered pizza types along with their quantities.</a:t>
            </a:r>
          </a:p>
        </p:txBody>
      </p:sp>
      <p:pic>
        <p:nvPicPr>
          <p:cNvPr id="5" name="Content Placeholder 4" descr="A computer code with black text&#10;&#10;Description automatically generated">
            <a:extLst>
              <a:ext uri="{FF2B5EF4-FFF2-40B4-BE49-F238E27FC236}">
                <a16:creationId xmlns:a16="http://schemas.microsoft.com/office/drawing/2014/main" id="{2B73A5A1-38B7-23E5-6939-9BA90786A0BC}"/>
              </a:ext>
            </a:extLst>
          </p:cNvPr>
          <p:cNvPicPr>
            <a:picLocks noGrp="1" noChangeAspect="1"/>
          </p:cNvPicPr>
          <p:nvPr>
            <p:ph idx="1"/>
          </p:nvPr>
        </p:nvPicPr>
        <p:blipFill>
          <a:blip r:embed="rId2"/>
          <a:stretch>
            <a:fillRect/>
          </a:stretch>
        </p:blipFill>
        <p:spPr>
          <a:xfrm>
            <a:off x="1883228" y="1349829"/>
            <a:ext cx="8610599" cy="4223657"/>
          </a:xfrm>
        </p:spPr>
      </p:pic>
    </p:spTree>
    <p:extLst>
      <p:ext uri="{BB962C8B-B14F-4D97-AF65-F5344CB8AC3E}">
        <p14:creationId xmlns:p14="http://schemas.microsoft.com/office/powerpoint/2010/main" val="191909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9FE9-A362-478E-336E-049A1F45C64C}"/>
              </a:ext>
            </a:extLst>
          </p:cNvPr>
          <p:cNvSpPr>
            <a:spLocks noGrp="1"/>
          </p:cNvSpPr>
          <p:nvPr>
            <p:ph type="title"/>
          </p:nvPr>
        </p:nvSpPr>
        <p:spPr>
          <a:xfrm>
            <a:off x="913795" y="0"/>
            <a:ext cx="10353762" cy="1262743"/>
          </a:xfrm>
        </p:spPr>
        <p:txBody>
          <a:bodyPr>
            <a:normAutofit fontScale="90000"/>
          </a:bodyPr>
          <a:lstStyle/>
          <a:p>
            <a:r>
              <a:rPr lang="en-GB" dirty="0"/>
              <a:t>Q6. Join the necessary tables to find the total quantity of each pizza category .</a:t>
            </a:r>
          </a:p>
        </p:txBody>
      </p:sp>
      <p:pic>
        <p:nvPicPr>
          <p:cNvPr id="5" name="Content Placeholder 4" descr="A computer code with black text&#10;&#10;Description automatically generated">
            <a:extLst>
              <a:ext uri="{FF2B5EF4-FFF2-40B4-BE49-F238E27FC236}">
                <a16:creationId xmlns:a16="http://schemas.microsoft.com/office/drawing/2014/main" id="{C814CF3D-D7E1-1C86-40FB-12304D12B223}"/>
              </a:ext>
            </a:extLst>
          </p:cNvPr>
          <p:cNvPicPr>
            <a:picLocks noGrp="1" noChangeAspect="1"/>
          </p:cNvPicPr>
          <p:nvPr>
            <p:ph idx="1"/>
          </p:nvPr>
        </p:nvPicPr>
        <p:blipFill>
          <a:blip r:embed="rId2"/>
          <a:stretch>
            <a:fillRect/>
          </a:stretch>
        </p:blipFill>
        <p:spPr>
          <a:xfrm>
            <a:off x="1698171" y="1417580"/>
            <a:ext cx="8621485" cy="2697220"/>
          </a:xfrm>
        </p:spPr>
      </p:pic>
      <p:pic>
        <p:nvPicPr>
          <p:cNvPr id="7" name="Picture 6" descr="A screenshot of a computer&#10;&#10;Description automatically generated">
            <a:extLst>
              <a:ext uri="{FF2B5EF4-FFF2-40B4-BE49-F238E27FC236}">
                <a16:creationId xmlns:a16="http://schemas.microsoft.com/office/drawing/2014/main" id="{4025AF75-4B08-A59B-CC40-310CB799C22D}"/>
              </a:ext>
            </a:extLst>
          </p:cNvPr>
          <p:cNvPicPr>
            <a:picLocks noChangeAspect="1"/>
          </p:cNvPicPr>
          <p:nvPr/>
        </p:nvPicPr>
        <p:blipFill>
          <a:blip r:embed="rId3"/>
          <a:stretch>
            <a:fillRect/>
          </a:stretch>
        </p:blipFill>
        <p:spPr>
          <a:xfrm>
            <a:off x="4307382" y="4468734"/>
            <a:ext cx="2867425" cy="1943371"/>
          </a:xfrm>
          <a:prstGeom prst="rect">
            <a:avLst/>
          </a:prstGeom>
        </p:spPr>
      </p:pic>
    </p:spTree>
    <p:extLst>
      <p:ext uri="{BB962C8B-B14F-4D97-AF65-F5344CB8AC3E}">
        <p14:creationId xmlns:p14="http://schemas.microsoft.com/office/powerpoint/2010/main" val="869334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54</TotalTime>
  <Words>461</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Calisto MT</vt:lpstr>
      <vt:lpstr>Wingdings 2</vt:lpstr>
      <vt:lpstr>Slate</vt:lpstr>
      <vt:lpstr>SQL QUERIES ON PIZZA SALES DATA</vt:lpstr>
      <vt:lpstr>Questions: </vt:lpstr>
      <vt:lpstr>Introduction</vt:lpstr>
      <vt:lpstr>Q1. Retrieve the total number of orders placed.</vt:lpstr>
      <vt:lpstr>Q2. Calculate the total revenue generated from pizza sales.</vt:lpstr>
      <vt:lpstr>Q3. Identify the highest-priced pizza.</vt:lpstr>
      <vt:lpstr>Q4. Identify the most common pizza size ordered.</vt:lpstr>
      <vt:lpstr> Q5. List the top 5 most ordered pizza types along with their quantities.</vt:lpstr>
      <vt:lpstr>Q6. Join the necessary tables to find the total quantity of each pizza category .</vt:lpstr>
      <vt:lpstr>Q7. Determine the distribution of orders by hour of the day.</vt:lpstr>
      <vt:lpstr>Q8. Join relevant tables to find the category-wise distribution of pizzas.</vt:lpstr>
      <vt:lpstr>Q9. Group the orders by date and calculate the average number of pizzas ordered per day.</vt:lpstr>
      <vt:lpstr>Q10. Determine the top 3 most ordered pizza types based on revenue.</vt:lpstr>
      <vt:lpstr>Q11. Calculate the percentage contribution of each pizza type to total revenue.</vt:lpstr>
      <vt:lpstr>Q12. Analyse the cumulative revenue generated over time.</vt:lpstr>
      <vt:lpstr>Q13. Determine the top 3 most ordered pizza types based on revenue for each pizza category.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arshad ali</dc:creator>
  <cp:lastModifiedBy>arshad ali</cp:lastModifiedBy>
  <cp:revision>1</cp:revision>
  <dcterms:created xsi:type="dcterms:W3CDTF">2024-06-24T04:11:38Z</dcterms:created>
  <dcterms:modified xsi:type="dcterms:W3CDTF">2024-06-24T05:06:34Z</dcterms:modified>
</cp:coreProperties>
</file>