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Lst>
  <p:sldSz cy="5143500" cx="9144000"/>
  <p:notesSz cx="6858000" cy="9144000"/>
  <p:embeddedFontLst>
    <p:embeddedFont>
      <p:font typeface="Montserrat"/>
      <p:regular r:id="rId12"/>
      <p:bold r:id="rId13"/>
      <p:italic r:id="rId14"/>
      <p:boldItalic r:id="rId15"/>
    </p:embeddedFont>
    <p:embeddedFont>
      <p:font typeface="Lato"/>
      <p:regular r:id="rId16"/>
      <p:bold r:id="rId17"/>
      <p:italic r:id="rId18"/>
      <p:boldItalic r:id="rId19"/>
    </p:embeddedFont>
    <p:embeddedFont>
      <p:font typeface="Century Gothic"/>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6A69EF0-D01C-4A78-9458-F23AD30BE84B}">
  <a:tblStyle styleId="{36A69EF0-D01C-4A78-9458-F23AD30BE84B}" styleName="Table_0">
    <a:wholeTbl>
      <a:tcTxStyle b="off" i="off">
        <a:font>
          <a:latin typeface="Century Gothic"/>
          <a:ea typeface="Century Gothic"/>
          <a:cs typeface="Century Gothic"/>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FDF0E6"/>
          </a:solidFill>
        </a:fill>
      </a:tcStyle>
    </a:wholeTbl>
    <a:band1H>
      <a:tcTxStyle/>
      <a:tcStyle>
        <a:fill>
          <a:solidFill>
            <a:srgbClr val="FBE0CA"/>
          </a:solidFill>
        </a:fill>
      </a:tcStyle>
    </a:band1H>
    <a:band2H>
      <a:tcTxStyle/>
    </a:band2H>
    <a:band1V>
      <a:tcTxStyle/>
      <a:tcStyle>
        <a:fill>
          <a:solidFill>
            <a:srgbClr val="FBE0CA"/>
          </a:solidFill>
        </a:fill>
      </a:tcStyle>
    </a:band1V>
    <a:band2V>
      <a:tcTxStyle/>
    </a:band2V>
    <a:lastCol>
      <a:tcTxStyle b="on" i="off">
        <a:font>
          <a:latin typeface="Century Gothic"/>
          <a:ea typeface="Century Gothic"/>
          <a:cs typeface="Century Gothic"/>
        </a:font>
        <a:srgbClr val="FFFFFF"/>
      </a:tcTxStyle>
      <a:tcStyle>
        <a:fill>
          <a:solidFill>
            <a:srgbClr val="F5A408"/>
          </a:solidFill>
        </a:fill>
      </a:tcStyle>
    </a:lastCol>
    <a:firstCol>
      <a:tcTxStyle b="on" i="off">
        <a:font>
          <a:latin typeface="Century Gothic"/>
          <a:ea typeface="Century Gothic"/>
          <a:cs typeface="Century Gothic"/>
        </a:font>
        <a:srgbClr val="FFFFFF"/>
      </a:tcTxStyle>
      <a:tcStyle>
        <a:fill>
          <a:solidFill>
            <a:srgbClr val="F5A408"/>
          </a:solidFill>
        </a:fill>
      </a:tcStyle>
    </a:firstCol>
    <a:lastRow>
      <a:tcTxStyle b="on" i="off">
        <a:font>
          <a:latin typeface="Century Gothic"/>
          <a:ea typeface="Century Gothic"/>
          <a:cs typeface="Century Gothic"/>
        </a:font>
        <a:srgbClr val="FFFFFF"/>
      </a:tcTxStyle>
      <a:tcStyle>
        <a:tcBdr>
          <a:top>
            <a:ln cap="flat" cmpd="sng" w="38100">
              <a:solidFill>
                <a:srgbClr val="FFFFFF"/>
              </a:solidFill>
              <a:prstDash val="solid"/>
              <a:round/>
              <a:headEnd len="sm" w="sm" type="none"/>
              <a:tailEnd len="sm" w="sm" type="none"/>
            </a:ln>
          </a:top>
        </a:tcBdr>
        <a:fill>
          <a:solidFill>
            <a:srgbClr val="F5A408"/>
          </a:solidFill>
        </a:fill>
      </a:tcStyle>
    </a:lastRow>
    <a:seCell>
      <a:tcTxStyle/>
    </a:seCell>
    <a:swCell>
      <a:tcTxStyle/>
    </a:swCell>
    <a:firstRow>
      <a:tcTxStyle b="on" i="off">
        <a:font>
          <a:latin typeface="Century Gothic"/>
          <a:ea typeface="Century Gothic"/>
          <a:cs typeface="Century Gothic"/>
        </a:font>
        <a:srgbClr val="FFFFFF"/>
      </a:tcTxStyle>
      <a:tcStyle>
        <a:tcBdr>
          <a:bottom>
            <a:ln cap="flat" cmpd="sng" w="38100">
              <a:solidFill>
                <a:srgbClr val="FFFFFF"/>
              </a:solidFill>
              <a:prstDash val="solid"/>
              <a:round/>
              <a:headEnd len="sm" w="sm" type="none"/>
              <a:tailEnd len="sm" w="sm" type="none"/>
            </a:ln>
          </a:bottom>
        </a:tcBdr>
        <a:fill>
          <a:solidFill>
            <a:srgbClr val="F5A408"/>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enturyGothic-regular.fntdata"/><Relationship Id="rId11" Type="http://schemas.openxmlformats.org/officeDocument/2006/relationships/slide" Target="slides/slide5.xml"/><Relationship Id="rId22" Type="http://schemas.openxmlformats.org/officeDocument/2006/relationships/font" Target="fonts/CenturyGothic-italic.fntdata"/><Relationship Id="rId10" Type="http://schemas.openxmlformats.org/officeDocument/2006/relationships/slide" Target="slides/slide4.xml"/><Relationship Id="rId21" Type="http://schemas.openxmlformats.org/officeDocument/2006/relationships/font" Target="fonts/CenturyGothic-bold.fntdata"/><Relationship Id="rId13" Type="http://schemas.openxmlformats.org/officeDocument/2006/relationships/font" Target="fonts/Montserrat-bold.fntdata"/><Relationship Id="rId12" Type="http://schemas.openxmlformats.org/officeDocument/2006/relationships/font" Target="fonts/Montserrat-regular.fntdata"/><Relationship Id="rId23" Type="http://schemas.openxmlformats.org/officeDocument/2006/relationships/font" Target="fonts/CenturyGothic-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Montserrat-boldItalic.fntdata"/><Relationship Id="rId14" Type="http://schemas.openxmlformats.org/officeDocument/2006/relationships/font" Target="fonts/Montserrat-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slideMaster" Target="slideMasters/slideMaster1.xml"/><Relationship Id="rId19" Type="http://schemas.openxmlformats.org/officeDocument/2006/relationships/font" Target="fonts/Lato-boldItalic.fntdata"/><Relationship Id="rId6" Type="http://schemas.openxmlformats.org/officeDocument/2006/relationships/notesMaster" Target="notesMasters/notesMaster1.xml"/><Relationship Id="rId18" Type="http://schemas.openxmlformats.org/officeDocument/2006/relationships/font" Target="fonts/Lato-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28d8bf22e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e28d8bf22e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e28d8bf22e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e28d8bf22e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e28d8bf22e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e28d8bf22e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e28d8bf22e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e28d8bf22e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paultimothymooney/chest-xray-pneumonia" TargetMode="External"/><Relationship Id="rId4" Type="http://schemas.openxmlformats.org/officeDocument/2006/relationships/hyperlink" Target="https://www.kaggle.com/alifrahman/chestxraydatase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161125" y="1202375"/>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EEEEEE"/>
              </a:buClr>
              <a:buSzPct val="88235"/>
              <a:buFont typeface="Century Gothic"/>
              <a:buNone/>
            </a:pPr>
            <a:r>
              <a:rPr b="1" lang="en" sz="3400">
                <a:solidFill>
                  <a:srgbClr val="EEEEEE"/>
                </a:solidFill>
                <a:latin typeface="Arial"/>
                <a:ea typeface="Arial"/>
                <a:cs typeface="Arial"/>
                <a:sym typeface="Arial"/>
              </a:rPr>
              <a:t>Pneumonia Detection From Chest X-ray Images</a:t>
            </a:r>
            <a:endParaRPr b="1" sz="4400">
              <a:solidFill>
                <a:srgbClr val="EEEEEE"/>
              </a:solidFill>
            </a:endParaRPr>
          </a:p>
        </p:txBody>
      </p:sp>
      <p:graphicFrame>
        <p:nvGraphicFramePr>
          <p:cNvPr id="135" name="Google Shape;135;p13"/>
          <p:cNvGraphicFramePr/>
          <p:nvPr/>
        </p:nvGraphicFramePr>
        <p:xfrm>
          <a:off x="2704487" y="3908372"/>
          <a:ext cx="3000000" cy="3000000"/>
        </p:xfrm>
        <a:graphic>
          <a:graphicData uri="http://schemas.openxmlformats.org/drawingml/2006/table">
            <a:tbl>
              <a:tblPr bandRow="1" firstRow="1">
                <a:noFill/>
                <a:tableStyleId>{36A69EF0-D01C-4A78-9458-F23AD30BE84B}</a:tableStyleId>
              </a:tblPr>
              <a:tblGrid>
                <a:gridCol w="3125775"/>
                <a:gridCol w="3125775"/>
              </a:tblGrid>
              <a:tr h="365775">
                <a:tc>
                  <a:txBody>
                    <a:bodyPr/>
                    <a:lstStyle/>
                    <a:p>
                      <a:pPr indent="0" lvl="0" marL="0" marR="0" rtl="0" algn="l">
                        <a:spcBef>
                          <a:spcPts val="0"/>
                        </a:spcBef>
                        <a:spcAft>
                          <a:spcPts val="0"/>
                        </a:spcAft>
                        <a:buNone/>
                      </a:pPr>
                      <a:r>
                        <a:rPr lang="en" u="none" cap="none" strike="noStrike"/>
                        <a:t>Name</a:t>
                      </a:r>
                      <a:endParaRPr/>
                    </a:p>
                  </a:txBody>
                  <a:tcPr marT="45725" marB="45725" marR="91450" marL="91450"/>
                </a:tc>
                <a:tc>
                  <a:txBody>
                    <a:bodyPr/>
                    <a:lstStyle/>
                    <a:p>
                      <a:pPr indent="0" lvl="0" marL="0" marR="0" rtl="0" algn="l">
                        <a:spcBef>
                          <a:spcPts val="0"/>
                        </a:spcBef>
                        <a:spcAft>
                          <a:spcPts val="0"/>
                        </a:spcAft>
                        <a:buNone/>
                      </a:pPr>
                      <a:r>
                        <a:rPr lang="en"/>
                        <a:t>ID</a:t>
                      </a:r>
                      <a:endParaRPr/>
                    </a:p>
                  </a:txBody>
                  <a:tcPr marT="45725" marB="45725" marR="91450" marL="91450"/>
                </a:tc>
              </a:tr>
              <a:tr h="411775">
                <a:tc>
                  <a:txBody>
                    <a:bodyPr/>
                    <a:lstStyle/>
                    <a:p>
                      <a:pPr indent="0" lvl="0" marL="0" marR="0" rtl="0" algn="l">
                        <a:spcBef>
                          <a:spcPts val="0"/>
                        </a:spcBef>
                        <a:spcAft>
                          <a:spcPts val="0"/>
                        </a:spcAft>
                        <a:buNone/>
                      </a:pPr>
                      <a:r>
                        <a:rPr lang="en" sz="1500"/>
                        <a:t>Mohammad Arshadul Alam Rakib</a:t>
                      </a:r>
                      <a:endParaRPr sz="1100"/>
                    </a:p>
                  </a:txBody>
                  <a:tcPr marT="45725" marB="45725" marR="91450" marL="91450"/>
                </a:tc>
                <a:tc>
                  <a:txBody>
                    <a:bodyPr/>
                    <a:lstStyle/>
                    <a:p>
                      <a:pPr indent="0" lvl="0" marL="0" marR="0" rtl="0" algn="l">
                        <a:spcBef>
                          <a:spcPts val="0"/>
                        </a:spcBef>
                        <a:spcAft>
                          <a:spcPts val="0"/>
                        </a:spcAft>
                        <a:buNone/>
                      </a:pPr>
                      <a:r>
                        <a:rPr lang="en" sz="1500"/>
                        <a:t>1731487042</a:t>
                      </a:r>
                      <a:endParaRPr sz="1100"/>
                    </a:p>
                  </a:txBody>
                  <a:tcPr marT="45725" marB="45725" marR="91450" marL="91450"/>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000">
                <a:latin typeface="Arial"/>
                <a:ea typeface="Arial"/>
                <a:cs typeface="Arial"/>
                <a:sym typeface="Arial"/>
              </a:rPr>
              <a:t>What is Pneumonia?</a:t>
            </a:r>
            <a:endParaRPr b="1" sz="3000">
              <a:latin typeface="Arial"/>
              <a:ea typeface="Arial"/>
              <a:cs typeface="Arial"/>
              <a:sym typeface="Arial"/>
            </a:endParaRPr>
          </a:p>
        </p:txBody>
      </p:sp>
      <p:sp>
        <p:nvSpPr>
          <p:cNvPr id="141" name="Google Shape;141;p14"/>
          <p:cNvSpPr txBox="1"/>
          <p:nvPr>
            <p:ph idx="1" type="body"/>
          </p:nvPr>
        </p:nvSpPr>
        <p:spPr>
          <a:xfrm>
            <a:off x="1297500" y="1307850"/>
            <a:ext cx="4208700" cy="1841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1600"/>
              <a:t>Pneumonia is an inflammatory disease affecting the air sacs of the lungs. Pneumonia generally caused by the bacteria, virus or real fungi present in the inhaled air. These germs may get lodged in the alveoli and result in an Infection leading pneumonia.</a:t>
            </a:r>
            <a:endParaRPr sz="1600"/>
          </a:p>
        </p:txBody>
      </p:sp>
      <p:pic>
        <p:nvPicPr>
          <p:cNvPr id="142" name="Google Shape;142;p14"/>
          <p:cNvPicPr preferRelativeResize="0"/>
          <p:nvPr/>
        </p:nvPicPr>
        <p:blipFill>
          <a:blip r:embed="rId3">
            <a:alphaModFix amt="69000"/>
          </a:blip>
          <a:stretch>
            <a:fillRect/>
          </a:stretch>
        </p:blipFill>
        <p:spPr>
          <a:xfrm>
            <a:off x="1893576" y="3149250"/>
            <a:ext cx="2897950" cy="1936025"/>
          </a:xfrm>
          <a:prstGeom prst="rect">
            <a:avLst/>
          </a:prstGeom>
          <a:noFill/>
          <a:ln>
            <a:noFill/>
          </a:ln>
        </p:spPr>
      </p:pic>
      <p:pic>
        <p:nvPicPr>
          <p:cNvPr id="143" name="Google Shape;143;p14"/>
          <p:cNvPicPr preferRelativeResize="0"/>
          <p:nvPr/>
        </p:nvPicPr>
        <p:blipFill>
          <a:blip r:embed="rId4">
            <a:alphaModFix/>
          </a:blip>
          <a:stretch>
            <a:fillRect/>
          </a:stretch>
        </p:blipFill>
        <p:spPr>
          <a:xfrm>
            <a:off x="5801550" y="1307850"/>
            <a:ext cx="3149749" cy="31497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rgbClr val="EBEBEB"/>
              </a:buClr>
              <a:buSzPts val="4200"/>
              <a:buFont typeface="Century Gothic"/>
              <a:buNone/>
            </a:pPr>
            <a:r>
              <a:rPr b="1" lang="en" sz="3000">
                <a:solidFill>
                  <a:srgbClr val="EBEBEB"/>
                </a:solidFill>
                <a:latin typeface="Arial"/>
                <a:ea typeface="Arial"/>
                <a:cs typeface="Arial"/>
                <a:sym typeface="Arial"/>
              </a:rPr>
              <a:t>Project IDEA</a:t>
            </a:r>
            <a:endParaRPr b="1" sz="1200">
              <a:latin typeface="Arial"/>
              <a:ea typeface="Arial"/>
              <a:cs typeface="Arial"/>
              <a:sym typeface="Arial"/>
            </a:endParaRPr>
          </a:p>
        </p:txBody>
      </p:sp>
      <p:sp>
        <p:nvSpPr>
          <p:cNvPr id="149" name="Google Shape;149;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lnSpcReduction="10000"/>
          </a:bodyPr>
          <a:lstStyle/>
          <a:p>
            <a:pPr indent="-333756" lvl="0" marL="342900" rtl="0" algn="l">
              <a:lnSpc>
                <a:spcPct val="100000"/>
              </a:lnSpc>
              <a:spcBef>
                <a:spcPts val="0"/>
              </a:spcBef>
              <a:spcAft>
                <a:spcPts val="0"/>
              </a:spcAft>
              <a:buClr>
                <a:srgbClr val="F5A408"/>
              </a:buClr>
              <a:buSzPct val="80000"/>
              <a:buFont typeface="Noto Sans Symbols"/>
              <a:buChar char="►"/>
            </a:pPr>
            <a:r>
              <a:rPr lang="en" sz="2400">
                <a:latin typeface="Century Gothic"/>
                <a:ea typeface="Century Gothic"/>
                <a:cs typeface="Century Gothic"/>
                <a:sym typeface="Century Gothic"/>
              </a:rPr>
              <a:t>Build a project using deep learning which can determine whether a person suffers from pneumonia or not from chest X-ray.</a:t>
            </a:r>
            <a:endParaRPr sz="2000">
              <a:latin typeface="Century Gothic"/>
              <a:ea typeface="Century Gothic"/>
              <a:cs typeface="Century Gothic"/>
              <a:sym typeface="Century Gothic"/>
            </a:endParaRPr>
          </a:p>
          <a:p>
            <a:pPr indent="-333756" lvl="0" marL="342900" rtl="0" algn="l">
              <a:lnSpc>
                <a:spcPct val="100000"/>
              </a:lnSpc>
              <a:spcBef>
                <a:spcPts val="1000"/>
              </a:spcBef>
              <a:spcAft>
                <a:spcPts val="0"/>
              </a:spcAft>
              <a:buClr>
                <a:srgbClr val="F5A408"/>
              </a:buClr>
              <a:buSzPct val="80000"/>
              <a:buFont typeface="Noto Sans Symbols"/>
              <a:buChar char="►"/>
            </a:pPr>
            <a:r>
              <a:rPr lang="en" sz="2400">
                <a:latin typeface="Century Gothic"/>
                <a:ea typeface="Century Gothic"/>
                <a:cs typeface="Century Gothic"/>
                <a:sym typeface="Century Gothic"/>
              </a:rPr>
              <a:t>And if detect pneumonia then determine whether it’s caused by bacteria or virus.</a:t>
            </a:r>
            <a:endParaRPr sz="2400">
              <a:latin typeface="Century Gothic"/>
              <a:ea typeface="Century Gothic"/>
              <a:cs typeface="Century Gothic"/>
              <a:sym typeface="Century Gothic"/>
            </a:endParaRPr>
          </a:p>
          <a:p>
            <a:pPr indent="-333756" lvl="0" marL="342900" rtl="0" algn="l">
              <a:lnSpc>
                <a:spcPct val="100000"/>
              </a:lnSpc>
              <a:spcBef>
                <a:spcPts val="1000"/>
              </a:spcBef>
              <a:spcAft>
                <a:spcPts val="0"/>
              </a:spcAft>
              <a:buClr>
                <a:srgbClr val="F5A408"/>
              </a:buClr>
              <a:buSzPct val="80000"/>
              <a:buFont typeface="Noto Sans Symbols"/>
              <a:buChar char="►"/>
            </a:pPr>
            <a:r>
              <a:rPr lang="en" sz="2400">
                <a:latin typeface="Century Gothic"/>
                <a:ea typeface="Century Gothic"/>
                <a:cs typeface="Century Gothic"/>
                <a:sym typeface="Century Gothic"/>
              </a:rPr>
              <a:t>Use CNN (Convolutional Neural Network) model to classify images according to features.</a:t>
            </a:r>
            <a:endParaRPr sz="2000">
              <a:latin typeface="Century Gothic"/>
              <a:ea typeface="Century Gothic"/>
              <a:cs typeface="Century Gothic"/>
              <a:sym typeface="Century Gothic"/>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rgbClr val="EBEBEB"/>
              </a:buClr>
              <a:buSzPts val="4200"/>
              <a:buFont typeface="Century Gothic"/>
              <a:buNone/>
            </a:pPr>
            <a:r>
              <a:rPr b="1" lang="en" sz="3000">
                <a:solidFill>
                  <a:srgbClr val="EBEBEB"/>
                </a:solidFill>
                <a:latin typeface="Arial"/>
                <a:ea typeface="Arial"/>
                <a:cs typeface="Arial"/>
                <a:sym typeface="Arial"/>
              </a:rPr>
              <a:t>Dataset</a:t>
            </a:r>
            <a:endParaRPr b="1" sz="1200">
              <a:latin typeface="Arial"/>
              <a:ea typeface="Arial"/>
              <a:cs typeface="Arial"/>
              <a:sym typeface="Arial"/>
            </a:endParaRPr>
          </a:p>
        </p:txBody>
      </p:sp>
      <p:sp>
        <p:nvSpPr>
          <p:cNvPr id="155" name="Google Shape;155;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lnSpcReduction="20000"/>
          </a:bodyPr>
          <a:lstStyle/>
          <a:p>
            <a:pPr indent="0" lvl="0" marL="0" rtl="0" algn="l">
              <a:lnSpc>
                <a:spcPct val="100000"/>
              </a:lnSpc>
              <a:spcBef>
                <a:spcPts val="1000"/>
              </a:spcBef>
              <a:spcAft>
                <a:spcPts val="0"/>
              </a:spcAft>
              <a:buClr>
                <a:srgbClr val="000000"/>
              </a:buClr>
              <a:buSzPct val="80000"/>
              <a:buFont typeface="Arial"/>
              <a:buNone/>
            </a:pPr>
            <a:r>
              <a:t/>
            </a:r>
            <a:endParaRPr sz="2400">
              <a:latin typeface="Century Gothic"/>
              <a:ea typeface="Century Gothic"/>
              <a:cs typeface="Century Gothic"/>
              <a:sym typeface="Century Gothic"/>
            </a:endParaRPr>
          </a:p>
          <a:p>
            <a:pPr indent="-333756" lvl="0" marL="342900" rtl="0" algn="l">
              <a:lnSpc>
                <a:spcPct val="100000"/>
              </a:lnSpc>
              <a:spcBef>
                <a:spcPts val="1000"/>
              </a:spcBef>
              <a:spcAft>
                <a:spcPts val="0"/>
              </a:spcAft>
              <a:buClr>
                <a:srgbClr val="F5A408"/>
              </a:buClr>
              <a:buSzPct val="80000"/>
              <a:buFont typeface="Noto Sans Symbols"/>
              <a:buChar char="►"/>
            </a:pPr>
            <a:r>
              <a:rPr lang="en" sz="2400">
                <a:latin typeface="Century Gothic"/>
                <a:ea typeface="Century Gothic"/>
                <a:cs typeface="Century Gothic"/>
                <a:sym typeface="Century Gothic"/>
              </a:rPr>
              <a:t>Chest X-rays dataset(5863 Images): </a:t>
            </a:r>
            <a:r>
              <a:rPr lang="en" sz="2400" u="sng">
                <a:solidFill>
                  <a:srgbClr val="FAC96A"/>
                </a:solidFill>
                <a:latin typeface="Century Gothic"/>
                <a:ea typeface="Century Gothic"/>
                <a:cs typeface="Century Gothic"/>
                <a:sym typeface="Century Gothic"/>
                <a:hlinkClick r:id="rId3">
                  <a:extLst>
                    <a:ext uri="{A12FA001-AC4F-418D-AE19-62706E023703}">
                      <ahyp:hlinkClr val="tx"/>
                    </a:ext>
                  </a:extLst>
                </a:hlinkClick>
              </a:rPr>
              <a:t>https://www.kaggle.com/paultimothymooney/chest-xray-pneumonia</a:t>
            </a:r>
            <a:endParaRPr sz="2400">
              <a:solidFill>
                <a:srgbClr val="FAC96A"/>
              </a:solidFill>
              <a:latin typeface="Century Gothic"/>
              <a:ea typeface="Century Gothic"/>
              <a:cs typeface="Century Gothic"/>
              <a:sym typeface="Century Gothic"/>
            </a:endParaRPr>
          </a:p>
          <a:p>
            <a:pPr indent="-333756" lvl="0" marL="342900" rtl="0" algn="l">
              <a:lnSpc>
                <a:spcPct val="100000"/>
              </a:lnSpc>
              <a:spcBef>
                <a:spcPts val="1000"/>
              </a:spcBef>
              <a:spcAft>
                <a:spcPts val="0"/>
              </a:spcAft>
              <a:buClr>
                <a:srgbClr val="F5A408"/>
              </a:buClr>
              <a:buSzPct val="80000"/>
              <a:buFont typeface="Noto Sans Symbols"/>
              <a:buChar char="►"/>
            </a:pPr>
            <a:r>
              <a:rPr lang="en" sz="2400">
                <a:latin typeface="Century Gothic"/>
                <a:ea typeface="Century Gothic"/>
                <a:cs typeface="Century Gothic"/>
                <a:sym typeface="Century Gothic"/>
              </a:rPr>
              <a:t>Chest X-rays dataset(5840 Images): </a:t>
            </a:r>
            <a:endParaRPr sz="2400">
              <a:latin typeface="Century Gothic"/>
              <a:ea typeface="Century Gothic"/>
              <a:cs typeface="Century Gothic"/>
              <a:sym typeface="Century Gothic"/>
            </a:endParaRPr>
          </a:p>
          <a:p>
            <a:pPr indent="0" lvl="0" marL="342900" rtl="0" algn="l">
              <a:lnSpc>
                <a:spcPct val="100000"/>
              </a:lnSpc>
              <a:spcBef>
                <a:spcPts val="1000"/>
              </a:spcBef>
              <a:spcAft>
                <a:spcPts val="0"/>
              </a:spcAft>
              <a:buNone/>
            </a:pPr>
            <a:r>
              <a:rPr lang="en" sz="2400" u="sng">
                <a:solidFill>
                  <a:srgbClr val="FAC96A"/>
                </a:solidFill>
                <a:latin typeface="Century Gothic"/>
                <a:ea typeface="Century Gothic"/>
                <a:cs typeface="Century Gothic"/>
                <a:sym typeface="Century Gothic"/>
                <a:hlinkClick r:id="rId4">
                  <a:extLst>
                    <a:ext uri="{A12FA001-AC4F-418D-AE19-62706E023703}">
                      <ahyp:hlinkClr val="tx"/>
                    </a:ext>
                  </a:extLst>
                </a:hlinkClick>
              </a:rPr>
              <a:t>https://www.kaggle.com/alifrahman/chestxraydataset</a:t>
            </a:r>
            <a:endParaRPr sz="2400">
              <a:solidFill>
                <a:srgbClr val="FAC96A"/>
              </a:solidFill>
              <a:latin typeface="Century Gothic"/>
              <a:ea typeface="Century Gothic"/>
              <a:cs typeface="Century Gothic"/>
              <a:sym typeface="Century Gothic"/>
            </a:endParaRPr>
          </a:p>
          <a:p>
            <a:pPr indent="0" lvl="0" marL="0" rtl="0" algn="l">
              <a:lnSpc>
                <a:spcPct val="100000"/>
              </a:lnSpc>
              <a:spcBef>
                <a:spcPts val="1000"/>
              </a:spcBef>
              <a:spcAft>
                <a:spcPts val="0"/>
              </a:spcAft>
              <a:buNone/>
            </a:pPr>
            <a:r>
              <a:rPr lang="en" sz="2400">
                <a:latin typeface="Century Gothic"/>
                <a:ea typeface="Century Gothic"/>
                <a:cs typeface="Century Gothic"/>
                <a:sym typeface="Century Gothic"/>
              </a:rPr>
              <a:t>  </a:t>
            </a:r>
            <a:endParaRPr sz="2400">
              <a:latin typeface="Century Gothic"/>
              <a:ea typeface="Century Gothic"/>
              <a:cs typeface="Century Gothic"/>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rgbClr val="EBEBEB"/>
              </a:buClr>
              <a:buSzPts val="4200"/>
              <a:buFont typeface="Century Gothic"/>
              <a:buNone/>
            </a:pPr>
            <a:r>
              <a:rPr b="1" lang="en" sz="3000">
                <a:solidFill>
                  <a:srgbClr val="EBEBEB"/>
                </a:solidFill>
                <a:latin typeface="Arial"/>
                <a:ea typeface="Arial"/>
                <a:cs typeface="Arial"/>
                <a:sym typeface="Arial"/>
              </a:rPr>
              <a:t>Expectation from Project</a:t>
            </a:r>
            <a:endParaRPr b="1" sz="1200">
              <a:latin typeface="Arial"/>
              <a:ea typeface="Arial"/>
              <a:cs typeface="Arial"/>
              <a:sym typeface="Arial"/>
            </a:endParaRPr>
          </a:p>
        </p:txBody>
      </p:sp>
      <p:sp>
        <p:nvSpPr>
          <p:cNvPr id="161" name="Google Shape;161;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0" lvl="0" marL="342900" rtl="0" algn="l">
              <a:lnSpc>
                <a:spcPct val="100000"/>
              </a:lnSpc>
              <a:spcBef>
                <a:spcPts val="0"/>
              </a:spcBef>
              <a:spcAft>
                <a:spcPts val="0"/>
              </a:spcAft>
              <a:buNone/>
            </a:pPr>
            <a:r>
              <a:t/>
            </a:r>
            <a:endParaRPr sz="2000">
              <a:latin typeface="Century Gothic"/>
              <a:ea typeface="Century Gothic"/>
              <a:cs typeface="Century Gothic"/>
              <a:sym typeface="Century Gothic"/>
            </a:endParaRPr>
          </a:p>
          <a:p>
            <a:pPr indent="-342900" lvl="0" marL="342900" rtl="0" algn="l">
              <a:lnSpc>
                <a:spcPct val="100000"/>
              </a:lnSpc>
              <a:spcBef>
                <a:spcPts val="1000"/>
              </a:spcBef>
              <a:spcAft>
                <a:spcPts val="0"/>
              </a:spcAft>
              <a:buClr>
                <a:srgbClr val="F5A408"/>
              </a:buClr>
              <a:buSzPts val="1920"/>
              <a:buFont typeface="Noto Sans Symbols"/>
              <a:buChar char="►"/>
            </a:pPr>
            <a:r>
              <a:rPr lang="en" sz="2400">
                <a:latin typeface="Century Gothic"/>
                <a:ea typeface="Century Gothic"/>
                <a:cs typeface="Century Gothic"/>
                <a:sym typeface="Century Gothic"/>
              </a:rPr>
              <a:t>I will try to maximize the accuracy in recognizing whether a person is effected by  pneumonia or not.</a:t>
            </a:r>
            <a:endParaRPr sz="2400">
              <a:latin typeface="Century Gothic"/>
              <a:ea typeface="Century Gothic"/>
              <a:cs typeface="Century Gothic"/>
              <a:sym typeface="Century Gothic"/>
            </a:endParaRPr>
          </a:p>
          <a:p>
            <a:pPr indent="-373380" lvl="0" marL="342900" rtl="0" algn="l">
              <a:lnSpc>
                <a:spcPct val="100000"/>
              </a:lnSpc>
              <a:spcBef>
                <a:spcPts val="1000"/>
              </a:spcBef>
              <a:spcAft>
                <a:spcPts val="0"/>
              </a:spcAft>
              <a:buClr>
                <a:srgbClr val="F5A408"/>
              </a:buClr>
              <a:buSzPts val="2400"/>
              <a:buFont typeface="Century Gothic"/>
              <a:buChar char="►"/>
            </a:pPr>
            <a:r>
              <a:rPr lang="en" sz="2400">
                <a:latin typeface="Century Gothic"/>
                <a:ea typeface="Century Gothic"/>
                <a:cs typeface="Century Gothic"/>
                <a:sym typeface="Century Gothic"/>
              </a:rPr>
              <a:t>Will also try to detect the accuracy in recognizing is the effected person are effected by the virus or bacteria.</a:t>
            </a:r>
            <a:endParaRPr sz="2400">
              <a:latin typeface="Century Gothic"/>
              <a:ea typeface="Century Gothic"/>
              <a:cs typeface="Century Gothic"/>
              <a:sym typeface="Century Gothic"/>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