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56" r:id="rId4"/>
    <p:sldId id="267" r:id="rId5"/>
    <p:sldId id="258" r:id="rId6"/>
    <p:sldId id="257" r:id="rId7"/>
    <p:sldId id="260" r:id="rId8"/>
    <p:sldId id="259" r:id="rId9"/>
    <p:sldId id="261" r:id="rId10"/>
    <p:sldId id="263" r:id="rId11"/>
    <p:sldId id="269" r:id="rId12"/>
    <p:sldId id="264" r:id="rId13"/>
    <p:sldId id="266" r:id="rId14"/>
    <p:sldId id="265" r:id="rId15"/>
    <p:sldId id="270" r:id="rId16"/>
    <p:sldId id="271" r:id="rId17"/>
    <p:sldId id="268"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8"/>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4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1756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7338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971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1322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9985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6593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2017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55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3/29/23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58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3/29/23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1463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tera.com/threads/media-create-sales-cy-2020-2019-dec-30-2021-jan-03-new-used.4367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hrome-extension://efaidnbmnnnibpcajpcglclefindmkaj/https:/d1io3yog0oux5.cloudfront.net/_8f9e7ff6f223ecab20a8a2e9b018bcd5/cocacolacompany/news/2021-04-19_Coca_Cola_Reports_First_Quarter_2021_1019.pdf" TargetMode="External"/><Relationship Id="rId2" Type="http://schemas.openxmlformats.org/officeDocument/2006/relationships/hyperlink" Target="https://www.nasdaq.com/articles/kellogg-k-q4-earnings-decline-year-over-year-sales-rise-2019-02-0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des on papers">
            <a:extLst>
              <a:ext uri="{FF2B5EF4-FFF2-40B4-BE49-F238E27FC236}">
                <a16:creationId xmlns:a16="http://schemas.microsoft.com/office/drawing/2014/main" id="{0D873F99-8F8D-CD5E-DC1B-16676DFB5770}"/>
              </a:ext>
            </a:extLst>
          </p:cNvPr>
          <p:cNvPicPr>
            <a:picLocks noChangeAspect="1"/>
          </p:cNvPicPr>
          <p:nvPr/>
        </p:nvPicPr>
        <p:blipFill rotWithShape="1">
          <a:blip r:embed="rId2"/>
          <a:srcRect t="2912" b="12818"/>
          <a:stretch/>
        </p:blipFill>
        <p:spPr>
          <a:xfrm>
            <a:off x="20" y="10"/>
            <a:ext cx="12191979" cy="6857990"/>
          </a:xfrm>
          <a:prstGeom prst="rect">
            <a:avLst/>
          </a:prstGeom>
          <a:noFill/>
        </p:spPr>
      </p:pic>
      <p:sp>
        <p:nvSpPr>
          <p:cNvPr id="2" name="Title 1">
            <a:extLst>
              <a:ext uri="{FF2B5EF4-FFF2-40B4-BE49-F238E27FC236}">
                <a16:creationId xmlns:a16="http://schemas.microsoft.com/office/drawing/2014/main" id="{9F883100-C5B7-3D3B-C1A8-87373DD24A5A}"/>
              </a:ext>
            </a:extLst>
          </p:cNvPr>
          <p:cNvSpPr>
            <a:spLocks noGrp="1"/>
          </p:cNvSpPr>
          <p:nvPr>
            <p:ph type="ctrTitle"/>
          </p:nvPr>
        </p:nvSpPr>
        <p:spPr>
          <a:xfrm>
            <a:off x="2705307" y="4620423"/>
            <a:ext cx="9689834" cy="1198359"/>
          </a:xfrm>
        </p:spPr>
        <p:txBody>
          <a:bodyPr anchor="b">
            <a:normAutofit/>
          </a:bodyPr>
          <a:lstStyle/>
          <a:p>
            <a:pPr algn="ctr"/>
            <a:r>
              <a:rPr lang="en-US" sz="4000" b="1">
                <a:solidFill>
                  <a:schemeClr val="accent4">
                    <a:lumMod val="50000"/>
                  </a:schemeClr>
                </a:solidFill>
                <a:latin typeface="Goudy Old Style" panose="02020502050305020303" pitchFamily="18" charset="77"/>
              </a:rPr>
              <a:t>Year-Over-Year Difference Sales Prediction</a:t>
            </a:r>
            <a:endParaRPr lang="en-US" sz="4000" b="1" dirty="0">
              <a:solidFill>
                <a:schemeClr val="accent4">
                  <a:lumMod val="50000"/>
                </a:schemeClr>
              </a:solidFill>
              <a:latin typeface="Goudy Old Style" panose="02020502050305020303" pitchFamily="18" charset="77"/>
            </a:endParaRPr>
          </a:p>
        </p:txBody>
      </p:sp>
      <p:sp>
        <p:nvSpPr>
          <p:cNvPr id="18" name="Footer Placeholder 5">
            <a:extLst>
              <a:ext uri="{FF2B5EF4-FFF2-40B4-BE49-F238E27FC236}">
                <a16:creationId xmlns:a16="http://schemas.microsoft.com/office/drawing/2014/main" id="{EF65F16F-FDE0-4516-8BCC-DDC345651807}"/>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25"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lstStyle/>
          <a:p>
            <a:pPr>
              <a:spcAft>
                <a:spcPts val="600"/>
              </a:spcAft>
            </a:pPr>
            <a:fld id="{0EBCDD1C-9C99-4CD3-ADEE-39B6D869C6C1}" type="datetime1">
              <a:rPr lang="en-US" smtClean="0">
                <a:solidFill>
                  <a:srgbClr val="FFFFFF"/>
                </a:solidFill>
                <a:effectLst>
                  <a:outerShdw blurRad="38100" dist="38100" dir="2700000" algn="tl">
                    <a:srgbClr val="000000">
                      <a:alpha val="43137"/>
                    </a:srgbClr>
                  </a:outerShdw>
                </a:effectLst>
              </a:rPr>
              <a:pPr>
                <a:spcAft>
                  <a:spcPts val="600"/>
                </a:spcAft>
              </a:pPr>
              <a:t>3/29/23</a:t>
            </a:fld>
            <a:endParaRPr lang="en-US">
              <a:solidFill>
                <a:srgbClr val="FFFFFF"/>
              </a:solidFill>
              <a:effectLst>
                <a:outerShdw blurRad="38100" dist="38100" dir="2700000" algn="tl">
                  <a:srgbClr val="000000">
                    <a:alpha val="43137"/>
                  </a:srgbClr>
                </a:outerShdw>
              </a:effectLst>
            </a:endParaRPr>
          </a:p>
        </p:txBody>
      </p:sp>
      <p:sp>
        <p:nvSpPr>
          <p:cNvPr id="22"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442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32631"/>
            <a:ext cx="3348323" cy="576262"/>
          </a:xfrm>
        </p:spPr>
        <p:txBody>
          <a:bodyPr vert="horz" lIns="91440" tIns="45720" rIns="91440" bIns="45720" rtlCol="0" anchor="t">
            <a:normAutofit lnSpcReduction="10000"/>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Previous Works</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10</a:t>
            </a:fld>
            <a:endParaRPr lang="en-US"/>
          </a:p>
        </p:txBody>
      </p:sp>
      <p:graphicFrame>
        <p:nvGraphicFramePr>
          <p:cNvPr id="7" name="Table 7">
            <a:extLst>
              <a:ext uri="{FF2B5EF4-FFF2-40B4-BE49-F238E27FC236}">
                <a16:creationId xmlns:a16="http://schemas.microsoft.com/office/drawing/2014/main" id="{C846725B-0E04-796B-5D0E-1F4F9D63F9D8}"/>
              </a:ext>
            </a:extLst>
          </p:cNvPr>
          <p:cNvGraphicFramePr>
            <a:graphicFrameLocks noGrp="1"/>
          </p:cNvGraphicFramePr>
          <p:nvPr>
            <p:extLst>
              <p:ext uri="{D42A27DB-BD31-4B8C-83A1-F6EECF244321}">
                <p14:modId xmlns:p14="http://schemas.microsoft.com/office/powerpoint/2010/main" val="1626625920"/>
              </p:ext>
            </p:extLst>
          </p:nvPr>
        </p:nvGraphicFramePr>
        <p:xfrm>
          <a:off x="620617" y="914403"/>
          <a:ext cx="10950766" cy="5461426"/>
        </p:xfrm>
        <a:graphic>
          <a:graphicData uri="http://schemas.openxmlformats.org/drawingml/2006/table">
            <a:tbl>
              <a:tblPr firstRow="1" bandRow="1">
                <a:tableStyleId>{5940675A-B579-460E-94D1-54222C63F5DA}</a:tableStyleId>
              </a:tblPr>
              <a:tblGrid>
                <a:gridCol w="2704559">
                  <a:extLst>
                    <a:ext uri="{9D8B030D-6E8A-4147-A177-3AD203B41FA5}">
                      <a16:colId xmlns:a16="http://schemas.microsoft.com/office/drawing/2014/main" val="3978649013"/>
                    </a:ext>
                  </a:extLst>
                </a:gridCol>
                <a:gridCol w="2385233">
                  <a:extLst>
                    <a:ext uri="{9D8B030D-6E8A-4147-A177-3AD203B41FA5}">
                      <a16:colId xmlns:a16="http://schemas.microsoft.com/office/drawing/2014/main" val="3399273947"/>
                    </a:ext>
                  </a:extLst>
                </a:gridCol>
                <a:gridCol w="3023885">
                  <a:extLst>
                    <a:ext uri="{9D8B030D-6E8A-4147-A177-3AD203B41FA5}">
                      <a16:colId xmlns:a16="http://schemas.microsoft.com/office/drawing/2014/main" val="3842105545"/>
                    </a:ext>
                  </a:extLst>
                </a:gridCol>
                <a:gridCol w="2837089">
                  <a:extLst>
                    <a:ext uri="{9D8B030D-6E8A-4147-A177-3AD203B41FA5}">
                      <a16:colId xmlns:a16="http://schemas.microsoft.com/office/drawing/2014/main" val="1693741315"/>
                    </a:ext>
                  </a:extLst>
                </a:gridCol>
              </a:tblGrid>
              <a:tr h="380079">
                <a:tc>
                  <a:txBody>
                    <a:bodyPr/>
                    <a:lstStyle/>
                    <a:p>
                      <a:pPr algn="ctr"/>
                      <a:r>
                        <a:rPr lang="en-US" sz="1400" b="1" dirty="0"/>
                        <a:t>Project Title/Author(s)</a:t>
                      </a:r>
                    </a:p>
                  </a:txBody>
                  <a:tcPr/>
                </a:tc>
                <a:tc>
                  <a:txBody>
                    <a:bodyPr/>
                    <a:lstStyle/>
                    <a:p>
                      <a:pPr algn="ctr"/>
                      <a:r>
                        <a:rPr lang="en-US" sz="1400" b="1" dirty="0"/>
                        <a:t>Techniques Used</a:t>
                      </a:r>
                    </a:p>
                  </a:txBody>
                  <a:tcPr/>
                </a:tc>
                <a:tc>
                  <a:txBody>
                    <a:bodyPr/>
                    <a:lstStyle/>
                    <a:p>
                      <a:pPr algn="ctr"/>
                      <a:r>
                        <a:rPr lang="en-US" sz="1400" b="1" dirty="0"/>
                        <a:t>Variables/Factors Considered</a:t>
                      </a:r>
                    </a:p>
                  </a:txBody>
                  <a:tcPr/>
                </a:tc>
                <a:tc>
                  <a:txBody>
                    <a:bodyPr/>
                    <a:lstStyle/>
                    <a:p>
                      <a:pPr algn="ctr"/>
                      <a:r>
                        <a:rPr lang="en-US" sz="1400" b="1" dirty="0"/>
                        <a:t>Results &amp; Conclusions</a:t>
                      </a:r>
                    </a:p>
                  </a:txBody>
                  <a:tcPr/>
                </a:tc>
                <a:extLst>
                  <a:ext uri="{0D108BD9-81ED-4DB2-BD59-A6C34878D82A}">
                    <a16:rowId xmlns:a16="http://schemas.microsoft.com/office/drawing/2014/main" val="3930587786"/>
                  </a:ext>
                </a:extLst>
              </a:tr>
              <a:tr h="958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Sales Forecasting using Machine Learning Techniques: </a:t>
                      </a:r>
                      <a:r>
                        <a:rPr lang="en-US" sz="1400" i="1" kern="1200" dirty="0">
                          <a:solidFill>
                            <a:schemeClr val="tx1"/>
                          </a:solidFill>
                          <a:effectLst/>
                          <a:latin typeface="+mn-lt"/>
                          <a:ea typeface="+mn-ea"/>
                          <a:cs typeface="+mn-cs"/>
                        </a:rPr>
                        <a:t>A Review by Rajdeep Kaur and Rupinder Singh</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Machine learning techniques such as regression, neural networks, and decision trees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product life cycle, promotions, economic indicators, and customer behavior</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found that machine learning techniques can improve sales forecasting accuracy by 5-20% over traditional statistical methods.</a:t>
                      </a:r>
                      <a:r>
                        <a:rPr lang="en-US" sz="1400" dirty="0">
                          <a:effectLst/>
                        </a:rPr>
                        <a:t> </a:t>
                      </a:r>
                      <a:endParaRPr lang="en-US" sz="1400" dirty="0"/>
                    </a:p>
                  </a:txBody>
                  <a:tcPr/>
                </a:tc>
                <a:extLst>
                  <a:ext uri="{0D108BD9-81ED-4DB2-BD59-A6C34878D82A}">
                    <a16:rowId xmlns:a16="http://schemas.microsoft.com/office/drawing/2014/main" val="214568513"/>
                  </a:ext>
                </a:extLst>
              </a:tr>
              <a:tr h="936434">
                <a:tc>
                  <a:txBody>
                    <a:bodyPr/>
                    <a:lstStyle/>
                    <a:p>
                      <a:r>
                        <a:rPr lang="en-US" sz="1400" kern="1200" dirty="0">
                          <a:solidFill>
                            <a:schemeClr val="tx1"/>
                          </a:solidFill>
                          <a:effectLst/>
                          <a:latin typeface="+mn-lt"/>
                          <a:ea typeface="+mn-ea"/>
                          <a:cs typeface="+mn-cs"/>
                        </a:rPr>
                        <a:t>A comparative study of machine learning algorithms for sales forecasting </a:t>
                      </a:r>
                      <a:r>
                        <a:rPr lang="en-US" sz="1400" i="1" kern="1200" dirty="0">
                          <a:solidFill>
                            <a:schemeClr val="tx1"/>
                          </a:solidFill>
                          <a:effectLst/>
                          <a:latin typeface="+mn-lt"/>
                          <a:ea typeface="+mn-ea"/>
                          <a:cs typeface="+mn-cs"/>
                        </a:rPr>
                        <a:t>by S. Gokul and K. S. Ramakrishnan</a:t>
                      </a:r>
                      <a:r>
                        <a:rPr lang="en-US" sz="1400" i="1" dirty="0">
                          <a:effectLst/>
                        </a:rPr>
                        <a:t> </a:t>
                      </a:r>
                      <a:endParaRPr lang="en-US" sz="1400" i="1" dirty="0"/>
                    </a:p>
                  </a:txBody>
                  <a:tcPr/>
                </a:tc>
                <a:tc>
                  <a:txBody>
                    <a:bodyPr/>
                    <a:lstStyle/>
                    <a:p>
                      <a:r>
                        <a:rPr lang="en-US" sz="1400" kern="1200" dirty="0">
                          <a:solidFill>
                            <a:schemeClr val="tx1"/>
                          </a:solidFill>
                          <a:effectLst/>
                          <a:latin typeface="+mn-lt"/>
                          <a:ea typeface="+mn-ea"/>
                          <a:cs typeface="+mn-cs"/>
                        </a:rPr>
                        <a:t>Machine learning algorithms such as linear regression, random forest, and neural networks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and product attributes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found that random forest outperformed other algorithms in sales forecasting accuracy, with an error rate of 4.17%.</a:t>
                      </a:r>
                      <a:r>
                        <a:rPr lang="en-US" sz="1400" dirty="0">
                          <a:effectLst/>
                        </a:rPr>
                        <a:t> </a:t>
                      </a:r>
                      <a:endParaRPr lang="en-US" sz="1400" dirty="0"/>
                    </a:p>
                  </a:txBody>
                  <a:tcPr/>
                </a:tc>
                <a:extLst>
                  <a:ext uri="{0D108BD9-81ED-4DB2-BD59-A6C34878D82A}">
                    <a16:rowId xmlns:a16="http://schemas.microsoft.com/office/drawing/2014/main" val="2782433554"/>
                  </a:ext>
                </a:extLst>
              </a:tr>
              <a:tr h="1379679">
                <a:tc>
                  <a:txBody>
                    <a:bodyPr/>
                    <a:lstStyle/>
                    <a:p>
                      <a:r>
                        <a:rPr lang="en-US" sz="1400" kern="1200" dirty="0">
                          <a:solidFill>
                            <a:schemeClr val="tx1"/>
                          </a:solidFill>
                          <a:effectLst/>
                          <a:latin typeface="+mn-lt"/>
                          <a:ea typeface="+mn-ea"/>
                          <a:cs typeface="+mn-cs"/>
                        </a:rPr>
                        <a:t>Sales forecasting using multiple regression analysis: </a:t>
                      </a:r>
                      <a:r>
                        <a:rPr lang="en-US" sz="1400" i="1" kern="1200" dirty="0">
                          <a:solidFill>
                            <a:schemeClr val="tx1"/>
                          </a:solidFill>
                          <a:effectLst/>
                          <a:latin typeface="+mn-lt"/>
                          <a:ea typeface="+mn-ea"/>
                          <a:cs typeface="+mn-cs"/>
                        </a:rPr>
                        <a:t>A case study on a food distribution company by </a:t>
                      </a:r>
                      <a:r>
                        <a:rPr lang="en-US" sz="1400" i="1" kern="1200" dirty="0" err="1">
                          <a:solidFill>
                            <a:schemeClr val="tx1"/>
                          </a:solidFill>
                          <a:effectLst/>
                          <a:latin typeface="+mn-lt"/>
                          <a:ea typeface="+mn-ea"/>
                          <a:cs typeface="+mn-cs"/>
                        </a:rPr>
                        <a:t>Gökhan</a:t>
                      </a:r>
                      <a:r>
                        <a:rPr lang="en-US" sz="1400" i="1" kern="1200" dirty="0">
                          <a:solidFill>
                            <a:schemeClr val="tx1"/>
                          </a:solidFill>
                          <a:effectLst/>
                          <a:latin typeface="+mn-lt"/>
                          <a:ea typeface="+mn-ea"/>
                          <a:cs typeface="+mn-cs"/>
                        </a:rPr>
                        <a:t> </a:t>
                      </a:r>
                      <a:r>
                        <a:rPr lang="en-US" sz="1400" i="1" kern="1200" dirty="0" err="1">
                          <a:solidFill>
                            <a:schemeClr val="tx1"/>
                          </a:solidFill>
                          <a:effectLst/>
                          <a:latin typeface="+mn-lt"/>
                          <a:ea typeface="+mn-ea"/>
                          <a:cs typeface="+mn-cs"/>
                        </a:rPr>
                        <a:t>Koca</a:t>
                      </a:r>
                      <a:r>
                        <a:rPr lang="en-US" sz="1400" i="1" kern="1200" dirty="0">
                          <a:solidFill>
                            <a:schemeClr val="tx1"/>
                          </a:solidFill>
                          <a:effectLst/>
                          <a:latin typeface="+mn-lt"/>
                          <a:ea typeface="+mn-ea"/>
                          <a:cs typeface="+mn-cs"/>
                        </a:rPr>
                        <a:t> and Cengiz </a:t>
                      </a:r>
                      <a:r>
                        <a:rPr lang="en-US" sz="1400" i="1" kern="1200" dirty="0" err="1">
                          <a:solidFill>
                            <a:schemeClr val="tx1"/>
                          </a:solidFill>
                          <a:effectLst/>
                          <a:latin typeface="+mn-lt"/>
                          <a:ea typeface="+mn-ea"/>
                          <a:cs typeface="+mn-cs"/>
                        </a:rPr>
                        <a:t>Kahraman</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Historical sales data, prices, promotions, and weather conditions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prices, promotions, and weather conditions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used multiple regression analysis to forecast sales and found that prices and weather conditions had a significant impact on sales, with R-square values of 0.87 and 0.69, respectively.</a:t>
                      </a:r>
                      <a:r>
                        <a:rPr lang="en-US" sz="1400" dirty="0">
                          <a:effectLst/>
                        </a:rPr>
                        <a:t> </a:t>
                      </a:r>
                      <a:endParaRPr lang="en-US" sz="1400" dirty="0"/>
                    </a:p>
                  </a:txBody>
                  <a:tcPr/>
                </a:tc>
                <a:extLst>
                  <a:ext uri="{0D108BD9-81ED-4DB2-BD59-A6C34878D82A}">
                    <a16:rowId xmlns:a16="http://schemas.microsoft.com/office/drawing/2014/main" val="3736212955"/>
                  </a:ext>
                </a:extLst>
              </a:tr>
              <a:tr h="1379679">
                <a:tc>
                  <a:txBody>
                    <a:bodyPr/>
                    <a:lstStyle/>
                    <a:p>
                      <a:r>
                        <a:rPr lang="en-US" sz="1400" kern="1200" dirty="0">
                          <a:solidFill>
                            <a:schemeClr val="tx1"/>
                          </a:solidFill>
                          <a:effectLst/>
                          <a:latin typeface="+mn-lt"/>
                          <a:ea typeface="+mn-ea"/>
                          <a:cs typeface="+mn-cs"/>
                        </a:rPr>
                        <a:t>A novel hybrid model for sales forecasting using artificial neural network and multiple regression analysis by </a:t>
                      </a:r>
                      <a:r>
                        <a:rPr lang="en-US" sz="1400" i="1" kern="1200" dirty="0">
                          <a:solidFill>
                            <a:schemeClr val="tx1"/>
                          </a:solidFill>
                          <a:effectLst/>
                          <a:latin typeface="+mn-lt"/>
                          <a:ea typeface="+mn-ea"/>
                          <a:cs typeface="+mn-cs"/>
                        </a:rPr>
                        <a:t>Md. </a:t>
                      </a:r>
                      <a:r>
                        <a:rPr lang="en-US" sz="1400" i="1" kern="1200" dirty="0" err="1">
                          <a:solidFill>
                            <a:schemeClr val="tx1"/>
                          </a:solidFill>
                          <a:effectLst/>
                          <a:latin typeface="+mn-lt"/>
                          <a:ea typeface="+mn-ea"/>
                          <a:cs typeface="+mn-cs"/>
                        </a:rPr>
                        <a:t>Zahidul</a:t>
                      </a:r>
                      <a:r>
                        <a:rPr lang="en-US" sz="1400" i="1" kern="1200" dirty="0">
                          <a:solidFill>
                            <a:schemeClr val="tx1"/>
                          </a:solidFill>
                          <a:effectLst/>
                          <a:latin typeface="+mn-lt"/>
                          <a:ea typeface="+mn-ea"/>
                          <a:cs typeface="+mn-cs"/>
                        </a:rPr>
                        <a:t> Islam and Mohammad Nurul Huda</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Artificial neural networks and multiple regression analysis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promotions, and customer behavior</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proposed a hybrid model that combined artificial neural networks and multiple regression analysis for sales forecasting and found that the hybrid model outperformed individual models in accuracy, with a mean absolute percentage error of 7.26%.</a:t>
                      </a:r>
                      <a:r>
                        <a:rPr lang="en-US" sz="1400" dirty="0">
                          <a:effectLst/>
                        </a:rPr>
                        <a:t> </a:t>
                      </a:r>
                      <a:endParaRPr lang="en-US" sz="1400" dirty="0"/>
                    </a:p>
                  </a:txBody>
                  <a:tcPr/>
                </a:tc>
                <a:extLst>
                  <a:ext uri="{0D108BD9-81ED-4DB2-BD59-A6C34878D82A}">
                    <a16:rowId xmlns:a16="http://schemas.microsoft.com/office/drawing/2014/main" val="677134659"/>
                  </a:ext>
                </a:extLst>
              </a:tr>
            </a:tbl>
          </a:graphicData>
        </a:graphic>
      </p:graphicFrame>
    </p:spTree>
    <p:extLst>
      <p:ext uri="{BB962C8B-B14F-4D97-AF65-F5344CB8AC3E}">
        <p14:creationId xmlns:p14="http://schemas.microsoft.com/office/powerpoint/2010/main" val="350420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32631"/>
            <a:ext cx="3348323" cy="576262"/>
          </a:xfrm>
        </p:spPr>
        <p:txBody>
          <a:bodyPr vert="horz" lIns="91440" tIns="45720" rIns="91440" bIns="45720" rtlCol="0" anchor="t">
            <a:normAutofit lnSpcReduction="10000"/>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Continued</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11</a:t>
            </a:fld>
            <a:endParaRPr lang="en-US"/>
          </a:p>
        </p:txBody>
      </p:sp>
      <p:graphicFrame>
        <p:nvGraphicFramePr>
          <p:cNvPr id="7" name="Table 7">
            <a:extLst>
              <a:ext uri="{FF2B5EF4-FFF2-40B4-BE49-F238E27FC236}">
                <a16:creationId xmlns:a16="http://schemas.microsoft.com/office/drawing/2014/main" id="{C846725B-0E04-796B-5D0E-1F4F9D63F9D8}"/>
              </a:ext>
            </a:extLst>
          </p:cNvPr>
          <p:cNvGraphicFramePr>
            <a:graphicFrameLocks noGrp="1"/>
          </p:cNvGraphicFramePr>
          <p:nvPr>
            <p:extLst>
              <p:ext uri="{D42A27DB-BD31-4B8C-83A1-F6EECF244321}">
                <p14:modId xmlns:p14="http://schemas.microsoft.com/office/powerpoint/2010/main" val="3145331768"/>
              </p:ext>
            </p:extLst>
          </p:nvPr>
        </p:nvGraphicFramePr>
        <p:xfrm>
          <a:off x="620617" y="914403"/>
          <a:ext cx="10950766" cy="5669277"/>
        </p:xfrm>
        <a:graphic>
          <a:graphicData uri="http://schemas.openxmlformats.org/drawingml/2006/table">
            <a:tbl>
              <a:tblPr firstRow="1" bandRow="1">
                <a:tableStyleId>{5940675A-B579-460E-94D1-54222C63F5DA}</a:tableStyleId>
              </a:tblPr>
              <a:tblGrid>
                <a:gridCol w="2704559">
                  <a:extLst>
                    <a:ext uri="{9D8B030D-6E8A-4147-A177-3AD203B41FA5}">
                      <a16:colId xmlns:a16="http://schemas.microsoft.com/office/drawing/2014/main" val="3978649013"/>
                    </a:ext>
                  </a:extLst>
                </a:gridCol>
                <a:gridCol w="2385233">
                  <a:extLst>
                    <a:ext uri="{9D8B030D-6E8A-4147-A177-3AD203B41FA5}">
                      <a16:colId xmlns:a16="http://schemas.microsoft.com/office/drawing/2014/main" val="3399273947"/>
                    </a:ext>
                  </a:extLst>
                </a:gridCol>
                <a:gridCol w="3023885">
                  <a:extLst>
                    <a:ext uri="{9D8B030D-6E8A-4147-A177-3AD203B41FA5}">
                      <a16:colId xmlns:a16="http://schemas.microsoft.com/office/drawing/2014/main" val="3842105545"/>
                    </a:ext>
                  </a:extLst>
                </a:gridCol>
                <a:gridCol w="2837089">
                  <a:extLst>
                    <a:ext uri="{9D8B030D-6E8A-4147-A177-3AD203B41FA5}">
                      <a16:colId xmlns:a16="http://schemas.microsoft.com/office/drawing/2014/main" val="1693741315"/>
                    </a:ext>
                  </a:extLst>
                </a:gridCol>
              </a:tblGrid>
              <a:tr h="380079">
                <a:tc>
                  <a:txBody>
                    <a:bodyPr/>
                    <a:lstStyle/>
                    <a:p>
                      <a:pPr algn="ctr"/>
                      <a:r>
                        <a:rPr lang="en-US" sz="1400" b="1" dirty="0"/>
                        <a:t>Project Title/Author(s)</a:t>
                      </a:r>
                    </a:p>
                  </a:txBody>
                  <a:tcPr/>
                </a:tc>
                <a:tc>
                  <a:txBody>
                    <a:bodyPr/>
                    <a:lstStyle/>
                    <a:p>
                      <a:pPr algn="ctr"/>
                      <a:r>
                        <a:rPr lang="en-US" sz="1400" b="1" dirty="0"/>
                        <a:t>Techniques Used</a:t>
                      </a:r>
                    </a:p>
                  </a:txBody>
                  <a:tcPr/>
                </a:tc>
                <a:tc>
                  <a:txBody>
                    <a:bodyPr/>
                    <a:lstStyle/>
                    <a:p>
                      <a:pPr algn="ctr"/>
                      <a:r>
                        <a:rPr lang="en-US" sz="1400" b="1" dirty="0"/>
                        <a:t>Variables/Factors Considered</a:t>
                      </a:r>
                    </a:p>
                  </a:txBody>
                  <a:tcPr/>
                </a:tc>
                <a:tc>
                  <a:txBody>
                    <a:bodyPr/>
                    <a:lstStyle/>
                    <a:p>
                      <a:pPr algn="ctr"/>
                      <a:r>
                        <a:rPr lang="en-US" sz="1400" b="1" dirty="0"/>
                        <a:t>Results &amp; Conclusions</a:t>
                      </a:r>
                    </a:p>
                  </a:txBody>
                  <a:tcPr/>
                </a:tc>
                <a:extLst>
                  <a:ext uri="{0D108BD9-81ED-4DB2-BD59-A6C34878D82A}">
                    <a16:rowId xmlns:a16="http://schemas.microsoft.com/office/drawing/2014/main" val="3930587786"/>
                  </a:ext>
                </a:extLst>
              </a:tr>
              <a:tr h="710588">
                <a:tc>
                  <a:txBody>
                    <a:bodyPr/>
                    <a:lstStyle/>
                    <a:p>
                      <a:r>
                        <a:rPr lang="en-US" sz="1400" i="1" kern="1200" dirty="0">
                          <a:solidFill>
                            <a:schemeClr val="tx1"/>
                          </a:solidFill>
                          <a:effectLst/>
                          <a:latin typeface="+mn-lt"/>
                          <a:ea typeface="+mn-ea"/>
                          <a:cs typeface="+mn-cs"/>
                        </a:rPr>
                        <a:t>Sales Forecasting in Fashion Industry using Time Series Analysis and Machine</a:t>
                      </a:r>
                      <a:r>
                        <a:rPr lang="en-US" sz="1400" kern="1200" dirty="0">
                          <a:solidFill>
                            <a:schemeClr val="tx1"/>
                          </a:solidFill>
                          <a:effectLst/>
                          <a:latin typeface="+mn-lt"/>
                          <a:ea typeface="+mn-ea"/>
                          <a:cs typeface="+mn-cs"/>
                        </a:rPr>
                        <a:t> </a:t>
                      </a:r>
                      <a:endParaRPr lang="en-US" sz="1400" i="1" dirty="0"/>
                    </a:p>
                  </a:txBody>
                  <a:tcPr/>
                </a:tc>
                <a:tc>
                  <a:txBody>
                    <a:bodyPr/>
                    <a:lstStyle/>
                    <a:p>
                      <a:r>
                        <a:rPr lang="en-US" sz="1400" kern="1200" dirty="0">
                          <a:solidFill>
                            <a:schemeClr val="tx1"/>
                          </a:solidFill>
                          <a:effectLst/>
                          <a:latin typeface="+mn-lt"/>
                          <a:ea typeface="+mn-ea"/>
                          <a:cs typeface="+mn-cs"/>
                        </a:rPr>
                        <a:t>Time series analysis and machine learning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and promotions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used time series analysis and machine learning techniques to forecast sales </a:t>
                      </a:r>
                      <a:endParaRPr lang="en-US" sz="1400" dirty="0"/>
                    </a:p>
                  </a:txBody>
                  <a:tcPr/>
                </a:tc>
                <a:extLst>
                  <a:ext uri="{0D108BD9-81ED-4DB2-BD59-A6C34878D82A}">
                    <a16:rowId xmlns:a16="http://schemas.microsoft.com/office/drawing/2014/main" val="2782433554"/>
                  </a:ext>
                </a:extLst>
              </a:tr>
              <a:tr h="1379679">
                <a:tc>
                  <a:txBody>
                    <a:bodyPr/>
                    <a:lstStyle/>
                    <a:p>
                      <a:r>
                        <a:rPr lang="en-US" sz="1400" kern="1200" dirty="0">
                          <a:solidFill>
                            <a:schemeClr val="tx1"/>
                          </a:solidFill>
                          <a:effectLst/>
                          <a:latin typeface="+mn-lt"/>
                          <a:ea typeface="+mn-ea"/>
                          <a:cs typeface="+mn-cs"/>
                        </a:rPr>
                        <a:t>Machine Learning Based Sales Forecasting for Online Retailer </a:t>
                      </a:r>
                      <a:r>
                        <a:rPr lang="en-US" sz="1400" i="1" kern="1200" dirty="0">
                          <a:solidFill>
                            <a:schemeClr val="tx1"/>
                          </a:solidFill>
                          <a:effectLst/>
                          <a:latin typeface="+mn-lt"/>
                          <a:ea typeface="+mn-ea"/>
                          <a:cs typeface="+mn-cs"/>
                        </a:rPr>
                        <a:t>by Karthikeyan Shanmugam and Sumathi Annamalai</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Machine learning techniques such as decision trees, random forest, and artificial neural networks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customer behavior, and product attributes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used machine learning techniques to forecast sales for an online retailer and found that decision trees and random forest outperformed artificial neural networks in accuracy, with an error rate of 8.04% and 7.67%, respectively.</a:t>
                      </a:r>
                      <a:r>
                        <a:rPr lang="en-US" sz="1400" dirty="0">
                          <a:effectLst/>
                        </a:rPr>
                        <a:t> </a:t>
                      </a:r>
                      <a:endParaRPr lang="en-US" sz="1400" dirty="0"/>
                    </a:p>
                  </a:txBody>
                  <a:tcPr/>
                </a:tc>
                <a:extLst>
                  <a:ext uri="{0D108BD9-81ED-4DB2-BD59-A6C34878D82A}">
                    <a16:rowId xmlns:a16="http://schemas.microsoft.com/office/drawing/2014/main" val="3736212955"/>
                  </a:ext>
                </a:extLst>
              </a:tr>
              <a:tr h="1379679">
                <a:tc>
                  <a:txBody>
                    <a:bodyPr/>
                    <a:lstStyle/>
                    <a:p>
                      <a:r>
                        <a:rPr lang="en-US" sz="1400" kern="1200" dirty="0">
                          <a:solidFill>
                            <a:schemeClr val="tx1"/>
                          </a:solidFill>
                          <a:effectLst/>
                          <a:latin typeface="+mn-lt"/>
                          <a:ea typeface="+mn-ea"/>
                          <a:cs typeface="+mn-cs"/>
                        </a:rPr>
                        <a:t>Comparative Analysis of Time Series and Machine Learning Methods for Sales Forecasting </a:t>
                      </a:r>
                      <a:r>
                        <a:rPr lang="en-US" sz="1400" i="1" kern="1200" dirty="0">
                          <a:solidFill>
                            <a:schemeClr val="tx1"/>
                          </a:solidFill>
                          <a:effectLst/>
                          <a:latin typeface="+mn-lt"/>
                          <a:ea typeface="+mn-ea"/>
                          <a:cs typeface="+mn-cs"/>
                        </a:rPr>
                        <a:t>by A. R. </a:t>
                      </a:r>
                      <a:r>
                        <a:rPr lang="en-US" sz="1400" i="1" kern="1200" dirty="0" err="1">
                          <a:solidFill>
                            <a:schemeClr val="tx1"/>
                          </a:solidFill>
                          <a:effectLst/>
                          <a:latin typeface="+mn-lt"/>
                          <a:ea typeface="+mn-ea"/>
                          <a:cs typeface="+mn-cs"/>
                        </a:rPr>
                        <a:t>Yarmukhamedova</a:t>
                      </a:r>
                      <a:r>
                        <a:rPr lang="en-US" sz="1400" i="1" kern="1200" dirty="0">
                          <a:solidFill>
                            <a:schemeClr val="tx1"/>
                          </a:solidFill>
                          <a:effectLst/>
                          <a:latin typeface="+mn-lt"/>
                          <a:ea typeface="+mn-ea"/>
                          <a:cs typeface="+mn-cs"/>
                        </a:rPr>
                        <a:t> and V. G. </a:t>
                      </a:r>
                      <a:r>
                        <a:rPr lang="en-US" sz="1400" i="1" kern="1200" dirty="0" err="1">
                          <a:solidFill>
                            <a:schemeClr val="tx1"/>
                          </a:solidFill>
                          <a:effectLst/>
                          <a:latin typeface="+mn-lt"/>
                          <a:ea typeface="+mn-ea"/>
                          <a:cs typeface="+mn-cs"/>
                        </a:rPr>
                        <a:t>Yarmukhamedov</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Time series analysis and machine learning techniques such as artificial neural networks and support vector regression</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and economic indicators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compared different time series and machine learning methods for sales forecasting and found that support vector regression performed the best in accuracy, with a mean absolute percentage error of 7.16%.</a:t>
                      </a:r>
                      <a:r>
                        <a:rPr lang="en-US" sz="1400" dirty="0">
                          <a:effectLst/>
                        </a:rPr>
                        <a:t> </a:t>
                      </a:r>
                      <a:endParaRPr lang="en-US" sz="1400" dirty="0"/>
                    </a:p>
                  </a:txBody>
                  <a:tcPr/>
                </a:tc>
                <a:extLst>
                  <a:ext uri="{0D108BD9-81ED-4DB2-BD59-A6C34878D82A}">
                    <a16:rowId xmlns:a16="http://schemas.microsoft.com/office/drawing/2014/main" val="677134659"/>
                  </a:ext>
                </a:extLst>
              </a:tr>
              <a:tr h="1379679">
                <a:tc>
                  <a:txBody>
                    <a:bodyPr/>
                    <a:lstStyle/>
                    <a:p>
                      <a:r>
                        <a:rPr lang="en-US" sz="1400" kern="1200" dirty="0">
                          <a:solidFill>
                            <a:schemeClr val="tx1"/>
                          </a:solidFill>
                          <a:effectLst/>
                          <a:latin typeface="+mn-lt"/>
                          <a:ea typeface="+mn-ea"/>
                          <a:cs typeface="+mn-cs"/>
                        </a:rPr>
                        <a:t>Sales Forecasting of Durable Consumer Goods: A Comparative Analysis of Statistical and Machine Learning Techniques </a:t>
                      </a:r>
                      <a:r>
                        <a:rPr lang="en-US" sz="1400" i="1" kern="1200" dirty="0">
                          <a:solidFill>
                            <a:schemeClr val="tx1"/>
                          </a:solidFill>
                          <a:effectLst/>
                          <a:latin typeface="+mn-lt"/>
                          <a:ea typeface="+mn-ea"/>
                          <a:cs typeface="+mn-cs"/>
                        </a:rPr>
                        <a:t>by Tahir Khan, Farhan Hassan Khan, and Adeel Anwar</a:t>
                      </a:r>
                      <a:r>
                        <a:rPr lang="en-US" sz="1400" i="1" dirty="0">
                          <a:effectLst/>
                        </a:rPr>
                        <a:t> </a:t>
                      </a:r>
                      <a:endParaRPr lang="en-US" sz="14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Statistical techniques such as ARIMA and machine learning techniques such as artificial neural networks and decision trees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Historical sales data, seasonality, and economic indicators</a:t>
                      </a:r>
                      <a:r>
                        <a:rPr lang="en-US" sz="1400" dirty="0">
                          <a:effectLst/>
                        </a:rPr>
                        <a:t> </a:t>
                      </a:r>
                      <a:endParaRPr lang="en-US" sz="1400" dirty="0"/>
                    </a:p>
                  </a:txBody>
                  <a:tcPr/>
                </a:tc>
                <a:tc>
                  <a:txBody>
                    <a:bodyPr/>
                    <a:lstStyle/>
                    <a:p>
                      <a:r>
                        <a:rPr lang="en-US" sz="1400" kern="1200" dirty="0">
                          <a:solidFill>
                            <a:schemeClr val="tx1"/>
                          </a:solidFill>
                          <a:effectLst/>
                          <a:latin typeface="+mn-lt"/>
                          <a:ea typeface="+mn-ea"/>
                          <a:cs typeface="+mn-cs"/>
                        </a:rPr>
                        <a:t>The study compared different statistical and machine learning techniques for sales.</a:t>
                      </a:r>
                      <a:endParaRPr lang="en-US" sz="1400" dirty="0"/>
                    </a:p>
                  </a:txBody>
                  <a:tcPr/>
                </a:tc>
                <a:extLst>
                  <a:ext uri="{0D108BD9-81ED-4DB2-BD59-A6C34878D82A}">
                    <a16:rowId xmlns:a16="http://schemas.microsoft.com/office/drawing/2014/main" val="403618451"/>
                  </a:ext>
                </a:extLst>
              </a:tr>
            </a:tbl>
          </a:graphicData>
        </a:graphic>
      </p:graphicFrame>
    </p:spTree>
    <p:extLst>
      <p:ext uri="{BB962C8B-B14F-4D97-AF65-F5344CB8AC3E}">
        <p14:creationId xmlns:p14="http://schemas.microsoft.com/office/powerpoint/2010/main" val="423509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70327"/>
            <a:ext cx="4032504"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a:latin typeface="Goudy Old Style" panose="02020502050305020303" pitchFamily="18" charset="77"/>
              </a:rPr>
              <a:t>Dataset</a:t>
            </a:r>
            <a:endParaRPr lang="en-US" sz="3600" b="0" dirty="0">
              <a:latin typeface="Goudy Old Style" panose="02020502050305020303" pitchFamily="18" charset="77"/>
            </a:endParaRP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12</a:t>
            </a:fld>
            <a:endParaRPr lang="en-US"/>
          </a:p>
        </p:txBody>
      </p:sp>
      <p:sp>
        <p:nvSpPr>
          <p:cNvPr id="4" name="TextBox 3">
            <a:extLst>
              <a:ext uri="{FF2B5EF4-FFF2-40B4-BE49-F238E27FC236}">
                <a16:creationId xmlns:a16="http://schemas.microsoft.com/office/drawing/2014/main" id="{0AE04573-419F-1FD7-CC16-B485556CAE98}"/>
              </a:ext>
            </a:extLst>
          </p:cNvPr>
          <p:cNvSpPr txBox="1"/>
          <p:nvPr/>
        </p:nvSpPr>
        <p:spPr>
          <a:xfrm>
            <a:off x="2269647" y="1090670"/>
            <a:ext cx="6702903" cy="4917482"/>
          </a:xfrm>
          <a:prstGeom prst="rect">
            <a:avLst/>
          </a:prstGeom>
        </p:spPr>
        <p:txBody>
          <a:bodyPr vert="horz" lIns="91440" tIns="45720" rIns="91440" bIns="45720" rtlCol="0" anchor="t">
            <a:normAutofit/>
          </a:bodyPr>
          <a:lstStyle>
            <a:lvl1pPr marL="228600" indent="-228600" fontAlgn="base">
              <a:lnSpc>
                <a:spcPct val="100000"/>
              </a:lnSpc>
              <a:spcBef>
                <a:spcPts val="1000"/>
              </a:spcBef>
              <a:buSzPct val="80000"/>
              <a:buFont typeface="Arial" panose="020B0604020202020204" pitchFamily="34" charset="0"/>
              <a:buChar char="•"/>
              <a:defRPr sz="2000">
                <a:solidFill>
                  <a:schemeClr val="tx2">
                    <a:lumMod val="90000"/>
                    <a:lumOff val="10000"/>
                  </a:schemeClr>
                </a:solidFill>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Data Source: Web-scraped from </a:t>
            </a:r>
            <a:r>
              <a:rPr lang="en-US" dirty="0">
                <a:hlinkClick r:id="rId2"/>
              </a:rPr>
              <a:t>HERE</a:t>
            </a:r>
            <a:r>
              <a:rPr lang="en-US" dirty="0"/>
              <a:t>  </a:t>
            </a:r>
          </a:p>
          <a:p>
            <a:r>
              <a:rPr lang="en-US" dirty="0"/>
              <a:t>Variables:</a:t>
            </a:r>
          </a:p>
          <a:p>
            <a:pPr marL="274320" lvl="1" indent="0">
              <a:buNone/>
            </a:pPr>
            <a:endParaRPr lang="en-US" dirty="0"/>
          </a:p>
        </p:txBody>
      </p:sp>
      <p:graphicFrame>
        <p:nvGraphicFramePr>
          <p:cNvPr id="7" name="Table 7">
            <a:extLst>
              <a:ext uri="{FF2B5EF4-FFF2-40B4-BE49-F238E27FC236}">
                <a16:creationId xmlns:a16="http://schemas.microsoft.com/office/drawing/2014/main" id="{B4BF3711-28D0-4DDC-C7F7-2FFBE77F77B9}"/>
              </a:ext>
            </a:extLst>
          </p:cNvPr>
          <p:cNvGraphicFramePr>
            <a:graphicFrameLocks noGrp="1"/>
          </p:cNvGraphicFramePr>
          <p:nvPr>
            <p:extLst>
              <p:ext uri="{D42A27DB-BD31-4B8C-83A1-F6EECF244321}">
                <p14:modId xmlns:p14="http://schemas.microsoft.com/office/powerpoint/2010/main" val="3974519600"/>
              </p:ext>
            </p:extLst>
          </p:nvPr>
        </p:nvGraphicFramePr>
        <p:xfrm>
          <a:off x="2568417" y="2066051"/>
          <a:ext cx="5381148" cy="4342094"/>
        </p:xfrm>
        <a:graphic>
          <a:graphicData uri="http://schemas.openxmlformats.org/drawingml/2006/table">
            <a:tbl>
              <a:tblPr firstRow="1" bandRow="1">
                <a:tableStyleId>{5940675A-B579-460E-94D1-54222C63F5DA}</a:tableStyleId>
              </a:tblPr>
              <a:tblGrid>
                <a:gridCol w="1970532">
                  <a:extLst>
                    <a:ext uri="{9D8B030D-6E8A-4147-A177-3AD203B41FA5}">
                      <a16:colId xmlns:a16="http://schemas.microsoft.com/office/drawing/2014/main" val="1343917904"/>
                    </a:ext>
                  </a:extLst>
                </a:gridCol>
                <a:gridCol w="3410616">
                  <a:extLst>
                    <a:ext uri="{9D8B030D-6E8A-4147-A177-3AD203B41FA5}">
                      <a16:colId xmlns:a16="http://schemas.microsoft.com/office/drawing/2014/main" val="3560100670"/>
                    </a:ext>
                  </a:extLst>
                </a:gridCol>
              </a:tblGrid>
              <a:tr h="370840">
                <a:tc>
                  <a:txBody>
                    <a:bodyPr/>
                    <a:lstStyle/>
                    <a:p>
                      <a:r>
                        <a:rPr lang="en-US" sz="1400" b="1" dirty="0"/>
                        <a:t>Variable</a:t>
                      </a:r>
                    </a:p>
                  </a:txBody>
                  <a:tcPr/>
                </a:tc>
                <a:tc>
                  <a:txBody>
                    <a:bodyPr/>
                    <a:lstStyle/>
                    <a:p>
                      <a:r>
                        <a:rPr lang="en-US" sz="1400" b="1" dirty="0"/>
                        <a:t>Description</a:t>
                      </a:r>
                    </a:p>
                  </a:txBody>
                  <a:tcPr/>
                </a:tc>
                <a:extLst>
                  <a:ext uri="{0D108BD9-81ED-4DB2-BD59-A6C34878D82A}">
                    <a16:rowId xmlns:a16="http://schemas.microsoft.com/office/drawing/2014/main" val="204121073"/>
                  </a:ext>
                </a:extLst>
              </a:tr>
              <a:tr h="262242">
                <a:tc>
                  <a:txBody>
                    <a:bodyPr/>
                    <a:lstStyle/>
                    <a:p>
                      <a:r>
                        <a:rPr lang="en-US" sz="1400" dirty="0"/>
                        <a:t>rank</a:t>
                      </a:r>
                    </a:p>
                  </a:txBody>
                  <a:tcPr/>
                </a:tc>
                <a:tc>
                  <a:txBody>
                    <a:bodyPr/>
                    <a:lstStyle/>
                    <a:p>
                      <a:r>
                        <a:rPr lang="en-US" sz="1400" dirty="0"/>
                        <a:t>Rank of the Game</a:t>
                      </a:r>
                    </a:p>
                  </a:txBody>
                  <a:tcPr/>
                </a:tc>
                <a:extLst>
                  <a:ext uri="{0D108BD9-81ED-4DB2-BD59-A6C34878D82A}">
                    <a16:rowId xmlns:a16="http://schemas.microsoft.com/office/drawing/2014/main" val="3051470263"/>
                  </a:ext>
                </a:extLst>
              </a:tr>
              <a:tr h="298964">
                <a:tc>
                  <a:txBody>
                    <a:bodyPr/>
                    <a:lstStyle/>
                    <a:p>
                      <a:r>
                        <a:rPr lang="en-US" sz="1400" dirty="0" err="1"/>
                        <a:t>last_year_rank</a:t>
                      </a:r>
                      <a:endParaRPr lang="en-US" sz="1400" dirty="0"/>
                    </a:p>
                  </a:txBody>
                  <a:tcPr/>
                </a:tc>
                <a:tc>
                  <a:txBody>
                    <a:bodyPr/>
                    <a:lstStyle/>
                    <a:p>
                      <a:r>
                        <a:rPr lang="en-US" sz="1400" dirty="0"/>
                        <a:t>Last year rank of the Game</a:t>
                      </a:r>
                    </a:p>
                  </a:txBody>
                  <a:tcPr/>
                </a:tc>
                <a:extLst>
                  <a:ext uri="{0D108BD9-81ED-4DB2-BD59-A6C34878D82A}">
                    <a16:rowId xmlns:a16="http://schemas.microsoft.com/office/drawing/2014/main" val="1342941437"/>
                  </a:ext>
                </a:extLst>
              </a:tr>
              <a:tr h="313654">
                <a:tc>
                  <a:txBody>
                    <a:bodyPr/>
                    <a:lstStyle/>
                    <a:p>
                      <a:r>
                        <a:rPr lang="en-US" sz="1400" dirty="0"/>
                        <a:t>system</a:t>
                      </a:r>
                    </a:p>
                  </a:txBody>
                  <a:tcPr/>
                </a:tc>
                <a:tc>
                  <a:txBody>
                    <a:bodyPr/>
                    <a:lstStyle/>
                    <a:p>
                      <a:r>
                        <a:rPr lang="en-US" sz="1400" dirty="0"/>
                        <a:t>Name of the console for the Game</a:t>
                      </a:r>
                    </a:p>
                  </a:txBody>
                  <a:tcPr/>
                </a:tc>
                <a:extLst>
                  <a:ext uri="{0D108BD9-81ED-4DB2-BD59-A6C34878D82A}">
                    <a16:rowId xmlns:a16="http://schemas.microsoft.com/office/drawing/2014/main" val="1259673002"/>
                  </a:ext>
                </a:extLst>
              </a:tr>
              <a:tr h="286438">
                <a:tc>
                  <a:txBody>
                    <a:bodyPr/>
                    <a:lstStyle/>
                    <a:p>
                      <a:r>
                        <a:rPr lang="en-US" sz="1400" dirty="0"/>
                        <a:t>title</a:t>
                      </a:r>
                    </a:p>
                  </a:txBody>
                  <a:tcPr/>
                </a:tc>
                <a:tc>
                  <a:txBody>
                    <a:bodyPr/>
                    <a:lstStyle/>
                    <a:p>
                      <a:r>
                        <a:rPr lang="en-US" sz="1400" dirty="0"/>
                        <a:t>Title of the Game</a:t>
                      </a:r>
                    </a:p>
                  </a:txBody>
                  <a:tcPr/>
                </a:tc>
                <a:extLst>
                  <a:ext uri="{0D108BD9-81ED-4DB2-BD59-A6C34878D82A}">
                    <a16:rowId xmlns:a16="http://schemas.microsoft.com/office/drawing/2014/main" val="2022158762"/>
                  </a:ext>
                </a:extLst>
              </a:tr>
              <a:tr h="279094">
                <a:tc>
                  <a:txBody>
                    <a:bodyPr/>
                    <a:lstStyle/>
                    <a:p>
                      <a:r>
                        <a:rPr lang="en-US" sz="1400" dirty="0"/>
                        <a:t>genre</a:t>
                      </a:r>
                    </a:p>
                  </a:txBody>
                  <a:tcPr/>
                </a:tc>
                <a:tc>
                  <a:txBody>
                    <a:bodyPr/>
                    <a:lstStyle/>
                    <a:p>
                      <a:r>
                        <a:rPr lang="en-US" sz="1400" dirty="0"/>
                        <a:t>Genre of the Game</a:t>
                      </a:r>
                    </a:p>
                  </a:txBody>
                  <a:tcPr/>
                </a:tc>
                <a:extLst>
                  <a:ext uri="{0D108BD9-81ED-4DB2-BD59-A6C34878D82A}">
                    <a16:rowId xmlns:a16="http://schemas.microsoft.com/office/drawing/2014/main" val="3168849148"/>
                  </a:ext>
                </a:extLst>
              </a:tr>
              <a:tr h="304800">
                <a:tc>
                  <a:txBody>
                    <a:bodyPr/>
                    <a:lstStyle/>
                    <a:p>
                      <a:r>
                        <a:rPr lang="en-US" sz="1400" dirty="0"/>
                        <a:t>publisher</a:t>
                      </a:r>
                    </a:p>
                  </a:txBody>
                  <a:tcPr/>
                </a:tc>
                <a:tc>
                  <a:txBody>
                    <a:bodyPr/>
                    <a:lstStyle/>
                    <a:p>
                      <a:r>
                        <a:rPr lang="en-US" sz="1400" dirty="0"/>
                        <a:t>Publisher of the Game</a:t>
                      </a:r>
                    </a:p>
                  </a:txBody>
                  <a:tcPr/>
                </a:tc>
                <a:extLst>
                  <a:ext uri="{0D108BD9-81ED-4DB2-BD59-A6C34878D82A}">
                    <a16:rowId xmlns:a16="http://schemas.microsoft.com/office/drawing/2014/main" val="1680158788"/>
                  </a:ext>
                </a:extLst>
              </a:tr>
              <a:tr h="194202">
                <a:tc>
                  <a:txBody>
                    <a:bodyPr/>
                    <a:lstStyle/>
                    <a:p>
                      <a:r>
                        <a:rPr lang="en-US" sz="1400" dirty="0" err="1"/>
                        <a:t>release_date</a:t>
                      </a:r>
                      <a:endParaRPr lang="en-US" sz="1400" dirty="0"/>
                    </a:p>
                  </a:txBody>
                  <a:tcPr/>
                </a:tc>
                <a:tc>
                  <a:txBody>
                    <a:bodyPr/>
                    <a:lstStyle/>
                    <a:p>
                      <a:r>
                        <a:rPr lang="en-US" sz="1400" dirty="0"/>
                        <a:t>Release Date of the Game</a:t>
                      </a:r>
                    </a:p>
                  </a:txBody>
                  <a:tcPr/>
                </a:tc>
                <a:extLst>
                  <a:ext uri="{0D108BD9-81ED-4DB2-BD59-A6C34878D82A}">
                    <a16:rowId xmlns:a16="http://schemas.microsoft.com/office/drawing/2014/main" val="3653684263"/>
                  </a:ext>
                </a:extLst>
              </a:tr>
              <a:tr h="290110">
                <a:tc>
                  <a:txBody>
                    <a:bodyPr/>
                    <a:lstStyle/>
                    <a:p>
                      <a:r>
                        <a:rPr lang="en-US" sz="1400" dirty="0"/>
                        <a:t>price</a:t>
                      </a:r>
                    </a:p>
                  </a:txBody>
                  <a:tcPr/>
                </a:tc>
                <a:tc>
                  <a:txBody>
                    <a:bodyPr/>
                    <a:lstStyle/>
                    <a:p>
                      <a:r>
                        <a:rPr lang="en-US" sz="1400" dirty="0"/>
                        <a:t>Price of the Game</a:t>
                      </a:r>
                    </a:p>
                  </a:txBody>
                  <a:tcPr/>
                </a:tc>
                <a:extLst>
                  <a:ext uri="{0D108BD9-81ED-4DB2-BD59-A6C34878D82A}">
                    <a16:rowId xmlns:a16="http://schemas.microsoft.com/office/drawing/2014/main" val="775983955"/>
                  </a:ext>
                </a:extLst>
              </a:tr>
              <a:tr h="304800">
                <a:tc>
                  <a:txBody>
                    <a:bodyPr/>
                    <a:lstStyle/>
                    <a:p>
                      <a:r>
                        <a:rPr lang="en-US" sz="1400" dirty="0" err="1"/>
                        <a:t>year_to_date_sales</a:t>
                      </a:r>
                      <a:endParaRPr lang="en-US" sz="1400" dirty="0"/>
                    </a:p>
                  </a:txBody>
                  <a:tcPr/>
                </a:tc>
                <a:tc>
                  <a:txBody>
                    <a:bodyPr/>
                    <a:lstStyle/>
                    <a:p>
                      <a:r>
                        <a:rPr lang="en-US" sz="1400" dirty="0"/>
                        <a:t>Year to Date sales of the Game</a:t>
                      </a:r>
                    </a:p>
                  </a:txBody>
                  <a:tcPr/>
                </a:tc>
                <a:extLst>
                  <a:ext uri="{0D108BD9-81ED-4DB2-BD59-A6C34878D82A}">
                    <a16:rowId xmlns:a16="http://schemas.microsoft.com/office/drawing/2014/main" val="1753322909"/>
                  </a:ext>
                </a:extLst>
              </a:tr>
              <a:tr h="286438">
                <a:tc>
                  <a:txBody>
                    <a:bodyPr/>
                    <a:lstStyle/>
                    <a:p>
                      <a:r>
                        <a:rPr lang="en-US" sz="1400" dirty="0"/>
                        <a:t>week</a:t>
                      </a:r>
                    </a:p>
                  </a:txBody>
                  <a:tcPr/>
                </a:tc>
                <a:tc>
                  <a:txBody>
                    <a:bodyPr/>
                    <a:lstStyle/>
                    <a:p>
                      <a:r>
                        <a:rPr lang="en-US" sz="1400" dirty="0"/>
                        <a:t>Week of the Year</a:t>
                      </a:r>
                    </a:p>
                  </a:txBody>
                  <a:tcPr/>
                </a:tc>
                <a:extLst>
                  <a:ext uri="{0D108BD9-81ED-4DB2-BD59-A6C34878D82A}">
                    <a16:rowId xmlns:a16="http://schemas.microsoft.com/office/drawing/2014/main" val="701845614"/>
                  </a:ext>
                </a:extLst>
              </a:tr>
              <a:tr h="286438">
                <a:tc>
                  <a:txBody>
                    <a:bodyPr/>
                    <a:lstStyle/>
                    <a:p>
                      <a:r>
                        <a:rPr lang="en-US" sz="1400" dirty="0"/>
                        <a:t>year</a:t>
                      </a:r>
                    </a:p>
                  </a:txBody>
                  <a:tcPr/>
                </a:tc>
                <a:tc>
                  <a:txBody>
                    <a:bodyPr/>
                    <a:lstStyle/>
                    <a:p>
                      <a:r>
                        <a:rPr lang="en-US" sz="1400" dirty="0"/>
                        <a:t>Year</a:t>
                      </a:r>
                    </a:p>
                  </a:txBody>
                  <a:tcPr/>
                </a:tc>
                <a:extLst>
                  <a:ext uri="{0D108BD9-81ED-4DB2-BD59-A6C34878D82A}">
                    <a16:rowId xmlns:a16="http://schemas.microsoft.com/office/drawing/2014/main" val="324248097"/>
                  </a:ext>
                </a:extLst>
              </a:tr>
              <a:tr h="286438">
                <a:tc>
                  <a:txBody>
                    <a:bodyPr/>
                    <a:lstStyle/>
                    <a:p>
                      <a:r>
                        <a:rPr lang="en-US" sz="1400" dirty="0" err="1"/>
                        <a:t>week_start</a:t>
                      </a:r>
                      <a:endParaRPr lang="en-US" sz="1400" dirty="0"/>
                    </a:p>
                  </a:txBody>
                  <a:tcPr/>
                </a:tc>
                <a:tc>
                  <a:txBody>
                    <a:bodyPr/>
                    <a:lstStyle/>
                    <a:p>
                      <a:r>
                        <a:rPr lang="en-US" sz="1400" dirty="0"/>
                        <a:t>Start Date of the Week</a:t>
                      </a:r>
                    </a:p>
                  </a:txBody>
                  <a:tcPr/>
                </a:tc>
                <a:extLst>
                  <a:ext uri="{0D108BD9-81ED-4DB2-BD59-A6C34878D82A}">
                    <a16:rowId xmlns:a16="http://schemas.microsoft.com/office/drawing/2014/main" val="374374981"/>
                  </a:ext>
                </a:extLst>
              </a:tr>
              <a:tr h="279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week_end</a:t>
                      </a:r>
                      <a:endParaRPr lang="en-US" sz="1400" dirty="0"/>
                    </a:p>
                  </a:txBody>
                  <a:tcPr/>
                </a:tc>
                <a:tc>
                  <a:txBody>
                    <a:bodyPr/>
                    <a:lstStyle/>
                    <a:p>
                      <a:r>
                        <a:rPr lang="en-US" sz="1400" dirty="0"/>
                        <a:t>End Date of the Week</a:t>
                      </a:r>
                    </a:p>
                  </a:txBody>
                  <a:tcPr/>
                </a:tc>
                <a:extLst>
                  <a:ext uri="{0D108BD9-81ED-4DB2-BD59-A6C34878D82A}">
                    <a16:rowId xmlns:a16="http://schemas.microsoft.com/office/drawing/2014/main" val="3644397977"/>
                  </a:ext>
                </a:extLst>
              </a:tr>
            </a:tbl>
          </a:graphicData>
        </a:graphic>
      </p:graphicFrame>
    </p:spTree>
    <p:extLst>
      <p:ext uri="{BB962C8B-B14F-4D97-AF65-F5344CB8AC3E}">
        <p14:creationId xmlns:p14="http://schemas.microsoft.com/office/powerpoint/2010/main" val="314547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70327"/>
            <a:ext cx="4032504"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Data Visualization</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13</a:t>
            </a:fld>
            <a:endParaRPr lang="en-US"/>
          </a:p>
        </p:txBody>
      </p:sp>
      <p:pic>
        <p:nvPicPr>
          <p:cNvPr id="3" name="Picture 2" descr="Chart, bar chart&#10;&#10;Description automatically generated">
            <a:extLst>
              <a:ext uri="{FF2B5EF4-FFF2-40B4-BE49-F238E27FC236}">
                <a16:creationId xmlns:a16="http://schemas.microsoft.com/office/drawing/2014/main" id="{A36CEF16-F164-BA66-D4F1-BA6F81B797AB}"/>
              </a:ext>
            </a:extLst>
          </p:cNvPr>
          <p:cNvPicPr>
            <a:picLocks noChangeAspect="1"/>
          </p:cNvPicPr>
          <p:nvPr/>
        </p:nvPicPr>
        <p:blipFill>
          <a:blip r:embed="rId2"/>
          <a:stretch>
            <a:fillRect/>
          </a:stretch>
        </p:blipFill>
        <p:spPr>
          <a:xfrm>
            <a:off x="698469" y="1316182"/>
            <a:ext cx="10440586" cy="5405293"/>
          </a:xfrm>
          <a:prstGeom prst="rect">
            <a:avLst/>
          </a:prstGeom>
        </p:spPr>
      </p:pic>
    </p:spTree>
    <p:extLst>
      <p:ext uri="{BB962C8B-B14F-4D97-AF65-F5344CB8AC3E}">
        <p14:creationId xmlns:p14="http://schemas.microsoft.com/office/powerpoint/2010/main" val="26159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70327"/>
            <a:ext cx="4032504"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Data Visualization</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14</a:t>
            </a:fld>
            <a:endParaRPr lang="en-US"/>
          </a:p>
        </p:txBody>
      </p:sp>
      <p:pic>
        <p:nvPicPr>
          <p:cNvPr id="2" name="Picture 1">
            <a:extLst>
              <a:ext uri="{FF2B5EF4-FFF2-40B4-BE49-F238E27FC236}">
                <a16:creationId xmlns:a16="http://schemas.microsoft.com/office/drawing/2014/main" id="{57E1C2AA-F6F1-C210-EF5A-E09055508BF2}"/>
              </a:ext>
            </a:extLst>
          </p:cNvPr>
          <p:cNvPicPr>
            <a:picLocks noChangeAspect="1"/>
          </p:cNvPicPr>
          <p:nvPr/>
        </p:nvPicPr>
        <p:blipFill>
          <a:blip r:embed="rId2"/>
          <a:stretch>
            <a:fillRect/>
          </a:stretch>
        </p:blipFill>
        <p:spPr>
          <a:xfrm>
            <a:off x="775854" y="940578"/>
            <a:ext cx="10543309" cy="5780897"/>
          </a:xfrm>
          <a:prstGeom prst="rect">
            <a:avLst/>
          </a:prstGeom>
        </p:spPr>
      </p:pic>
    </p:spTree>
    <p:extLst>
      <p:ext uri="{BB962C8B-B14F-4D97-AF65-F5344CB8AC3E}">
        <p14:creationId xmlns:p14="http://schemas.microsoft.com/office/powerpoint/2010/main" val="408400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370327"/>
            <a:ext cx="4032504"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Next Steps</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15</a:t>
            </a:fld>
            <a:endParaRPr lang="en-US"/>
          </a:p>
        </p:txBody>
      </p:sp>
      <p:sp>
        <p:nvSpPr>
          <p:cNvPr id="2" name="Rounded Rectangle 1">
            <a:extLst>
              <a:ext uri="{FF2B5EF4-FFF2-40B4-BE49-F238E27FC236}">
                <a16:creationId xmlns:a16="http://schemas.microsoft.com/office/drawing/2014/main" id="{9AF049E3-BB8A-55AB-3250-13B899088B44}"/>
              </a:ext>
            </a:extLst>
          </p:cNvPr>
          <p:cNvSpPr/>
          <p:nvPr/>
        </p:nvSpPr>
        <p:spPr>
          <a:xfrm>
            <a:off x="3195637" y="5173676"/>
            <a:ext cx="2900363"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Data Cleaning</a:t>
            </a:r>
          </a:p>
        </p:txBody>
      </p:sp>
      <p:sp>
        <p:nvSpPr>
          <p:cNvPr id="3" name="Rounded Rectangle 2">
            <a:extLst>
              <a:ext uri="{FF2B5EF4-FFF2-40B4-BE49-F238E27FC236}">
                <a16:creationId xmlns:a16="http://schemas.microsoft.com/office/drawing/2014/main" id="{01EEB056-4AC4-1AA8-D18E-8E75A961EB3B}"/>
              </a:ext>
            </a:extLst>
          </p:cNvPr>
          <p:cNvSpPr/>
          <p:nvPr/>
        </p:nvSpPr>
        <p:spPr>
          <a:xfrm>
            <a:off x="4788855" y="3696348"/>
            <a:ext cx="2900363"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Time-Series Modelling</a:t>
            </a:r>
          </a:p>
        </p:txBody>
      </p:sp>
      <p:sp>
        <p:nvSpPr>
          <p:cNvPr id="5" name="Rounded Rectangle 4">
            <a:extLst>
              <a:ext uri="{FF2B5EF4-FFF2-40B4-BE49-F238E27FC236}">
                <a16:creationId xmlns:a16="http://schemas.microsoft.com/office/drawing/2014/main" id="{11763492-89A8-0E62-3A3B-1D962924E110}"/>
              </a:ext>
            </a:extLst>
          </p:cNvPr>
          <p:cNvSpPr/>
          <p:nvPr/>
        </p:nvSpPr>
        <p:spPr>
          <a:xfrm>
            <a:off x="6658165" y="2291158"/>
            <a:ext cx="2900363"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Model Training &amp; Validation</a:t>
            </a:r>
          </a:p>
        </p:txBody>
      </p:sp>
      <p:sp>
        <p:nvSpPr>
          <p:cNvPr id="8" name="Rounded Rectangle 7">
            <a:extLst>
              <a:ext uri="{FF2B5EF4-FFF2-40B4-BE49-F238E27FC236}">
                <a16:creationId xmlns:a16="http://schemas.microsoft.com/office/drawing/2014/main" id="{83FD2DF4-07B4-A9E5-4456-7E22950C5DEB}"/>
              </a:ext>
            </a:extLst>
          </p:cNvPr>
          <p:cNvSpPr/>
          <p:nvPr/>
        </p:nvSpPr>
        <p:spPr>
          <a:xfrm>
            <a:off x="8173402" y="937064"/>
            <a:ext cx="2900363"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Model Evaluation</a:t>
            </a:r>
          </a:p>
        </p:txBody>
      </p:sp>
      <p:sp>
        <p:nvSpPr>
          <p:cNvPr id="10" name="TextBox 9">
            <a:extLst>
              <a:ext uri="{FF2B5EF4-FFF2-40B4-BE49-F238E27FC236}">
                <a16:creationId xmlns:a16="http://schemas.microsoft.com/office/drawing/2014/main" id="{4DBBC926-3D43-6308-5605-2C93D243F572}"/>
              </a:ext>
            </a:extLst>
          </p:cNvPr>
          <p:cNvSpPr txBox="1"/>
          <p:nvPr/>
        </p:nvSpPr>
        <p:spPr>
          <a:xfrm>
            <a:off x="6096000" y="5232068"/>
            <a:ext cx="6262688"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noticed null values in the year_to_date_sales, so, we will clean the data accordingly and shape it for further processing.</a:t>
            </a:r>
          </a:p>
        </p:txBody>
      </p:sp>
      <p:sp>
        <p:nvSpPr>
          <p:cNvPr id="11" name="TextBox 10">
            <a:extLst>
              <a:ext uri="{FF2B5EF4-FFF2-40B4-BE49-F238E27FC236}">
                <a16:creationId xmlns:a16="http://schemas.microsoft.com/office/drawing/2014/main" id="{79C3AFF5-4E92-08F1-19CE-9F30F3A93690}"/>
              </a:ext>
            </a:extLst>
          </p:cNvPr>
          <p:cNvSpPr txBox="1"/>
          <p:nvPr/>
        </p:nvSpPr>
        <p:spPr>
          <a:xfrm>
            <a:off x="7689218" y="3666158"/>
            <a:ext cx="48352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are looking at the potential options like ARIMA &amp; other exponential smoothing models.</a:t>
            </a:r>
          </a:p>
        </p:txBody>
      </p:sp>
      <p:sp>
        <p:nvSpPr>
          <p:cNvPr id="12" name="TextBox 11">
            <a:extLst>
              <a:ext uri="{FF2B5EF4-FFF2-40B4-BE49-F238E27FC236}">
                <a16:creationId xmlns:a16="http://schemas.microsoft.com/office/drawing/2014/main" id="{772ABE57-BAE7-39BF-DCD7-DE68D4313C76}"/>
              </a:ext>
            </a:extLst>
          </p:cNvPr>
          <p:cNvSpPr txBox="1"/>
          <p:nvPr/>
        </p:nvSpPr>
        <p:spPr>
          <a:xfrm>
            <a:off x="150792" y="2359538"/>
            <a:ext cx="6621483" cy="1200329"/>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We will train the dataset and validate its performance using techniques such as cross-validation and holdout testing and try with different model parameters and data transformations to find the best combination for your data.</a:t>
            </a:r>
          </a:p>
        </p:txBody>
      </p:sp>
      <p:sp>
        <p:nvSpPr>
          <p:cNvPr id="13" name="TextBox 12">
            <a:extLst>
              <a:ext uri="{FF2B5EF4-FFF2-40B4-BE49-F238E27FC236}">
                <a16:creationId xmlns:a16="http://schemas.microsoft.com/office/drawing/2014/main" id="{9506C053-D43C-3E0A-6F22-D25F1E1BA5F7}"/>
              </a:ext>
            </a:extLst>
          </p:cNvPr>
          <p:cNvSpPr txBox="1"/>
          <p:nvPr/>
        </p:nvSpPr>
        <p:spPr>
          <a:xfrm>
            <a:off x="1970378" y="938153"/>
            <a:ext cx="5636955" cy="1200329"/>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Once trained and validated time series model, we will evaluate its performance on new data using metrics such as mean absolute error, mean squared error, or coefficient of determination (R-squared)</a:t>
            </a:r>
          </a:p>
        </p:txBody>
      </p:sp>
    </p:spTree>
    <p:extLst>
      <p:ext uri="{BB962C8B-B14F-4D97-AF65-F5344CB8AC3E}">
        <p14:creationId xmlns:p14="http://schemas.microsoft.com/office/powerpoint/2010/main" val="137246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2F95-7364-0655-38E0-96A48B0424E6}"/>
              </a:ext>
            </a:extLst>
          </p:cNvPr>
          <p:cNvSpPr>
            <a:spLocks noGrp="1"/>
          </p:cNvSpPr>
          <p:nvPr>
            <p:ph type="title"/>
          </p:nvPr>
        </p:nvSpPr>
        <p:spPr>
          <a:xfrm>
            <a:off x="4286249" y="2743200"/>
            <a:ext cx="3619501" cy="857250"/>
          </a:xfrm>
        </p:spPr>
        <p:txBody>
          <a:bodyPr>
            <a:normAutofit/>
          </a:bodyPr>
          <a:lstStyle/>
          <a:p>
            <a:r>
              <a:rPr lang="en-US" dirty="0"/>
              <a:t>Thank you</a:t>
            </a:r>
          </a:p>
        </p:txBody>
      </p:sp>
      <p:sp>
        <p:nvSpPr>
          <p:cNvPr id="4" name="Title 1">
            <a:extLst>
              <a:ext uri="{FF2B5EF4-FFF2-40B4-BE49-F238E27FC236}">
                <a16:creationId xmlns:a16="http://schemas.microsoft.com/office/drawing/2014/main" id="{8DBF2345-575F-F6CE-E4A9-E28E74D2BEE0}"/>
              </a:ext>
            </a:extLst>
          </p:cNvPr>
          <p:cNvSpPr txBox="1">
            <a:spLocks/>
          </p:cNvSpPr>
          <p:nvPr/>
        </p:nvSpPr>
        <p:spPr>
          <a:xfrm>
            <a:off x="8339137" y="4024313"/>
            <a:ext cx="3619501" cy="20288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GO BULLS!!</a:t>
            </a:r>
          </a:p>
        </p:txBody>
      </p:sp>
    </p:spTree>
    <p:extLst>
      <p:ext uri="{BB962C8B-B14F-4D97-AF65-F5344CB8AC3E}">
        <p14:creationId xmlns:p14="http://schemas.microsoft.com/office/powerpoint/2010/main" val="50847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4EC5AB8-0BAA-D494-1CC2-5C8F59E63819}"/>
              </a:ext>
            </a:extLst>
          </p:cNvPr>
          <p:cNvSpPr/>
          <p:nvPr/>
        </p:nvSpPr>
        <p:spPr>
          <a:xfrm>
            <a:off x="2362886" y="1445380"/>
            <a:ext cx="2900363" cy="77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Sindhura Alla</a:t>
            </a:r>
          </a:p>
        </p:txBody>
      </p:sp>
      <p:sp>
        <p:nvSpPr>
          <p:cNvPr id="5" name="Rounded Rectangle 4">
            <a:extLst>
              <a:ext uri="{FF2B5EF4-FFF2-40B4-BE49-F238E27FC236}">
                <a16:creationId xmlns:a16="http://schemas.microsoft.com/office/drawing/2014/main" id="{A5A9C712-BF1C-47E8-E297-4FEAB9E100B4}"/>
              </a:ext>
            </a:extLst>
          </p:cNvPr>
          <p:cNvSpPr/>
          <p:nvPr/>
        </p:nvSpPr>
        <p:spPr>
          <a:xfrm>
            <a:off x="2362886" y="3974680"/>
            <a:ext cx="2900363"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Ameer Basha </a:t>
            </a:r>
            <a:r>
              <a:rPr lang="en-US" dirty="0" err="1">
                <a:solidFill>
                  <a:schemeClr val="tx2">
                    <a:lumMod val="90000"/>
                    <a:lumOff val="10000"/>
                  </a:schemeClr>
                </a:solidFill>
              </a:rPr>
              <a:t>Mittigar</a:t>
            </a:r>
            <a:endParaRPr lang="en-US" dirty="0">
              <a:solidFill>
                <a:schemeClr val="tx2">
                  <a:lumMod val="90000"/>
                  <a:lumOff val="10000"/>
                </a:schemeClr>
              </a:solidFill>
            </a:endParaRPr>
          </a:p>
        </p:txBody>
      </p:sp>
      <p:sp>
        <p:nvSpPr>
          <p:cNvPr id="6" name="Rounded Rectangle 5">
            <a:extLst>
              <a:ext uri="{FF2B5EF4-FFF2-40B4-BE49-F238E27FC236}">
                <a16:creationId xmlns:a16="http://schemas.microsoft.com/office/drawing/2014/main" id="{F3F43841-2B06-3C87-44A7-CBA49DD59506}"/>
              </a:ext>
            </a:extLst>
          </p:cNvPr>
          <p:cNvSpPr/>
          <p:nvPr/>
        </p:nvSpPr>
        <p:spPr>
          <a:xfrm>
            <a:off x="7282262" y="1445380"/>
            <a:ext cx="2900363"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Arshad Abdullah Mohammad</a:t>
            </a:r>
          </a:p>
        </p:txBody>
      </p:sp>
      <p:sp>
        <p:nvSpPr>
          <p:cNvPr id="7" name="Rounded Rectangle 6">
            <a:extLst>
              <a:ext uri="{FF2B5EF4-FFF2-40B4-BE49-F238E27FC236}">
                <a16:creationId xmlns:a16="http://schemas.microsoft.com/office/drawing/2014/main" id="{A22F755F-0488-B4B4-B1A2-BC4B4B327B1D}"/>
              </a:ext>
            </a:extLst>
          </p:cNvPr>
          <p:cNvSpPr/>
          <p:nvPr/>
        </p:nvSpPr>
        <p:spPr>
          <a:xfrm>
            <a:off x="7282262" y="3974680"/>
            <a:ext cx="2900363" cy="771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90000"/>
                    <a:lumOff val="10000"/>
                  </a:schemeClr>
                </a:solidFill>
              </a:rPr>
              <a:t>Manikanta Varaprasad Inakollu</a:t>
            </a:r>
          </a:p>
        </p:txBody>
      </p:sp>
      <p:sp>
        <p:nvSpPr>
          <p:cNvPr id="8" name="Oval 7">
            <a:extLst>
              <a:ext uri="{FF2B5EF4-FFF2-40B4-BE49-F238E27FC236}">
                <a16:creationId xmlns:a16="http://schemas.microsoft.com/office/drawing/2014/main" id="{9C45D991-B064-D00A-034B-4F36332EA851}"/>
              </a:ext>
            </a:extLst>
          </p:cNvPr>
          <p:cNvSpPr/>
          <p:nvPr/>
        </p:nvSpPr>
        <p:spPr>
          <a:xfrm>
            <a:off x="5375367" y="2262108"/>
            <a:ext cx="1794776" cy="1757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90000"/>
                    <a:lumOff val="10000"/>
                  </a:schemeClr>
                </a:solidFill>
              </a:rPr>
              <a:t>TEAM</a:t>
            </a:r>
          </a:p>
        </p:txBody>
      </p:sp>
    </p:spTree>
    <p:extLst>
      <p:ext uri="{BB962C8B-B14F-4D97-AF65-F5344CB8AC3E}">
        <p14:creationId xmlns:p14="http://schemas.microsoft.com/office/powerpoint/2010/main" val="7708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768097" y="838200"/>
            <a:ext cx="2994748"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What is Year-Over-Year?</a:t>
            </a:r>
          </a:p>
        </p:txBody>
      </p:sp>
      <p:sp>
        <p:nvSpPr>
          <p:cNvPr id="3" name="Content Placeholder 2">
            <a:extLst>
              <a:ext uri="{FF2B5EF4-FFF2-40B4-BE49-F238E27FC236}">
                <a16:creationId xmlns:a16="http://schemas.microsoft.com/office/drawing/2014/main" id="{D223FEA4-298E-67CA-D661-BBA986BBD84F}"/>
              </a:ext>
            </a:extLst>
          </p:cNvPr>
          <p:cNvSpPr>
            <a:spLocks noGrp="1"/>
          </p:cNvSpPr>
          <p:nvPr>
            <p:ph idx="1"/>
          </p:nvPr>
        </p:nvSpPr>
        <p:spPr>
          <a:xfrm>
            <a:off x="5002547" y="838201"/>
            <a:ext cx="6421356" cy="2833687"/>
          </a:xfrm>
        </p:spPr>
        <p:txBody>
          <a:bodyPr vert="horz" lIns="91440" tIns="45720" rIns="91440" bIns="45720" rtlCol="0" anchor="t">
            <a:normAutofit/>
          </a:bodyPr>
          <a:lstStyle/>
          <a:p>
            <a:pPr fontAlgn="base"/>
            <a:r>
              <a:rPr lang="en-US" i="0" dirty="0">
                <a:solidFill>
                  <a:schemeClr val="tx2">
                    <a:lumMod val="90000"/>
                    <a:lumOff val="10000"/>
                  </a:schemeClr>
                </a:solidFill>
                <a:effectLst/>
              </a:rPr>
              <a:t>Year-over-year (YOY)—sometimes referred to as year-on-year—is a frequently used financial comparison for looking at two or more measurable events on an annualized basis.</a:t>
            </a:r>
            <a:r>
              <a:rPr lang="en-US" dirty="0">
                <a:solidFill>
                  <a:schemeClr val="tx2">
                    <a:lumMod val="90000"/>
                    <a:lumOff val="10000"/>
                  </a:schemeClr>
                </a:solidFill>
              </a:rPr>
              <a:t> </a:t>
            </a:r>
            <a:r>
              <a:rPr lang="en-US" i="0" dirty="0">
                <a:solidFill>
                  <a:schemeClr val="tx2">
                    <a:lumMod val="90000"/>
                    <a:lumOff val="10000"/>
                  </a:schemeClr>
                </a:solidFill>
                <a:effectLst/>
              </a:rPr>
              <a:t>Observing YOY performance allows for gauging if a company’s financial performance is improving, static, or worsening. For example, you may read in financial reports that a particular business reported its revenues increased for the third quarter, on a YOY basis, for the last three years.</a:t>
            </a:r>
            <a:endParaRPr lang="en-US" dirty="0">
              <a:solidFill>
                <a:schemeClr val="tx2">
                  <a:lumMod val="90000"/>
                  <a:lumOff val="10000"/>
                </a:schemeClr>
              </a:solidFill>
            </a:endParaRP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3</a:t>
            </a:fld>
            <a:endParaRPr lang="en-US"/>
          </a:p>
        </p:txBody>
      </p:sp>
      <p:sp>
        <p:nvSpPr>
          <p:cNvPr id="7" name="TextBox 6">
            <a:extLst>
              <a:ext uri="{FF2B5EF4-FFF2-40B4-BE49-F238E27FC236}">
                <a16:creationId xmlns:a16="http://schemas.microsoft.com/office/drawing/2014/main" id="{D83AB486-0409-C856-33A4-AA309A44B992}"/>
              </a:ext>
            </a:extLst>
          </p:cNvPr>
          <p:cNvSpPr txBox="1"/>
          <p:nvPr/>
        </p:nvSpPr>
        <p:spPr>
          <a:xfrm>
            <a:off x="768097" y="4010025"/>
            <a:ext cx="2994748" cy="1133475"/>
          </a:xfrm>
        </p:spPr>
        <p:txBody>
          <a:bodyPr vert="horz" lIns="91440" tIns="45720" rIns="91440" bIns="45720" rtlCol="0" anchor="t">
            <a:noAutofit/>
          </a:bodyPr>
          <a:lstStyle>
            <a:defPPr>
              <a:defRPr lang="en-US"/>
            </a:defPPr>
            <a:lvl1pPr>
              <a:lnSpc>
                <a:spcPct val="90000"/>
              </a:lnSpc>
              <a:spcBef>
                <a:spcPct val="0"/>
              </a:spcBef>
              <a:spcAft>
                <a:spcPts val="600"/>
              </a:spcAft>
              <a:buNone/>
              <a:defRPr sz="3600" b="0">
                <a:solidFill>
                  <a:schemeClr val="tx2">
                    <a:lumMod val="75000"/>
                    <a:lumOff val="25000"/>
                  </a:schemeClr>
                </a:solidFill>
                <a:latin typeface="Goudy Old Style" panose="02020502050305020303" pitchFamily="18" charset="77"/>
                <a:ea typeface="+mj-ea"/>
                <a:cs typeface="Calibri" panose="020F0502020204030204" pitchFamily="34" charset="0"/>
              </a:defRPr>
            </a:lvl1pPr>
          </a:lstStyle>
          <a:p>
            <a:r>
              <a:rPr lang="en-US" dirty="0"/>
              <a:t>Understanding</a:t>
            </a:r>
          </a:p>
          <a:p>
            <a:r>
              <a:rPr lang="en-US" dirty="0"/>
              <a:t>Year-Over-Year Growth</a:t>
            </a:r>
          </a:p>
        </p:txBody>
      </p:sp>
      <p:sp>
        <p:nvSpPr>
          <p:cNvPr id="8" name="Content Placeholder 2">
            <a:extLst>
              <a:ext uri="{FF2B5EF4-FFF2-40B4-BE49-F238E27FC236}">
                <a16:creationId xmlns:a16="http://schemas.microsoft.com/office/drawing/2014/main" id="{4400DD4B-B3FC-B56C-F9FA-4BC688A22304}"/>
              </a:ext>
            </a:extLst>
          </p:cNvPr>
          <p:cNvSpPr txBox="1">
            <a:spLocks/>
          </p:cNvSpPr>
          <p:nvPr/>
        </p:nvSpPr>
        <p:spPr>
          <a:xfrm>
            <a:off x="5090940" y="3854451"/>
            <a:ext cx="6421356" cy="2833687"/>
          </a:xfrm>
          <a:prstGeom prst="rect">
            <a:avLst/>
          </a:prstGeom>
        </p:spPr>
        <p:txBody>
          <a:bodyPr vert="horz" lIns="91440" tIns="45720" rIns="91440" bIns="45720" rtlCol="0" anchor="t">
            <a:normAutofit/>
          </a:bodyPr>
          <a:lstStyle>
            <a:lvl1pPr marL="228600" indent="-228600" fontAlgn="base">
              <a:lnSpc>
                <a:spcPct val="110000"/>
              </a:lnSpc>
              <a:spcBef>
                <a:spcPts val="1000"/>
              </a:spcBef>
              <a:buSzPct val="80000"/>
              <a:buFont typeface="Arial" panose="020B0604020202020204" pitchFamily="34" charset="0"/>
              <a:buChar char="•"/>
              <a:defRPr sz="2000" i="0">
                <a:effectLst/>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solidFill>
                  <a:schemeClr val="tx2">
                    <a:lumMod val="90000"/>
                    <a:lumOff val="10000"/>
                  </a:schemeClr>
                </a:solidFill>
              </a:rPr>
              <a:t>Year-over-year growth compares a company's recent financial performance with its numbers for the same month one year earlier. This is considered more informative than a month-to-month comparison, which often reflects seasonal trends..</a:t>
            </a:r>
          </a:p>
          <a:p>
            <a:r>
              <a:rPr lang="en-US" dirty="0">
                <a:solidFill>
                  <a:schemeClr val="tx2">
                    <a:lumMod val="90000"/>
                    <a:lumOff val="10000"/>
                  </a:schemeClr>
                </a:solidFill>
              </a:rPr>
              <a:t>Common YOY comparisons include annual and quarterly as well as monthly performance.</a:t>
            </a:r>
          </a:p>
        </p:txBody>
      </p:sp>
    </p:spTree>
    <p:extLst>
      <p:ext uri="{BB962C8B-B14F-4D97-AF65-F5344CB8AC3E}">
        <p14:creationId xmlns:p14="http://schemas.microsoft.com/office/powerpoint/2010/main" val="323324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49667-A3D9-32F9-59AC-C6BD29183758}"/>
              </a:ext>
            </a:extLst>
          </p:cNvPr>
          <p:cNvSpPr>
            <a:spLocks noGrp="1"/>
          </p:cNvSpPr>
          <p:nvPr>
            <p:ph idx="1"/>
          </p:nvPr>
        </p:nvSpPr>
        <p:spPr>
          <a:xfrm>
            <a:off x="5439234" y="838200"/>
            <a:ext cx="5922696" cy="5181600"/>
          </a:xfrm>
        </p:spPr>
        <p:txBody>
          <a:bodyPr vert="horz" lIns="91440" tIns="45720" rIns="91440" bIns="45720" rtlCol="0" anchor="t">
            <a:normAutofit lnSpcReduction="10000"/>
          </a:bodyPr>
          <a:lstStyle/>
          <a:p>
            <a:pPr fontAlgn="base">
              <a:lnSpc>
                <a:spcPct val="100000"/>
              </a:lnSpc>
            </a:pPr>
            <a:r>
              <a:rPr lang="en-US" dirty="0">
                <a:solidFill>
                  <a:schemeClr val="tx2">
                    <a:lumMod val="90000"/>
                    <a:lumOff val="10000"/>
                  </a:schemeClr>
                </a:solidFill>
              </a:rPr>
              <a:t>Year-over-year difference sales prediction involves predicting the percentage change in sales revenue between two consecutive years for a given business. Given historical sales data for the past few years, the goal is to develop a machine learning model that can accurately predict the percentage change in sales revenue for the upcoming year. </a:t>
            </a:r>
          </a:p>
          <a:p>
            <a:pPr fontAlgn="base">
              <a:lnSpc>
                <a:spcPct val="100000"/>
              </a:lnSpc>
            </a:pPr>
            <a:r>
              <a:rPr lang="en-US" dirty="0">
                <a:solidFill>
                  <a:schemeClr val="tx2">
                    <a:lumMod val="90000"/>
                    <a:lumOff val="10000"/>
                  </a:schemeClr>
                </a:solidFill>
              </a:rPr>
              <a:t>This problem is important for businesses to forecast their future sales and plan their resources accordingly. It can be framed as a regression problem, where the input features could include factors such as seasonality, economic indicators, marketing campaigns, and other relevant data points. </a:t>
            </a:r>
          </a:p>
          <a:p>
            <a:pPr fontAlgn="base">
              <a:lnSpc>
                <a:spcPct val="100000"/>
              </a:lnSpc>
            </a:pPr>
            <a:r>
              <a:rPr lang="en-US" dirty="0">
                <a:solidFill>
                  <a:schemeClr val="tx2">
                    <a:lumMod val="90000"/>
                    <a:lumOff val="10000"/>
                  </a:schemeClr>
                </a:solidFill>
              </a:rPr>
              <a:t>By analyzing the data and identifying key factors driving sales, we aim to provide insights and recommendations that will help the company achieve its sales targets and grow its business.</a:t>
            </a:r>
          </a:p>
        </p:txBody>
      </p:sp>
      <p:sp>
        <p:nvSpPr>
          <p:cNvPr id="16"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
        <p:nvSpPr>
          <p:cNvPr id="20" name="TextBox 19">
            <a:extLst>
              <a:ext uri="{FF2B5EF4-FFF2-40B4-BE49-F238E27FC236}">
                <a16:creationId xmlns:a16="http://schemas.microsoft.com/office/drawing/2014/main" id="{D371BF37-2C67-F434-BA3E-EC5DDC3F4B2A}"/>
              </a:ext>
            </a:extLst>
          </p:cNvPr>
          <p:cNvSpPr txBox="1"/>
          <p:nvPr/>
        </p:nvSpPr>
        <p:spPr>
          <a:xfrm>
            <a:off x="796672" y="838201"/>
            <a:ext cx="2994748"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Problem statement</a:t>
            </a:r>
          </a:p>
        </p:txBody>
      </p:sp>
      <p:pic>
        <p:nvPicPr>
          <p:cNvPr id="23" name="Picture 22" descr="Diagram&#10;&#10;Description automatically generated">
            <a:extLst>
              <a:ext uri="{FF2B5EF4-FFF2-40B4-BE49-F238E27FC236}">
                <a16:creationId xmlns:a16="http://schemas.microsoft.com/office/drawing/2014/main" id="{AAFF98DA-B1D2-DD56-88CB-4E91D811C8AF}"/>
              </a:ext>
            </a:extLst>
          </p:cNvPr>
          <p:cNvPicPr>
            <a:picLocks noChangeAspect="1"/>
          </p:cNvPicPr>
          <p:nvPr/>
        </p:nvPicPr>
        <p:blipFill>
          <a:blip r:embed="rId2">
            <a:alphaModFix amt="75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tretch>
            <a:fillRect/>
          </a:stretch>
        </p:blipFill>
        <p:spPr>
          <a:xfrm>
            <a:off x="214312" y="2901950"/>
            <a:ext cx="4913978" cy="2655888"/>
          </a:xfrm>
          <a:prstGeom prst="rect">
            <a:avLst/>
          </a:prstGeom>
          <a:effectLst>
            <a:softEdge rad="12700"/>
          </a:effectLst>
        </p:spPr>
      </p:pic>
    </p:spTree>
    <p:extLst>
      <p:ext uri="{BB962C8B-B14F-4D97-AF65-F5344CB8AC3E}">
        <p14:creationId xmlns:p14="http://schemas.microsoft.com/office/powerpoint/2010/main" val="31815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5" y="838200"/>
            <a:ext cx="4032504" cy="1133475"/>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3600" b="0" dirty="0">
                <a:latin typeface="Goudy Old Style" panose="02020502050305020303" pitchFamily="18" charset="77"/>
              </a:rPr>
              <a:t>Real-World Examples</a:t>
            </a:r>
          </a:p>
        </p:txBody>
      </p:sp>
      <p:sp>
        <p:nvSpPr>
          <p:cNvPr id="3" name="Content Placeholder 2">
            <a:extLst>
              <a:ext uri="{FF2B5EF4-FFF2-40B4-BE49-F238E27FC236}">
                <a16:creationId xmlns:a16="http://schemas.microsoft.com/office/drawing/2014/main" id="{D223FEA4-298E-67CA-D661-BBA986BBD84F}"/>
              </a:ext>
            </a:extLst>
          </p:cNvPr>
          <p:cNvSpPr>
            <a:spLocks noGrp="1"/>
          </p:cNvSpPr>
          <p:nvPr>
            <p:ph idx="1"/>
          </p:nvPr>
        </p:nvSpPr>
        <p:spPr>
          <a:xfrm>
            <a:off x="5643563" y="804863"/>
            <a:ext cx="5996272" cy="5883274"/>
          </a:xfrm>
        </p:spPr>
        <p:txBody>
          <a:bodyPr vert="horz" lIns="91440" tIns="45720" rIns="91440" bIns="45720" rtlCol="0" anchor="t">
            <a:normAutofit/>
          </a:bodyPr>
          <a:lstStyle/>
          <a:p>
            <a:pPr fontAlgn="base">
              <a:lnSpc>
                <a:spcPct val="100000"/>
              </a:lnSpc>
            </a:pPr>
            <a:r>
              <a:rPr lang="en-US" dirty="0">
                <a:solidFill>
                  <a:schemeClr val="tx2">
                    <a:lumMod val="90000"/>
                    <a:lumOff val="10000"/>
                  </a:schemeClr>
                </a:solidFill>
              </a:rPr>
              <a:t>In a </a:t>
            </a:r>
            <a:r>
              <a:rPr lang="en-US" dirty="0">
                <a:solidFill>
                  <a:schemeClr val="tx2">
                    <a:lumMod val="90000"/>
                    <a:lumOff val="10000"/>
                  </a:schemeClr>
                </a:solidFill>
                <a:hlinkClick r:id="rId2"/>
              </a:rPr>
              <a:t>2019 NASDAQ report</a:t>
            </a:r>
            <a:r>
              <a:rPr lang="en-US" dirty="0">
                <a:solidFill>
                  <a:schemeClr val="tx2">
                    <a:lumMod val="90000"/>
                    <a:lumOff val="10000"/>
                  </a:schemeClr>
                </a:solidFill>
              </a:rPr>
              <a:t>, Kellogg Company released mixed results for the fourth quarter of 2018, revealing that its YOY earnings continued to decline, even when sales increased following corporate acquisitions. Kellogg predicted that adjusted earnings would drop by a further 5% to 7% in 2019 as it continued to invest in alternate channels and pack formats.</a:t>
            </a:r>
          </a:p>
          <a:p>
            <a:pPr fontAlgn="base">
              <a:lnSpc>
                <a:spcPct val="100000"/>
              </a:lnSpc>
            </a:pPr>
            <a:r>
              <a:rPr lang="en-US" dirty="0">
                <a:solidFill>
                  <a:schemeClr val="tx2">
                    <a:lumMod val="90000"/>
                    <a:lumOff val="10000"/>
                  </a:schemeClr>
                </a:solidFill>
              </a:rPr>
              <a:t>The company also revealed plans to reorganize its North America and Asia-Pacific segments, removing several divisions from the former and reorganizing the latter into Kellogg Asia, Middle East, and Africa. Despite decreasing YOY earnings, the company’s solid presence and responsiveness to consumer consumption trends meant that Kellogg’s overall outlook remained favorable.</a:t>
            </a: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5</a:t>
            </a:fld>
            <a:endParaRPr lang="en-US"/>
          </a:p>
        </p:txBody>
      </p:sp>
      <p:sp>
        <p:nvSpPr>
          <p:cNvPr id="4" name="TextBox 3">
            <a:extLst>
              <a:ext uri="{FF2B5EF4-FFF2-40B4-BE49-F238E27FC236}">
                <a16:creationId xmlns:a16="http://schemas.microsoft.com/office/drawing/2014/main" id="{0AE04573-419F-1FD7-CC16-B485556CAE98}"/>
              </a:ext>
            </a:extLst>
          </p:cNvPr>
          <p:cNvSpPr txBox="1"/>
          <p:nvPr/>
        </p:nvSpPr>
        <p:spPr>
          <a:xfrm>
            <a:off x="385763" y="1971675"/>
            <a:ext cx="5143501" cy="4157662"/>
          </a:xfrm>
          <a:prstGeom prst="rect">
            <a:avLst/>
          </a:prstGeom>
        </p:spPr>
        <p:txBody>
          <a:bodyPr vert="horz" lIns="91440" tIns="45720" rIns="91440" bIns="45720" rtlCol="0" anchor="t">
            <a:normAutofit/>
          </a:bodyPr>
          <a:lstStyle>
            <a:lvl1pPr marL="228600" indent="-228600" fontAlgn="base">
              <a:lnSpc>
                <a:spcPct val="100000"/>
              </a:lnSpc>
              <a:spcBef>
                <a:spcPts val="1000"/>
              </a:spcBef>
              <a:buSzPct val="80000"/>
              <a:buFont typeface="Arial" panose="020B0604020202020204" pitchFamily="34" charset="0"/>
              <a:buChar char="•"/>
              <a:defRPr sz="2000">
                <a:solidFill>
                  <a:schemeClr val="tx2">
                    <a:lumMod val="90000"/>
                    <a:lumOff val="10000"/>
                  </a:schemeClr>
                </a:solidFill>
              </a:defRPr>
            </a:lvl1pPr>
            <a:lvl2pPr marL="502920" indent="-228600">
              <a:lnSpc>
                <a:spcPct val="110000"/>
              </a:lnSpc>
              <a:spcBef>
                <a:spcPts val="500"/>
              </a:spcBef>
              <a:buSzPct val="80000"/>
              <a:buFont typeface="Goudy Old Style" panose="02020502050305020303" pitchFamily="18" charset="0"/>
              <a:buChar char="–"/>
              <a:defRPr i="1"/>
            </a:lvl2pPr>
            <a:lvl3pPr marL="822960" indent="-228600">
              <a:lnSpc>
                <a:spcPct val="110000"/>
              </a:lnSpc>
              <a:spcBef>
                <a:spcPts val="500"/>
              </a:spcBef>
              <a:buSzPct val="80000"/>
              <a:buFont typeface="Arial" panose="020B0604020202020204" pitchFamily="34" charset="0"/>
              <a:buChar char="•"/>
              <a:defRPr sz="1600"/>
            </a:lvl3pPr>
            <a:lvl4pPr marL="1097280" indent="-228600">
              <a:lnSpc>
                <a:spcPct val="110000"/>
              </a:lnSpc>
              <a:spcBef>
                <a:spcPts val="500"/>
              </a:spcBef>
              <a:buSzPct val="80000"/>
              <a:buFont typeface="Goudy Old Style" panose="02020502050305020303" pitchFamily="18" charset="0"/>
              <a:buChar char="–"/>
              <a:defRPr sz="1400" i="1"/>
            </a:lvl4pPr>
            <a:lvl5pPr marL="1371600" indent="-228600">
              <a:lnSpc>
                <a:spcPct val="110000"/>
              </a:lnSpc>
              <a:spcBef>
                <a:spcPts val="500"/>
              </a:spcBef>
              <a:buSzPct val="8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In the first quarter of 2021, the </a:t>
            </a:r>
            <a:r>
              <a:rPr lang="en-US" dirty="0">
                <a:hlinkClick r:id="rId3"/>
              </a:rPr>
              <a:t>Coca-Cola corporation reported a 5% increase in net revenues</a:t>
            </a:r>
            <a:r>
              <a:rPr lang="en-US" dirty="0"/>
              <a:t> over the first quarter of the previous year. By comparing the same months in different years, it is possible to draw accurate comparisons despite the seasonal nature of consumer behavior.</a:t>
            </a:r>
          </a:p>
          <a:p>
            <a:r>
              <a:rPr lang="en-US" dirty="0"/>
              <a:t> This YOY comparison is also valuable for investment portfolios. Investors like to examine YOY performance to see how performance changes across time.</a:t>
            </a:r>
          </a:p>
        </p:txBody>
      </p:sp>
    </p:spTree>
    <p:extLst>
      <p:ext uri="{BB962C8B-B14F-4D97-AF65-F5344CB8AC3E}">
        <p14:creationId xmlns:p14="http://schemas.microsoft.com/office/powerpoint/2010/main" val="170505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84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stretch>
            <a:fillRect/>
          </a:stretch>
        </a:blipFill>
        <a:effectLst/>
      </p:bgPr>
    </p:bg>
    <p:spTree>
      <p:nvGrpSpPr>
        <p:cNvPr id="1" name=""/>
        <p:cNvGrpSpPr/>
        <p:nvPr/>
      </p:nvGrpSpPr>
      <p:grpSpPr>
        <a:xfrm>
          <a:off x="0" y="0"/>
          <a:ext cx="0" cy="0"/>
          <a:chOff x="0" y="0"/>
          <a:chExt cx="0" cy="0"/>
        </a:xfrm>
      </p:grpSpPr>
      <p:sp>
        <p:nvSpPr>
          <p:cNvPr id="8" name="Content Placeholder 6">
            <a:extLst>
              <a:ext uri="{FF2B5EF4-FFF2-40B4-BE49-F238E27FC236}">
                <a16:creationId xmlns:a16="http://schemas.microsoft.com/office/drawing/2014/main" id="{3DFC555D-0907-DCCF-8FCA-D3663B8796C7}"/>
              </a:ext>
            </a:extLst>
          </p:cNvPr>
          <p:cNvSpPr txBox="1">
            <a:spLocks/>
          </p:cNvSpPr>
          <p:nvPr/>
        </p:nvSpPr>
        <p:spPr>
          <a:xfrm>
            <a:off x="2712910" y="669130"/>
            <a:ext cx="2303717" cy="519113"/>
          </a:xfrm>
          <a:prstGeom prst="rect">
            <a:avLst/>
          </a:prstGeom>
        </p:spPr>
        <p:txBody>
          <a:bodyPr vert="horz" lIns="91440" tIns="45720" rIns="91440" bIns="45720" rtlCol="0" anchor="t">
            <a:noAutofit/>
          </a:bodyPr>
          <a:lstStyle>
            <a:lvl1pPr marL="228600" indent="-228600" algn="ctr" defTabSz="914400" rtl="0" eaLnBrk="1" latinLnBrk="0" hangingPunct="1">
              <a:lnSpc>
                <a:spcPct val="90000"/>
              </a:lnSpc>
              <a:spcBef>
                <a:spcPct val="0"/>
              </a:spcBef>
              <a:buSzPct val="80000"/>
              <a:buFont typeface="Arial" panose="020B0604020202020204" pitchFamily="34" charset="0"/>
              <a:buNone/>
              <a:defRPr sz="4400" b="1" kern="1200">
                <a:solidFill>
                  <a:schemeClr val="tx2">
                    <a:lumMod val="75000"/>
                    <a:lumOff val="25000"/>
                  </a:schemeClr>
                </a:solidFill>
                <a:latin typeface="Calibri" panose="020F0502020204030204" pitchFamily="34" charset="0"/>
                <a:ea typeface="+mj-ea"/>
                <a:cs typeface="Calibri" panose="020F0502020204030204" pitchFamily="34" charset="0"/>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Aft>
                <a:spcPts val="600"/>
              </a:spcAft>
            </a:pPr>
            <a:r>
              <a:rPr lang="en-US" sz="3600" dirty="0">
                <a:solidFill>
                  <a:schemeClr val="tx2">
                    <a:lumMod val="90000"/>
                    <a:lumOff val="10000"/>
                  </a:schemeClr>
                </a:solidFill>
                <a:latin typeface="Goudy Old Style" panose="02020502050305020303" pitchFamily="18" charset="77"/>
              </a:rPr>
              <a:t>Target</a:t>
            </a:r>
          </a:p>
        </p:txBody>
      </p:sp>
      <p:sp>
        <p:nvSpPr>
          <p:cNvPr id="11" name="TextBox 10">
            <a:extLst>
              <a:ext uri="{FF2B5EF4-FFF2-40B4-BE49-F238E27FC236}">
                <a16:creationId xmlns:a16="http://schemas.microsoft.com/office/drawing/2014/main" id="{E1A02087-0EE0-B147-7BEE-CA9717356E6D}"/>
              </a:ext>
            </a:extLst>
          </p:cNvPr>
          <p:cNvSpPr txBox="1"/>
          <p:nvPr/>
        </p:nvSpPr>
        <p:spPr>
          <a:xfrm>
            <a:off x="2712909" y="1323498"/>
            <a:ext cx="5430965" cy="1631216"/>
          </a:xfrm>
          <a:prstGeom prst="rect">
            <a:avLst/>
          </a:prstGeom>
          <a:noFill/>
        </p:spPr>
        <p:txBody>
          <a:bodyPr wrap="square" rtlCol="0">
            <a:spAutoFit/>
          </a:bodyPr>
          <a:lstStyle/>
          <a:p>
            <a:r>
              <a:rPr lang="en-US" sz="2000" dirty="0">
                <a:solidFill>
                  <a:schemeClr val="tx2">
                    <a:lumMod val="90000"/>
                    <a:lumOff val="10000"/>
                  </a:schemeClr>
                </a:solidFill>
              </a:rPr>
              <a:t>The targeted client industry for this project is Video Gaming and the specific players are Game developers, Publishers, Console manufacturers, Gaming accessory manufacturers, Retailers and Consumers.</a:t>
            </a:r>
          </a:p>
        </p:txBody>
      </p:sp>
      <p:sp>
        <p:nvSpPr>
          <p:cNvPr id="13" name="Content Placeholder 6">
            <a:extLst>
              <a:ext uri="{FF2B5EF4-FFF2-40B4-BE49-F238E27FC236}">
                <a16:creationId xmlns:a16="http://schemas.microsoft.com/office/drawing/2014/main" id="{3C91E77E-2B67-9EDC-9C6B-05B335E88B2A}"/>
              </a:ext>
            </a:extLst>
          </p:cNvPr>
          <p:cNvSpPr txBox="1">
            <a:spLocks/>
          </p:cNvSpPr>
          <p:nvPr/>
        </p:nvSpPr>
        <p:spPr>
          <a:xfrm>
            <a:off x="2712910" y="4260055"/>
            <a:ext cx="2303717" cy="519113"/>
          </a:xfrm>
          <a:prstGeom prst="rect">
            <a:avLst/>
          </a:prstGeom>
        </p:spPr>
        <p:txBody>
          <a:bodyPr vert="horz" lIns="91440" tIns="45720" rIns="91440" bIns="45720" rtlCol="0" anchor="t">
            <a:noAutofit/>
          </a:bodyPr>
          <a:lstStyle>
            <a:lvl1pPr marL="228600" indent="-228600" algn="ctr" defTabSz="914400" rtl="0" eaLnBrk="1" latinLnBrk="0" hangingPunct="1">
              <a:lnSpc>
                <a:spcPct val="90000"/>
              </a:lnSpc>
              <a:spcBef>
                <a:spcPct val="0"/>
              </a:spcBef>
              <a:buSzPct val="80000"/>
              <a:buFont typeface="Arial" panose="020B0604020202020204" pitchFamily="34" charset="0"/>
              <a:buNone/>
              <a:defRPr sz="4400" b="1" kern="1200">
                <a:solidFill>
                  <a:schemeClr val="tx2">
                    <a:lumMod val="75000"/>
                    <a:lumOff val="25000"/>
                  </a:schemeClr>
                </a:solidFill>
                <a:latin typeface="Calibri" panose="020F0502020204030204" pitchFamily="34" charset="0"/>
                <a:ea typeface="+mj-ea"/>
                <a:cs typeface="Calibri" panose="020F0502020204030204" pitchFamily="34" charset="0"/>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Aft>
                <a:spcPts val="600"/>
              </a:spcAft>
            </a:pPr>
            <a:r>
              <a:rPr lang="en-US" sz="3600" dirty="0">
                <a:solidFill>
                  <a:schemeClr val="tx2">
                    <a:lumMod val="90000"/>
                    <a:lumOff val="10000"/>
                  </a:schemeClr>
                </a:solidFill>
                <a:latin typeface="Goudy Old Style" panose="02020502050305020303" pitchFamily="18" charset="77"/>
              </a:rPr>
              <a:t>Aim</a:t>
            </a:r>
          </a:p>
        </p:txBody>
      </p:sp>
      <p:sp>
        <p:nvSpPr>
          <p:cNvPr id="14" name="TextBox 13">
            <a:extLst>
              <a:ext uri="{FF2B5EF4-FFF2-40B4-BE49-F238E27FC236}">
                <a16:creationId xmlns:a16="http://schemas.microsoft.com/office/drawing/2014/main" id="{519BC4AB-A7B8-FF09-AB5D-59F81F6140A1}"/>
              </a:ext>
            </a:extLst>
          </p:cNvPr>
          <p:cNvSpPr txBox="1"/>
          <p:nvPr/>
        </p:nvSpPr>
        <p:spPr>
          <a:xfrm>
            <a:off x="2712908" y="4989076"/>
            <a:ext cx="5430965" cy="1631216"/>
          </a:xfrm>
          <a:prstGeom prst="rect">
            <a:avLst/>
          </a:prstGeom>
          <a:noFill/>
        </p:spPr>
        <p:txBody>
          <a:bodyPr wrap="square" rtlCol="0">
            <a:spAutoFit/>
          </a:bodyPr>
          <a:lstStyle>
            <a:defPPr>
              <a:defRPr lang="en-US"/>
            </a:defPPr>
            <a:lvl1pPr>
              <a:defRPr sz="2000">
                <a:solidFill>
                  <a:schemeClr val="bg1"/>
                </a:solidFill>
              </a:defRPr>
            </a:lvl1pPr>
          </a:lstStyle>
          <a:p>
            <a:r>
              <a:rPr lang="en-US" dirty="0">
                <a:solidFill>
                  <a:schemeClr val="tx2">
                    <a:lumMod val="90000"/>
                    <a:lumOff val="10000"/>
                  </a:schemeClr>
                </a:solidFill>
              </a:rPr>
              <a:t>Utilize the available data to create a reliable and accurate sales prediction model for the coming year based on historical sales data to help the gaming industry plan for the future and make informed business decisions.</a:t>
            </a:r>
          </a:p>
        </p:txBody>
      </p:sp>
    </p:spTree>
    <p:extLst>
      <p:ext uri="{BB962C8B-B14F-4D97-AF65-F5344CB8AC3E}">
        <p14:creationId xmlns:p14="http://schemas.microsoft.com/office/powerpoint/2010/main" val="219327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4" y="795338"/>
            <a:ext cx="5143501" cy="1133475"/>
          </a:xfrm>
        </p:spPr>
        <p:txBody>
          <a:bodyPr vert="horz" lIns="91440" tIns="45720" rIns="91440" bIns="45720" rtlCol="0" anchor="t">
            <a:normAutofit fontScale="77500" lnSpcReduction="20000"/>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2400" b="0" dirty="0">
                <a:latin typeface="Goudy Old Style" panose="02020502050305020303" pitchFamily="18" charset="77"/>
              </a:rPr>
              <a:t>According to the Research </a:t>
            </a:r>
          </a:p>
          <a:p>
            <a:pPr algn="l">
              <a:spcAft>
                <a:spcPts val="600"/>
              </a:spcAft>
            </a:pPr>
            <a:r>
              <a:rPr lang="en-US" sz="4200" b="0" dirty="0">
                <a:latin typeface="Goudy Old Style" panose="02020502050305020303" pitchFamily="18" charset="77"/>
              </a:rPr>
              <a:t>Drivers of Video Game Sales</a:t>
            </a:r>
          </a:p>
        </p:txBody>
      </p:sp>
      <p:sp>
        <p:nvSpPr>
          <p:cNvPr id="3" name="Content Placeholder 2">
            <a:extLst>
              <a:ext uri="{FF2B5EF4-FFF2-40B4-BE49-F238E27FC236}">
                <a16:creationId xmlns:a16="http://schemas.microsoft.com/office/drawing/2014/main" id="{D223FEA4-298E-67CA-D661-BBA986BBD84F}"/>
              </a:ext>
            </a:extLst>
          </p:cNvPr>
          <p:cNvSpPr>
            <a:spLocks noGrp="1"/>
          </p:cNvSpPr>
          <p:nvPr>
            <p:ph idx="1"/>
          </p:nvPr>
        </p:nvSpPr>
        <p:spPr>
          <a:xfrm>
            <a:off x="6386513" y="790576"/>
            <a:ext cx="4057650" cy="5883274"/>
          </a:xfrm>
        </p:spPr>
        <p:txBody>
          <a:bodyPr vert="horz" lIns="91440" tIns="45720" rIns="91440" bIns="45720" rtlCol="0" anchor="t">
            <a:normAutofit lnSpcReduction="10000"/>
          </a:bodyPr>
          <a:lstStyle/>
          <a:p>
            <a:r>
              <a:rPr lang="en-US" b="0" i="0" dirty="0">
                <a:solidFill>
                  <a:schemeClr val="tx2">
                    <a:lumMod val="90000"/>
                    <a:lumOff val="10000"/>
                  </a:schemeClr>
                </a:solidFill>
                <a:effectLst/>
                <a:latin typeface="Goudy Old Style" panose="02020502050305020303" pitchFamily="18" charset="77"/>
              </a:rPr>
              <a:t>Game releases</a:t>
            </a:r>
          </a:p>
          <a:p>
            <a:r>
              <a:rPr lang="en-US" b="0" i="0" dirty="0">
                <a:solidFill>
                  <a:schemeClr val="tx2">
                    <a:lumMod val="90000"/>
                    <a:lumOff val="10000"/>
                  </a:schemeClr>
                </a:solidFill>
                <a:effectLst/>
                <a:latin typeface="Goudy Old Style" panose="02020502050305020303" pitchFamily="18" charset="77"/>
              </a:rPr>
              <a:t>User engagement</a:t>
            </a:r>
          </a:p>
          <a:p>
            <a:r>
              <a:rPr lang="en-US" b="0" i="0" dirty="0">
                <a:solidFill>
                  <a:schemeClr val="tx2">
                    <a:lumMod val="90000"/>
                    <a:lumOff val="10000"/>
                  </a:schemeClr>
                </a:solidFill>
                <a:effectLst/>
                <a:latin typeface="Goudy Old Style" panose="02020502050305020303" pitchFamily="18" charset="77"/>
              </a:rPr>
              <a:t>Player demographics</a:t>
            </a:r>
          </a:p>
          <a:p>
            <a:r>
              <a:rPr lang="en-US" b="0" i="0" dirty="0">
                <a:solidFill>
                  <a:schemeClr val="tx2">
                    <a:lumMod val="90000"/>
                    <a:lumOff val="10000"/>
                  </a:schemeClr>
                </a:solidFill>
                <a:effectLst/>
                <a:latin typeface="Goudy Old Style" panose="02020502050305020303" pitchFamily="18" charset="77"/>
              </a:rPr>
              <a:t>Marketing and promotion</a:t>
            </a:r>
            <a:endParaRPr lang="en-US" dirty="0">
              <a:solidFill>
                <a:schemeClr val="tx2">
                  <a:lumMod val="90000"/>
                  <a:lumOff val="10000"/>
                </a:schemeClr>
              </a:solidFill>
              <a:latin typeface="Goudy Old Style" panose="02020502050305020303" pitchFamily="18" charset="77"/>
            </a:endParaRPr>
          </a:p>
          <a:p>
            <a:r>
              <a:rPr lang="en-US" b="0" i="0" dirty="0">
                <a:solidFill>
                  <a:schemeClr val="tx2">
                    <a:lumMod val="90000"/>
                    <a:lumOff val="10000"/>
                  </a:schemeClr>
                </a:solidFill>
                <a:effectLst/>
                <a:latin typeface="Goudy Old Style" panose="02020502050305020303" pitchFamily="18" charset="77"/>
              </a:rPr>
              <a:t>Reviews and ratings</a:t>
            </a:r>
          </a:p>
          <a:p>
            <a:r>
              <a:rPr lang="en-US" dirty="0">
                <a:solidFill>
                  <a:schemeClr val="tx2">
                    <a:lumMod val="90000"/>
                    <a:lumOff val="10000"/>
                  </a:schemeClr>
                </a:solidFill>
                <a:latin typeface="Goudy Old Style" panose="02020502050305020303" pitchFamily="18" charset="77"/>
              </a:rPr>
              <a:t>Platform compatibility</a:t>
            </a:r>
          </a:p>
          <a:p>
            <a:r>
              <a:rPr lang="en-US" b="0" i="0" dirty="0">
                <a:solidFill>
                  <a:schemeClr val="tx2">
                    <a:lumMod val="90000"/>
                    <a:lumOff val="10000"/>
                  </a:schemeClr>
                </a:solidFill>
                <a:effectLst/>
                <a:latin typeface="Goudy Old Style" panose="02020502050305020303" pitchFamily="18" charset="77"/>
              </a:rPr>
              <a:t>Competitor behavior</a:t>
            </a:r>
          </a:p>
          <a:p>
            <a:r>
              <a:rPr lang="en-US" b="0" i="0" dirty="0">
                <a:solidFill>
                  <a:schemeClr val="tx2">
                    <a:lumMod val="90000"/>
                    <a:lumOff val="10000"/>
                  </a:schemeClr>
                </a:solidFill>
                <a:effectLst/>
                <a:latin typeface="Goudy Old Style" panose="02020502050305020303" pitchFamily="18" charset="77"/>
              </a:rPr>
              <a:t>In-game events and updates</a:t>
            </a:r>
            <a:endParaRPr lang="en-US" dirty="0">
              <a:solidFill>
                <a:schemeClr val="tx2">
                  <a:lumMod val="90000"/>
                  <a:lumOff val="10000"/>
                </a:schemeClr>
              </a:solidFill>
              <a:latin typeface="Goudy Old Style" panose="02020502050305020303" pitchFamily="18" charset="77"/>
            </a:endParaRPr>
          </a:p>
          <a:p>
            <a:r>
              <a:rPr lang="en-US" b="0" i="0" dirty="0">
                <a:solidFill>
                  <a:schemeClr val="tx2">
                    <a:lumMod val="90000"/>
                    <a:lumOff val="10000"/>
                  </a:schemeClr>
                </a:solidFill>
                <a:effectLst/>
                <a:latin typeface="Goudy Old Style" panose="02020502050305020303" pitchFamily="18" charset="77"/>
              </a:rPr>
              <a:t>User retention</a:t>
            </a:r>
          </a:p>
          <a:p>
            <a:r>
              <a:rPr lang="en-US" b="0" i="0" dirty="0">
                <a:solidFill>
                  <a:schemeClr val="tx2">
                    <a:lumMod val="90000"/>
                    <a:lumOff val="10000"/>
                  </a:schemeClr>
                </a:solidFill>
                <a:effectLst/>
                <a:latin typeface="Goudy Old Style" panose="02020502050305020303" pitchFamily="18" charset="77"/>
              </a:rPr>
              <a:t>Pricing strategies</a:t>
            </a:r>
          </a:p>
          <a:p>
            <a:r>
              <a:rPr lang="en-US" dirty="0">
                <a:solidFill>
                  <a:schemeClr val="tx2">
                    <a:lumMod val="90000"/>
                    <a:lumOff val="10000"/>
                  </a:schemeClr>
                </a:solidFill>
                <a:latin typeface="Goudy Old Style" panose="02020502050305020303" pitchFamily="18" charset="77"/>
              </a:rPr>
              <a:t>Geography</a:t>
            </a:r>
          </a:p>
          <a:p>
            <a:r>
              <a:rPr lang="en-US" dirty="0">
                <a:solidFill>
                  <a:schemeClr val="tx2">
                    <a:lumMod val="90000"/>
                    <a:lumOff val="10000"/>
                  </a:schemeClr>
                </a:solidFill>
                <a:latin typeface="Goudy Old Style" panose="02020502050305020303" pitchFamily="18" charset="77"/>
              </a:rPr>
              <a:t>Intellectual properly</a:t>
            </a:r>
          </a:p>
          <a:p>
            <a:r>
              <a:rPr lang="en-US" dirty="0">
                <a:solidFill>
                  <a:schemeClr val="tx2">
                    <a:lumMod val="90000"/>
                    <a:lumOff val="10000"/>
                  </a:schemeClr>
                </a:solidFill>
                <a:latin typeface="Goudy Old Style" panose="02020502050305020303" pitchFamily="18" charset="77"/>
              </a:rPr>
              <a:t>Player Satisfaction</a:t>
            </a:r>
          </a:p>
          <a:p>
            <a:pPr>
              <a:buFont typeface="+mj-lt"/>
              <a:buAutoNum type="arabicPeriod"/>
            </a:pPr>
            <a:endParaRPr lang="en-US" dirty="0">
              <a:solidFill>
                <a:schemeClr val="tx2">
                  <a:lumMod val="90000"/>
                  <a:lumOff val="10000"/>
                </a:schemeClr>
              </a:solidFill>
              <a:latin typeface="Goudy Old Style" panose="02020502050305020303" pitchFamily="18" charset="77"/>
            </a:endParaRPr>
          </a:p>
          <a:p>
            <a:pPr>
              <a:buFont typeface="+mj-lt"/>
              <a:buAutoNum type="arabicPeriod"/>
            </a:pPr>
            <a:endParaRPr lang="en-US" dirty="0">
              <a:solidFill>
                <a:schemeClr val="tx2">
                  <a:lumMod val="90000"/>
                  <a:lumOff val="10000"/>
                </a:schemeClr>
              </a:solidFill>
              <a:latin typeface="Goudy Old Style" panose="02020502050305020303" pitchFamily="18" charset="77"/>
            </a:endParaRP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8</a:t>
            </a:fld>
            <a:endParaRPr lang="en-US"/>
          </a:p>
        </p:txBody>
      </p:sp>
    </p:spTree>
    <p:extLst>
      <p:ext uri="{BB962C8B-B14F-4D97-AF65-F5344CB8AC3E}">
        <p14:creationId xmlns:p14="http://schemas.microsoft.com/office/powerpoint/2010/main" val="90410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7D2070-9ABC-2038-B7E6-599DC46450AD}"/>
              </a:ext>
            </a:extLst>
          </p:cNvPr>
          <p:cNvSpPr txBox="1"/>
          <p:nvPr/>
        </p:nvSpPr>
        <p:spPr>
          <a:xfrm>
            <a:off x="552164" y="795339"/>
            <a:ext cx="5143501" cy="844276"/>
          </a:xfrm>
        </p:spPr>
        <p:txBody>
          <a:bodyPr vert="horz" lIns="91440" tIns="45720" rIns="91440" bIns="45720" rtlCol="0" anchor="t">
            <a:normAutofit/>
          </a:bodyPr>
          <a:lstStyle>
            <a:lvl1pPr algn="ctr">
              <a:lnSpc>
                <a:spcPct val="90000"/>
              </a:lnSpc>
              <a:spcBef>
                <a:spcPct val="0"/>
              </a:spcBef>
              <a:buNone/>
              <a:defRPr sz="4400" b="1">
                <a:solidFill>
                  <a:schemeClr val="tx2">
                    <a:lumMod val="75000"/>
                    <a:lumOff val="25000"/>
                  </a:schemeClr>
                </a:solidFill>
                <a:latin typeface="Calibri" panose="020F0502020204030204" pitchFamily="34" charset="0"/>
                <a:ea typeface="+mj-ea"/>
                <a:cs typeface="Calibri" panose="020F0502020204030204" pitchFamily="34" charset="0"/>
              </a:defRPr>
            </a:lvl1pPr>
          </a:lstStyle>
          <a:p>
            <a:pPr algn="l">
              <a:spcAft>
                <a:spcPts val="600"/>
              </a:spcAft>
            </a:pPr>
            <a:r>
              <a:rPr lang="en-US" sz="4200" b="0" dirty="0">
                <a:latin typeface="Goudy Old Style" panose="02020502050305020303" pitchFamily="18" charset="77"/>
              </a:rPr>
              <a:t>Data Scraping</a:t>
            </a:r>
          </a:p>
        </p:txBody>
      </p:sp>
      <p:sp>
        <p:nvSpPr>
          <p:cNvPr id="3" name="Content Placeholder 2">
            <a:extLst>
              <a:ext uri="{FF2B5EF4-FFF2-40B4-BE49-F238E27FC236}">
                <a16:creationId xmlns:a16="http://schemas.microsoft.com/office/drawing/2014/main" id="{D223FEA4-298E-67CA-D661-BBA986BBD84F}"/>
              </a:ext>
            </a:extLst>
          </p:cNvPr>
          <p:cNvSpPr>
            <a:spLocks noGrp="1"/>
          </p:cNvSpPr>
          <p:nvPr>
            <p:ph idx="1"/>
          </p:nvPr>
        </p:nvSpPr>
        <p:spPr>
          <a:xfrm>
            <a:off x="8686800" y="1080654"/>
            <a:ext cx="2382981" cy="5593195"/>
          </a:xfrm>
        </p:spPr>
        <p:txBody>
          <a:bodyPr vert="horz" lIns="91440" tIns="45720" rIns="91440" bIns="45720" rtlCol="0" anchor="t">
            <a:normAutofit fontScale="92500" lnSpcReduction="10000"/>
          </a:bodyPr>
          <a:lstStyle/>
          <a:p>
            <a:pPr fontAlgn="base">
              <a:lnSpc>
                <a:spcPct val="100000"/>
              </a:lnSpc>
            </a:pPr>
            <a:r>
              <a:rPr lang="en-IN" i="1" dirty="0">
                <a:solidFill>
                  <a:schemeClr val="tx2">
                    <a:lumMod val="90000"/>
                    <a:lumOff val="10000"/>
                  </a:schemeClr>
                </a:solidFill>
              </a:rPr>
              <a:t>Approximately  6500 rows with pricing data for Japan in top 5 ranks</a:t>
            </a:r>
          </a:p>
          <a:p>
            <a:pPr fontAlgn="base">
              <a:lnSpc>
                <a:spcPct val="100000"/>
              </a:lnSpc>
            </a:pPr>
            <a:r>
              <a:rPr lang="en-IN" sz="2100" i="1" dirty="0">
                <a:solidFill>
                  <a:schemeClr val="tx2">
                    <a:lumMod val="90000"/>
                    <a:lumOff val="10000"/>
                  </a:schemeClr>
                </a:solidFill>
              </a:rPr>
              <a:t>Probability of a system being in top 5 based on release date or week number that's one thing</a:t>
            </a:r>
          </a:p>
          <a:p>
            <a:pPr fontAlgn="base">
              <a:lnSpc>
                <a:spcPct val="100000"/>
              </a:lnSpc>
            </a:pPr>
            <a:r>
              <a:rPr lang="en-IN" sz="2100" i="1" dirty="0">
                <a:solidFill>
                  <a:schemeClr val="tx2">
                    <a:lumMod val="90000"/>
                    <a:lumOff val="10000"/>
                  </a:schemeClr>
                </a:solidFill>
              </a:rPr>
              <a:t>Another thing that we can do is filter the data which has price check if there is a relationship between the price and the system being in the top 5 ranking </a:t>
            </a:r>
          </a:p>
          <a:p>
            <a:pPr fontAlgn="base">
              <a:lnSpc>
                <a:spcPct val="100000"/>
              </a:lnSpc>
            </a:pPr>
            <a:r>
              <a:rPr lang="en-IN" sz="2100" i="1" dirty="0">
                <a:solidFill>
                  <a:schemeClr val="tx2">
                    <a:lumMod val="90000"/>
                    <a:lumOff val="10000"/>
                  </a:schemeClr>
                </a:solidFill>
              </a:rPr>
              <a:t>Check if the game is in top5 monthly, </a:t>
            </a:r>
            <a:r>
              <a:rPr lang="en-IN" sz="2100" i="1" dirty="0" err="1">
                <a:solidFill>
                  <a:schemeClr val="tx2">
                    <a:lumMod val="90000"/>
                    <a:lumOff val="10000"/>
                  </a:schemeClr>
                </a:solidFill>
              </a:rPr>
              <a:t>yeraly</a:t>
            </a:r>
            <a:endParaRPr lang="en-IN" sz="2100" i="1" dirty="0">
              <a:solidFill>
                <a:schemeClr val="tx2">
                  <a:lumMod val="90000"/>
                  <a:lumOff val="10000"/>
                </a:schemeClr>
              </a:solidFill>
            </a:endParaRPr>
          </a:p>
          <a:p>
            <a:pPr fontAlgn="base">
              <a:lnSpc>
                <a:spcPct val="100000"/>
              </a:lnSpc>
            </a:pPr>
            <a:endParaRPr lang="en-IN" sz="2100" i="1" dirty="0">
              <a:solidFill>
                <a:schemeClr val="tx2">
                  <a:lumMod val="90000"/>
                  <a:lumOff val="10000"/>
                </a:schemeClr>
              </a:solidFill>
            </a:endParaRPr>
          </a:p>
          <a:p>
            <a:pPr marL="0" indent="0">
              <a:buNone/>
            </a:pPr>
            <a:endParaRPr lang="en-US" dirty="0">
              <a:solidFill>
                <a:schemeClr val="tx2">
                  <a:lumMod val="90000"/>
                  <a:lumOff val="10000"/>
                </a:schemeClr>
              </a:solidFill>
              <a:latin typeface="Goudy Old Style" panose="02020502050305020303" pitchFamily="18" charset="77"/>
            </a:endParaRPr>
          </a:p>
          <a:p>
            <a:pPr>
              <a:buFont typeface="+mj-lt"/>
              <a:buAutoNum type="arabicPeriod"/>
            </a:pPr>
            <a:endParaRPr lang="en-US" dirty="0">
              <a:solidFill>
                <a:schemeClr val="tx2">
                  <a:lumMod val="90000"/>
                  <a:lumOff val="10000"/>
                </a:schemeClr>
              </a:solidFill>
              <a:latin typeface="Goudy Old Style" panose="02020502050305020303" pitchFamily="18" charset="77"/>
            </a:endParaRPr>
          </a:p>
        </p:txBody>
      </p:sp>
      <p:sp>
        <p:nvSpPr>
          <p:cNvPr id="15"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9</a:t>
            </a:fld>
            <a:endParaRPr lang="en-US"/>
          </a:p>
        </p:txBody>
      </p:sp>
      <p:sp>
        <p:nvSpPr>
          <p:cNvPr id="2" name="Content Placeholder 2">
            <a:extLst>
              <a:ext uri="{FF2B5EF4-FFF2-40B4-BE49-F238E27FC236}">
                <a16:creationId xmlns:a16="http://schemas.microsoft.com/office/drawing/2014/main" id="{4708CC29-ABF8-923A-6F35-A015D2CAE61D}"/>
              </a:ext>
            </a:extLst>
          </p:cNvPr>
          <p:cNvSpPr txBox="1">
            <a:spLocks/>
          </p:cNvSpPr>
          <p:nvPr/>
        </p:nvSpPr>
        <p:spPr>
          <a:xfrm>
            <a:off x="810774" y="1639615"/>
            <a:ext cx="9095226" cy="4844312"/>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pPr>
            <a:r>
              <a:rPr lang="en-IN" sz="8000" dirty="0">
                <a:solidFill>
                  <a:schemeClr val="tx2">
                    <a:lumMod val="90000"/>
                    <a:lumOff val="10000"/>
                  </a:schemeClr>
                </a:solidFill>
              </a:rPr>
              <a:t>has valid data only until 2015 for Japan sales data</a:t>
            </a:r>
          </a:p>
          <a:p>
            <a:pPr fontAlgn="base">
              <a:lnSpc>
                <a:spcPct val="120000"/>
              </a:lnSpc>
            </a:pPr>
            <a:r>
              <a:rPr lang="en-IN" sz="8000" dirty="0">
                <a:solidFill>
                  <a:schemeClr val="tx2">
                    <a:lumMod val="90000"/>
                    <a:lumOff val="10000"/>
                  </a:schemeClr>
                </a:solidFill>
              </a:rPr>
              <a:t>2016, 2017 data is scraped from Nintendo</a:t>
            </a:r>
          </a:p>
          <a:p>
            <a:pPr lvl="0" fontAlgn="base">
              <a:lnSpc>
                <a:spcPct val="120000"/>
              </a:lnSpc>
            </a:pPr>
            <a:r>
              <a:rPr lang="en-IN" sz="8000" dirty="0">
                <a:solidFill>
                  <a:schemeClr val="tx2">
                    <a:lumMod val="90000"/>
                    <a:lumOff val="10000"/>
                  </a:schemeClr>
                </a:solidFill>
              </a:rPr>
              <a:t>Only has Japan sales data</a:t>
            </a:r>
          </a:p>
          <a:p>
            <a:pPr lvl="0" fontAlgn="base">
              <a:lnSpc>
                <a:spcPct val="120000"/>
              </a:lnSpc>
            </a:pPr>
            <a:r>
              <a:rPr lang="en-IN" sz="8000" dirty="0">
                <a:solidFill>
                  <a:schemeClr val="tx2">
                    <a:lumMod val="90000"/>
                    <a:lumOff val="10000"/>
                  </a:schemeClr>
                </a:solidFill>
              </a:rPr>
              <a:t>Taiwan, South Korea data missing</a:t>
            </a:r>
          </a:p>
          <a:p>
            <a:pPr marL="0" lvl="0" indent="0" fontAlgn="base">
              <a:lnSpc>
                <a:spcPct val="120000"/>
              </a:lnSpc>
              <a:buNone/>
            </a:pPr>
            <a:endParaRPr lang="en-IN" sz="8000" dirty="0">
              <a:solidFill>
                <a:schemeClr val="tx2">
                  <a:lumMod val="90000"/>
                  <a:lumOff val="10000"/>
                </a:schemeClr>
              </a:solidFill>
            </a:endParaRPr>
          </a:p>
          <a:p>
            <a:pPr fontAlgn="base">
              <a:lnSpc>
                <a:spcPct val="120000"/>
              </a:lnSpc>
            </a:pPr>
            <a:r>
              <a:rPr lang="en-IN" sz="8000" dirty="0">
                <a:solidFill>
                  <a:schemeClr val="tx2">
                    <a:lumMod val="90000"/>
                    <a:lumOff val="10000"/>
                  </a:schemeClr>
                </a:solidFill>
              </a:rPr>
              <a:t>2018, 2019, 2020 data from </a:t>
            </a:r>
            <a:r>
              <a:rPr lang="en-IN" sz="8000" dirty="0" err="1">
                <a:solidFill>
                  <a:schemeClr val="tx2">
                    <a:lumMod val="90000"/>
                    <a:lumOff val="10000"/>
                  </a:schemeClr>
                </a:solidFill>
              </a:rPr>
              <a:t>Restera</a:t>
            </a:r>
            <a:endParaRPr lang="en-IN" sz="8000" dirty="0">
              <a:solidFill>
                <a:schemeClr val="tx2">
                  <a:lumMod val="90000"/>
                  <a:lumOff val="10000"/>
                </a:schemeClr>
              </a:solidFill>
            </a:endParaRPr>
          </a:p>
          <a:p>
            <a:pPr lvl="0" fontAlgn="base">
              <a:lnSpc>
                <a:spcPct val="120000"/>
              </a:lnSpc>
            </a:pPr>
            <a:r>
              <a:rPr lang="en-IN" sz="8000" dirty="0">
                <a:solidFill>
                  <a:schemeClr val="tx2">
                    <a:lumMod val="90000"/>
                    <a:lumOff val="10000"/>
                  </a:schemeClr>
                </a:solidFill>
              </a:rPr>
              <a:t>Some weeks has Japan, Taiwan and South Korea</a:t>
            </a:r>
          </a:p>
          <a:p>
            <a:pPr lvl="0" fontAlgn="base">
              <a:lnSpc>
                <a:spcPct val="120000"/>
              </a:lnSpc>
            </a:pPr>
            <a:r>
              <a:rPr lang="en-IN" sz="8000" dirty="0">
                <a:solidFill>
                  <a:schemeClr val="tx2">
                    <a:lumMod val="90000"/>
                    <a:lumOff val="10000"/>
                  </a:schemeClr>
                </a:solidFill>
              </a:rPr>
              <a:t>Pricing data is missing for some weeks</a:t>
            </a:r>
          </a:p>
          <a:p>
            <a:pPr fontAlgn="base">
              <a:lnSpc>
                <a:spcPct val="120000"/>
              </a:lnSpc>
            </a:pPr>
            <a:endParaRPr lang="en-IN" sz="8000" dirty="0">
              <a:solidFill>
                <a:schemeClr val="tx2">
                  <a:lumMod val="90000"/>
                  <a:lumOff val="10000"/>
                </a:schemeClr>
              </a:solidFill>
            </a:endParaRPr>
          </a:p>
          <a:p>
            <a:pPr fontAlgn="base">
              <a:lnSpc>
                <a:spcPct val="120000"/>
              </a:lnSpc>
            </a:pPr>
            <a:r>
              <a:rPr lang="en-IN" sz="8000" dirty="0">
                <a:solidFill>
                  <a:schemeClr val="tx2">
                    <a:lumMod val="90000"/>
                    <a:lumOff val="10000"/>
                  </a:schemeClr>
                </a:solidFill>
              </a:rPr>
              <a:t>2021 – 2023 data scraped from Nintendo</a:t>
            </a:r>
          </a:p>
          <a:p>
            <a:pPr lvl="0" fontAlgn="base">
              <a:lnSpc>
                <a:spcPct val="120000"/>
              </a:lnSpc>
            </a:pPr>
            <a:r>
              <a:rPr lang="en-IN" sz="8000" dirty="0">
                <a:solidFill>
                  <a:schemeClr val="tx2">
                    <a:lumMod val="90000"/>
                    <a:lumOff val="10000"/>
                  </a:schemeClr>
                </a:solidFill>
              </a:rPr>
              <a:t>Has data for Japan, Taiwan and South Korea</a:t>
            </a:r>
          </a:p>
          <a:p>
            <a:pPr lvl="0" fontAlgn="base">
              <a:lnSpc>
                <a:spcPct val="120000"/>
              </a:lnSpc>
            </a:pPr>
            <a:r>
              <a:rPr lang="en-IN" sz="8000" dirty="0">
                <a:solidFill>
                  <a:schemeClr val="tx2">
                    <a:lumMod val="90000"/>
                    <a:lumOff val="10000"/>
                  </a:schemeClr>
                </a:solidFill>
              </a:rPr>
              <a:t>Pricing data is available only for Japan</a:t>
            </a:r>
          </a:p>
          <a:p>
            <a:pPr marL="0" indent="0" fontAlgn="base">
              <a:lnSpc>
                <a:spcPct val="120000"/>
              </a:lnSpc>
              <a:buNone/>
            </a:pPr>
            <a:endParaRPr lang="en-IN" sz="8000" dirty="0">
              <a:solidFill>
                <a:schemeClr val="tx2">
                  <a:lumMod val="90000"/>
                  <a:lumOff val="10000"/>
                </a:schemeClr>
              </a:solidFill>
            </a:endParaRPr>
          </a:p>
          <a:p>
            <a:pPr>
              <a:buFont typeface="+mj-lt"/>
              <a:buAutoNum type="arabicPeriod"/>
            </a:pPr>
            <a:endParaRPr lang="en-US" dirty="0">
              <a:solidFill>
                <a:schemeClr val="tx2">
                  <a:lumMod val="90000"/>
                  <a:lumOff val="10000"/>
                </a:schemeClr>
              </a:solidFill>
              <a:latin typeface="Goudy Old Style" panose="02020502050305020303" pitchFamily="18" charset="77"/>
            </a:endParaRPr>
          </a:p>
          <a:p>
            <a:pPr>
              <a:buFont typeface="+mj-lt"/>
              <a:buAutoNum type="arabicPeriod"/>
            </a:pPr>
            <a:endParaRPr lang="en-US" dirty="0">
              <a:solidFill>
                <a:schemeClr val="tx2">
                  <a:lumMod val="90000"/>
                  <a:lumOff val="10000"/>
                </a:schemeClr>
              </a:solidFill>
              <a:latin typeface="Goudy Old Style" panose="02020502050305020303" pitchFamily="18" charset="77"/>
            </a:endParaRPr>
          </a:p>
        </p:txBody>
      </p:sp>
    </p:spTree>
    <p:extLst>
      <p:ext uri="{BB962C8B-B14F-4D97-AF65-F5344CB8AC3E}">
        <p14:creationId xmlns:p14="http://schemas.microsoft.com/office/powerpoint/2010/main" val="536984496"/>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41242C"/>
      </a:dk2>
      <a:lt2>
        <a:srgbClr val="E8E2E3"/>
      </a:lt2>
      <a:accent1>
        <a:srgbClr val="80A9A4"/>
      </a:accent1>
      <a:accent2>
        <a:srgbClr val="7AA5B7"/>
      </a:accent2>
      <a:accent3>
        <a:srgbClr val="92A1C4"/>
      </a:accent3>
      <a:accent4>
        <a:srgbClr val="867FBA"/>
      </a:accent4>
      <a:accent5>
        <a:srgbClr val="B096C6"/>
      </a:accent5>
      <a:accent6>
        <a:srgbClr val="B77FBA"/>
      </a:accent6>
      <a:hlink>
        <a:srgbClr val="AE6972"/>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34A8E8569AA340B5B83B6ECBCF70D8" ma:contentTypeVersion="0" ma:contentTypeDescription="Create a new document." ma:contentTypeScope="" ma:versionID="15959893650589cf9cc427793e5949df">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6B6DF4-A2F1-4717-BD20-CBFA30AC9407}">
  <ds:schemaRefs>
    <ds:schemaRef ds:uri="http://schemas.microsoft.com/sharepoint/v3/contenttype/forms"/>
  </ds:schemaRefs>
</ds:datastoreItem>
</file>

<file path=customXml/itemProps2.xml><?xml version="1.0" encoding="utf-8"?>
<ds:datastoreItem xmlns:ds="http://schemas.openxmlformats.org/officeDocument/2006/customXml" ds:itemID="{B190B49A-6A9F-423B-B500-25E791103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{0682AD53-4E0B-BE47-93CD-CB23FF684C9D}tf10001122</Template>
  <TotalTime>432</TotalTime>
  <Words>1584</Words>
  <Application>Microsoft Macintosh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Felix Titling</vt:lpstr>
      <vt:lpstr>Goudy Old Style</vt:lpstr>
      <vt:lpstr>ArchwayVTI</vt:lpstr>
      <vt:lpstr>Year-Over-Year Difference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Year-Over-Year Difference Sales Prediction</dc:title>
  <dc:creator>Ameer Mittigar</dc:creator>
  <cp:lastModifiedBy>Sindhura Alla</cp:lastModifiedBy>
  <cp:revision>4</cp:revision>
  <dcterms:created xsi:type="dcterms:W3CDTF">2023-03-09T20:16:03Z</dcterms:created>
  <dcterms:modified xsi:type="dcterms:W3CDTF">2023-03-29T23:06:20Z</dcterms:modified>
</cp:coreProperties>
</file>