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9" r:id="rId4"/>
    <p:sldId id="257" r:id="rId5"/>
    <p:sldId id="275" r:id="rId6"/>
    <p:sldId id="264" r:id="rId7"/>
    <p:sldId id="276" r:id="rId8"/>
    <p:sldId id="277" r:id="rId9"/>
    <p:sldId id="258" r:id="rId10"/>
    <p:sldId id="278" r:id="rId11"/>
    <p:sldId id="279" r:id="rId12"/>
    <p:sldId id="260" r:id="rId13"/>
    <p:sldId id="271" r:id="rId14"/>
    <p:sldId id="282" r:id="rId15"/>
    <p:sldId id="272" r:id="rId16"/>
    <p:sldId id="274" r:id="rId17"/>
    <p:sldId id="284" r:id="rId18"/>
    <p:sldId id="285" r:id="rId19"/>
    <p:sldId id="286" r:id="rId20"/>
    <p:sldId id="283" r:id="rId21"/>
    <p:sldId id="280" r:id="rId22"/>
    <p:sldId id="28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976A-E51C-430B-BA86-CF4D40C15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505A2-8C1D-405A-8C43-79060A22E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2361-0A9A-4C68-AC12-B1CD6931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40E0-6E7C-44E8-BA28-007FA53A7DC7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ADE6-149F-4E27-8E59-5495F431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09A7F-088B-4F1C-9124-5A4E2FE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E18-8B96-4B47-B88E-9607041AE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775-0706-4F73-92B4-20990FFC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E5B5C-7339-4B0E-9066-F35C54210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7239-3198-4CEC-8111-7B725C97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40E0-6E7C-44E8-BA28-007FA53A7DC7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4E7C8-5F4A-4C73-9BDB-A883BC4E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97B6-BE4D-4136-96AD-25975DF6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E18-8B96-4B47-B88E-9607041AE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8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24365-394D-40CF-82D5-352232934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C4C26-132E-42AD-8D4B-7C0DD49AF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79E7-394C-4D9B-AC5A-A459135C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40E0-6E7C-44E8-BA28-007FA53A7DC7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CC29-6550-4428-B8DB-5C96994E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C1E1-FD1D-4CCC-859B-5D21205B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E18-8B96-4B47-B88E-9607041AE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0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67E5-3901-46CE-8094-606A477F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2F0A-2577-4AAC-BF9E-F1401F8F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40C1A-49C7-4D72-8106-9297F0CB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40E0-6E7C-44E8-BA28-007FA53A7DC7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3C0B-D102-4ED8-888B-305C7C24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7366-45AA-41EB-BB75-28E99148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E18-8B96-4B47-B88E-9607041AE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1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1C05-5D47-4947-9B45-AC6E86AB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C5BF-2962-48B2-A9FC-068084F5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244D-BDAE-4D0F-86A0-06FDDECA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40E0-6E7C-44E8-BA28-007FA53A7DC7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E3723-38E9-4761-B354-79B6643E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DBA6-FDFF-44BF-B641-3E737DC4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E18-8B96-4B47-B88E-9607041AE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690E-FFA2-4EA2-B66B-E5E81C65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2CCB-A0DC-4EBA-AAF5-10DD21F2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8E1AF-1547-4E33-A5E1-4FE39634D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919F-5BC7-4CCA-AB56-4339D5EC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40E0-6E7C-44E8-BA28-007FA53A7DC7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58EF3-2FB0-4B64-B3D7-83603478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FCF2A-C5D7-4D6A-AB84-925A31AC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E18-8B96-4B47-B88E-9607041AE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FE0E-21F0-4457-B48B-3A1E06FA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E602-0F49-4268-B9C5-1304C7D22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B6442-C973-4E48-ADB6-AF1E80BAA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A01C7-197A-4905-ACF9-695596213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6B9EC-21B6-4B62-BE3E-7E43D57D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16F94-10A5-4B79-BB77-75C054F0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40E0-6E7C-44E8-BA28-007FA53A7DC7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7379A-F686-47AD-B231-7FDF3F08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FCEE9-70CA-4651-B9C8-0ACCC253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E18-8B96-4B47-B88E-9607041AE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2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EA4B-E487-47BB-84C0-1D111BC0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6E349-FFC9-4E86-9553-B4EC8BA6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40E0-6E7C-44E8-BA28-007FA53A7DC7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7DD24-9EC1-413E-A044-83E79C4C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8AD4-47FA-4D08-B2C5-33813CF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E18-8B96-4B47-B88E-9607041AE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5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86C17-1D5B-4FB5-BD3D-D7128CC7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40E0-6E7C-44E8-BA28-007FA53A7DC7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A4EED-F782-43BB-9EEB-06C4D91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F3B69-AA81-4476-84CE-726A7A25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E18-8B96-4B47-B88E-9607041AE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6004-0F45-403D-9920-63A2C4AE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1C4E-DC3B-4AB7-8ED5-FF054B46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552E-7F95-4289-A167-A2D922DC0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6D41-D84D-472E-A745-98B12925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40E0-6E7C-44E8-BA28-007FA53A7DC7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7B69C-0E3F-4D37-8EB5-24B98F9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5E1DD-9CB4-4F6D-983B-4D244D9E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E18-8B96-4B47-B88E-9607041AE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8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09D5-092D-40AA-8EBD-14CC6F6B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ADF56-9E44-4E91-9D11-551436982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E8BBF-9A1B-4131-AFCB-08A97F417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F32DB-26A3-4FD9-889C-D5FF5B98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40E0-6E7C-44E8-BA28-007FA53A7DC7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61326-0E6B-45E4-A417-601613DE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C6A9-E7EA-48D9-86BD-1E0A11F2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4E18-8B96-4B47-B88E-9607041AE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81D2D-9B2C-424A-83DF-3E0571D3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BEB7D-330B-45DC-97C6-93F863F79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D9F5-C0D9-4990-B269-D2EDE97A7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40E0-6E7C-44E8-BA28-007FA53A7DC7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F1AD-A559-47F8-9ED2-4B2380933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A94D2-EFFC-4E69-B552-DB380A372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4E18-8B96-4B47-B88E-9607041AE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9/08/better-ways-to-predict-whos-going-to-qu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BD93D5-3ECB-4C0E-A4ED-1DF2105A1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80" y="498379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</a:t>
            </a:r>
            <a:r>
              <a:rPr lang="en-US" sz="2000" dirty="0"/>
              <a:t>By</a:t>
            </a:r>
          </a:p>
          <a:p>
            <a:r>
              <a:rPr lang="en-US" dirty="0"/>
              <a:t>Arshad Bagde                                         </a:t>
            </a:r>
            <a:r>
              <a:rPr lang="en-US" dirty="0" err="1"/>
              <a:t>Anitya</a:t>
            </a:r>
            <a:r>
              <a:rPr lang="en-US" dirty="0"/>
              <a:t> </a:t>
            </a:r>
            <a:r>
              <a:rPr lang="en-US" dirty="0" err="1"/>
              <a:t>Umare</a:t>
            </a:r>
            <a:r>
              <a:rPr lang="en-US" dirty="0"/>
              <a:t> </a:t>
            </a:r>
          </a:p>
          <a:p>
            <a:r>
              <a:rPr lang="en-US" dirty="0"/>
              <a:t> Nimish </a:t>
            </a:r>
            <a:r>
              <a:rPr lang="en-US" dirty="0" err="1"/>
              <a:t>Ukey</a:t>
            </a:r>
            <a:r>
              <a:rPr lang="en-US" dirty="0"/>
              <a:t>                                       Sangeeta </a:t>
            </a:r>
            <a:r>
              <a:rPr lang="en-US" dirty="0" err="1"/>
              <a:t>Kamite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3524" y="2408535"/>
            <a:ext cx="947445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Demystify Employee Leaving </a:t>
            </a:r>
          </a:p>
          <a:p>
            <a:pPr algn="ctr"/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Predictive Model using ML </a:t>
            </a:r>
          </a:p>
        </p:txBody>
      </p:sp>
      <p:pic>
        <p:nvPicPr>
          <p:cNvPr id="15362" name="Picture 2" descr="NIELIT – User Experience Design &amp; Technology"/>
          <p:cNvPicPr>
            <a:picLocks noChangeAspect="1" noChangeArrowheads="1"/>
          </p:cNvPicPr>
          <p:nvPr/>
        </p:nvPicPr>
        <p:blipFill>
          <a:blip r:embed="rId2" cstate="print"/>
          <a:srcRect t="26525" b="26684"/>
          <a:stretch>
            <a:fillRect/>
          </a:stretch>
        </p:blipFill>
        <p:spPr bwMode="auto">
          <a:xfrm>
            <a:off x="2929255" y="182880"/>
            <a:ext cx="5587615" cy="1960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916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9584"/>
          <a:stretch>
            <a:fillRect/>
          </a:stretch>
        </p:blipFill>
        <p:spPr bwMode="auto">
          <a:xfrm>
            <a:off x="6557664" y="422288"/>
            <a:ext cx="5400656" cy="564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110" y="1911668"/>
            <a:ext cx="5873482" cy="250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imish\Downloads\WhatsApp Image 2021-03-18 at 9.22.41 PM (2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FBD9-552B-4DA9-830A-1C35D4EC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Models Used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A611-5ABF-498D-9FCD-FD3342AD3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Random Forest</a:t>
            </a:r>
          </a:p>
          <a:p>
            <a:endParaRPr lang="en-US" dirty="0" smtClean="0"/>
          </a:p>
          <a:p>
            <a:r>
              <a:rPr lang="en-US" dirty="0" smtClean="0"/>
              <a:t>Artificial </a:t>
            </a:r>
            <a:r>
              <a:rPr lang="en-US" dirty="0"/>
              <a:t>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4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B6C3-4389-4929-B846-DC9DE483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61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Analysis Charts</a:t>
            </a:r>
            <a:endParaRPr lang="en-US" b="1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C82096E-CBA6-422F-BD45-F732A4ED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26" y="1178643"/>
            <a:ext cx="9290619" cy="4957416"/>
          </a:xfrm>
        </p:spPr>
      </p:pic>
      <p:sp>
        <p:nvSpPr>
          <p:cNvPr id="7" name="TextBox 6"/>
          <p:cNvSpPr txBox="1"/>
          <p:nvPr/>
        </p:nvSpPr>
        <p:spPr>
          <a:xfrm>
            <a:off x="3847381" y="6098875"/>
            <a:ext cx="489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1. Distribution analysis for numerical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37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B6C3-4389-4929-B846-DC9DE483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61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Analysis Charts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47381" y="6098875"/>
            <a:ext cx="489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2. Distribution analysis of employee Age</a:t>
            </a:r>
            <a:endParaRPr lang="en-IN" dirty="0"/>
          </a:p>
        </p:txBody>
      </p:sp>
      <p:pic>
        <p:nvPicPr>
          <p:cNvPr id="1026" name="Picture 2" descr="C:\Users\Nimish\Downloads\HR 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9646" b="5830"/>
          <a:stretch>
            <a:fillRect/>
          </a:stretch>
        </p:blipFill>
        <p:spPr bwMode="auto">
          <a:xfrm>
            <a:off x="497840" y="1256209"/>
            <a:ext cx="11236960" cy="4851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037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B6C3-4389-4929-B846-DC9DE483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78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Analysis Charts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23861" y="6295628"/>
            <a:ext cx="489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3. Correlation analysis for predictors</a:t>
            </a:r>
            <a:endParaRPr lang="en-IN" dirty="0"/>
          </a:p>
        </p:txBody>
      </p:sp>
      <p:pic>
        <p:nvPicPr>
          <p:cNvPr id="2050" name="Picture 2" descr="C:\Users\Nimish\Downloads\HR_2.png"/>
          <p:cNvPicPr>
            <a:picLocks noChangeAspect="1" noChangeArrowheads="1"/>
          </p:cNvPicPr>
          <p:nvPr/>
        </p:nvPicPr>
        <p:blipFill>
          <a:blip r:embed="rId2" cstate="print"/>
          <a:srcRect t="10445" r="15807"/>
          <a:stretch>
            <a:fillRect/>
          </a:stretch>
        </p:blipFill>
        <p:spPr bwMode="auto">
          <a:xfrm>
            <a:off x="1086485" y="751840"/>
            <a:ext cx="9906635" cy="5624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037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B6C3-4389-4929-B846-DC9DE483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78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Analysis Charts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23861" y="6295628"/>
            <a:ext cx="489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4. Employee Leave </a:t>
            </a:r>
            <a:r>
              <a:rPr lang="en-IN" dirty="0" err="1" smtClean="0"/>
              <a:t>Countplot</a:t>
            </a:r>
            <a:r>
              <a:rPr lang="en-IN" dirty="0" smtClean="0"/>
              <a:t> vs. </a:t>
            </a:r>
            <a:r>
              <a:rPr lang="en-IN" dirty="0" err="1" smtClean="0"/>
              <a:t>Jobrole</a:t>
            </a:r>
            <a:endParaRPr lang="en-IN" dirty="0"/>
          </a:p>
        </p:txBody>
      </p:sp>
      <p:pic>
        <p:nvPicPr>
          <p:cNvPr id="3074" name="Picture 2" descr="C:\Users\Nimish\Downloads\H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0275" b="2519"/>
          <a:stretch>
            <a:fillRect/>
          </a:stretch>
        </p:blipFill>
        <p:spPr bwMode="auto">
          <a:xfrm>
            <a:off x="1422400" y="808868"/>
            <a:ext cx="9641840" cy="53480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037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Regression</a:t>
            </a:r>
            <a:endParaRPr lang="en-IN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18" y="2021296"/>
            <a:ext cx="7985982" cy="243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19" y="4728845"/>
            <a:ext cx="801916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</a:t>
            </a:r>
            <a:endParaRPr lang="en-IN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639" y="1873982"/>
            <a:ext cx="7664259" cy="247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0275" y="4746943"/>
            <a:ext cx="7685405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Artificial Neural Network</a:t>
            </a:r>
            <a:endParaRPr lang="en-IN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024" y="2018754"/>
            <a:ext cx="8149856" cy="2141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193" y="4716145"/>
            <a:ext cx="8137207" cy="120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are quitting their jobs at record rates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thanks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labor market and high confidence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moving on will also mean moving up, particularly in pay.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 leaving in search of more money,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job-quitters have also cited toxic work environments and limited room for growth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major reasons for putting in their notice.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employers, this kind of insight might only become clear during an employee’s exit interview, if at all. But with the help of artificial intelligence and machine learning,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developed an algorithm that may be a better predictor of when a worker is at risk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90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Result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48360" y="2059303"/>
          <a:ext cx="10515600" cy="33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9774">
                <a:tc>
                  <a:txBody>
                    <a:bodyPr/>
                    <a:lstStyle/>
                    <a:p>
                      <a:pPr algn="ctr"/>
                      <a:endParaRPr lang="en-IN" sz="2400" b="1" dirty="0" smtClean="0"/>
                    </a:p>
                    <a:p>
                      <a:pPr algn="ctr"/>
                      <a:r>
                        <a:rPr lang="en-IN" sz="2400" b="1" dirty="0" smtClean="0"/>
                        <a:t>Algorithms</a:t>
                      </a:r>
                    </a:p>
                    <a:p>
                      <a:pPr algn="ctr"/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 smtClean="0"/>
                    </a:p>
                    <a:p>
                      <a:pPr algn="ctr"/>
                      <a:r>
                        <a:rPr lang="en-IN" sz="2400" b="1" dirty="0" smtClean="0"/>
                        <a:t>Accuracy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77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Logisti</a:t>
                      </a:r>
                      <a:r>
                        <a:rPr lang="en-IN" baseline="0" dirty="0" smtClean="0"/>
                        <a:t>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0.811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77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Random Forest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0.777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77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Artificial</a:t>
                      </a:r>
                      <a:r>
                        <a:rPr lang="en-IN" baseline="0" dirty="0" smtClean="0"/>
                        <a:t> Neural 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0.837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B6C3-4389-4929-B846-DC9DE483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4289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Less budget for hiring; </a:t>
            </a:r>
            <a:r>
              <a:rPr lang="en-US" dirty="0" smtClean="0"/>
              <a:t>Low </a:t>
            </a:r>
            <a:r>
              <a:rPr lang="en-US" dirty="0"/>
              <a:t>manpower </a:t>
            </a:r>
            <a:r>
              <a:rPr lang="en-US" dirty="0" smtClean="0"/>
              <a:t>costs</a:t>
            </a:r>
            <a:endParaRPr lang="en-IN" dirty="0" smtClean="0"/>
          </a:p>
          <a:p>
            <a:r>
              <a:rPr lang="en-IN" dirty="0" smtClean="0"/>
              <a:t>Save time; </a:t>
            </a:r>
            <a:r>
              <a:rPr lang="en-US" dirty="0"/>
              <a:t>New </a:t>
            </a:r>
            <a:r>
              <a:rPr lang="en-US" dirty="0" smtClean="0"/>
              <a:t>ideas</a:t>
            </a:r>
            <a:endParaRPr lang="en-IN" dirty="0" smtClean="0"/>
          </a:p>
          <a:p>
            <a:r>
              <a:rPr lang="en-IN" dirty="0" smtClean="0"/>
              <a:t>Will need less efforts and efficient; </a:t>
            </a:r>
            <a:r>
              <a:rPr lang="en-US" dirty="0"/>
              <a:t>Higher </a:t>
            </a:r>
            <a:r>
              <a:rPr lang="en-US" dirty="0" smtClean="0"/>
              <a:t>performance</a:t>
            </a:r>
          </a:p>
          <a:p>
            <a:r>
              <a:rPr lang="en-US" dirty="0"/>
              <a:t>Setting the organization </a:t>
            </a:r>
            <a:r>
              <a:rPr lang="en-US" dirty="0" smtClean="0"/>
              <a:t>culture</a:t>
            </a:r>
          </a:p>
          <a:p>
            <a:r>
              <a:rPr lang="en-US" dirty="0"/>
              <a:t>Measure employee satisfaction</a:t>
            </a:r>
          </a:p>
          <a:p>
            <a:r>
              <a:rPr lang="en-US" dirty="0" smtClean="0"/>
              <a:t>Compensation;</a:t>
            </a:r>
            <a:r>
              <a:rPr lang="en-US" dirty="0"/>
              <a:t> 360 feedback</a:t>
            </a:r>
          </a:p>
          <a:p>
            <a:endParaRPr lang="en-US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0037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Harvard Business Review</a:t>
            </a:r>
            <a:r>
              <a:rPr lang="en-US" dirty="0"/>
              <a:t>, Professors Brooks </a:t>
            </a:r>
            <a:r>
              <a:rPr lang="en-US" dirty="0" err="1"/>
              <a:t>Holtom</a:t>
            </a:r>
            <a:r>
              <a:rPr lang="en-US" dirty="0"/>
              <a:t> of Georgetown University and David Allen of Texas Christian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TowardsDataScience.com</a:t>
            </a:r>
          </a:p>
          <a:p>
            <a:r>
              <a:rPr lang="en-US" dirty="0" smtClean="0"/>
              <a:t>Kaggle.com</a:t>
            </a:r>
          </a:p>
          <a:p>
            <a:r>
              <a:rPr lang="en-US" dirty="0"/>
              <a:t>https://www.cnbc.com/2019/09/10/this-algorithm-can-predict-when-workers-are-about-to-quitheres-how.html</a:t>
            </a:r>
          </a:p>
        </p:txBody>
      </p:sp>
    </p:spTree>
    <p:extLst>
      <p:ext uri="{BB962C8B-B14F-4D97-AF65-F5344CB8AC3E}">
        <p14:creationId xmlns:p14="http://schemas.microsoft.com/office/powerpoint/2010/main" val="389337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4479" y="2225655"/>
            <a:ext cx="833920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You!</a:t>
            </a:r>
            <a:endParaRPr lang="en-US" sz="13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" y="437882"/>
            <a:ext cx="11449318" cy="59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A942-B026-4F1D-B5AD-D8C650FD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 of Action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0DA5-C5D9-4F48-A801-9C80C746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Engineering/Preparations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(Load, clean, and format)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Processing </a:t>
            </a:r>
          </a:p>
          <a:p>
            <a:pPr marL="0" indent="0">
              <a:buNone/>
            </a:pPr>
            <a:r>
              <a:rPr lang="en-US" dirty="0" smtClean="0"/>
              <a:t>(Data Split, Scaling, and </a:t>
            </a:r>
            <a:r>
              <a:rPr lang="en-US" dirty="0" smtClean="0"/>
              <a:t>balancing)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/>
              <a:t>Creation and </a:t>
            </a:r>
            <a:r>
              <a:rPr lang="en-US" dirty="0" smtClean="0"/>
              <a:t>Evaluation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14338" name="Picture 2" descr="How to handle a key employee leaving - a guide for employ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4851" y="2428239"/>
            <a:ext cx="4987679" cy="3327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049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Database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IBM HR Analytics Employee Attrition</a:t>
            </a:r>
          </a:p>
          <a:p>
            <a:endParaRPr lang="en-IN" b="1" dirty="0" smtClean="0"/>
          </a:p>
          <a:p>
            <a:pPr>
              <a:buNone/>
            </a:pPr>
            <a:r>
              <a:rPr lang="en-IN" b="1" u="sng" dirty="0" smtClean="0">
                <a:solidFill>
                  <a:schemeClr val="accent1"/>
                </a:solidFill>
              </a:rPr>
              <a:t>https://www.kaggle.com/pavansubhasht/ibm-hr-analytics-attrition-dataset/activity</a:t>
            </a:r>
          </a:p>
          <a:p>
            <a:endParaRPr lang="en-IN" dirty="0" smtClean="0"/>
          </a:p>
        </p:txBody>
      </p:sp>
      <p:pic>
        <p:nvPicPr>
          <p:cNvPr id="13316" name="Picture 4" descr="Datasets Icons - Free Download, PNG and 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6855" y="3738562"/>
            <a:ext cx="1524000" cy="1524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B6C3-4389-4929-B846-DC9DE483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Variables Overview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2353574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Age </a:t>
            </a:r>
          </a:p>
          <a:p>
            <a:r>
              <a:rPr lang="en-IN" dirty="0" smtClean="0"/>
              <a:t>Attrition </a:t>
            </a:r>
          </a:p>
          <a:p>
            <a:r>
              <a:rPr lang="en-IN" dirty="0" err="1" smtClean="0"/>
              <a:t>BusinessTravel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DailyRate</a:t>
            </a:r>
            <a:r>
              <a:rPr lang="en-IN" dirty="0" smtClean="0"/>
              <a:t> </a:t>
            </a:r>
          </a:p>
          <a:p>
            <a:r>
              <a:rPr lang="en-IN" dirty="0" smtClean="0"/>
              <a:t>Department </a:t>
            </a:r>
          </a:p>
          <a:p>
            <a:r>
              <a:rPr lang="en-IN" dirty="0" err="1" smtClean="0"/>
              <a:t>DistanceFromHome</a:t>
            </a:r>
            <a:r>
              <a:rPr lang="en-IN" dirty="0" smtClean="0"/>
              <a:t> </a:t>
            </a:r>
          </a:p>
          <a:p>
            <a:r>
              <a:rPr lang="en-IN" dirty="0" smtClean="0"/>
              <a:t>Education </a:t>
            </a:r>
          </a:p>
          <a:p>
            <a:r>
              <a:rPr lang="en-IN" dirty="0" err="1" smtClean="0"/>
              <a:t>EducationField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EmployeeCount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EmployeeNumber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EnvironmentSatisfaction</a:t>
            </a:r>
            <a:r>
              <a:rPr lang="en-IN" dirty="0" smtClean="0"/>
              <a:t> </a:t>
            </a:r>
          </a:p>
          <a:p>
            <a:r>
              <a:rPr lang="en-IN" dirty="0" smtClean="0"/>
              <a:t>Gender </a:t>
            </a:r>
          </a:p>
          <a:p>
            <a:r>
              <a:rPr lang="en-IN" dirty="0" err="1" smtClean="0"/>
              <a:t>HourlyRate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JobInvolvement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JobLevel</a:t>
            </a:r>
            <a:r>
              <a:rPr lang="en-IN" dirty="0" smtClean="0"/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92925" y="1727860"/>
            <a:ext cx="2353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JobRole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JobSatisfaction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MaritalStatus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MonthlyIncome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MonthlyRate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NumCompaniesWorked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Over18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OverTime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PercentSalaryHike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PerformanceRating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RelationshipSatisfaction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StandardHours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 err="1" smtClean="0"/>
              <a:t>JobRole</a:t>
            </a:r>
            <a:r>
              <a:rPr lang="en-IN" sz="2800" dirty="0" smtClean="0"/>
              <a:t>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 err="1" smtClean="0"/>
              <a:t>JobSatisfaction</a:t>
            </a:r>
            <a:r>
              <a:rPr lang="en-IN" sz="2800" dirty="0" smtClean="0"/>
              <a:t>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 err="1" smtClean="0"/>
              <a:t>MaritalStatus</a:t>
            </a:r>
            <a:r>
              <a:rPr lang="en-IN" sz="2800" dirty="0" smtClean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7952116" y="1710606"/>
            <a:ext cx="2421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MonthlyIncome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MonthlyRate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NumCompaniesWorked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Over18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OverTime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PercentSalaryHike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PerformanceRating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RelationshipSatisfaction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StandardHours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StockOptionLevel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TotalWorkingYears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TrainingTimesLastYear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WorkLifeBalance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YearsAtCompany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YearsInCurrentRole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YearsSinceLastPromotion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YearsWithCurrManager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37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Cleaning</a:t>
            </a:r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87" y="2753360"/>
            <a:ext cx="10688375" cy="72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02A611-5ABF-498D-9FCD-FD3342AD3A4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/>
              <a:t>Delete the unused columns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4925-ABB0-4383-975E-4630F911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Used Functions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7E00-65C9-4779-AA08-B70E12618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Segregating </a:t>
            </a:r>
            <a:r>
              <a:rPr lang="en-US" dirty="0"/>
              <a:t>the categorical variables from numerical </a:t>
            </a:r>
            <a:r>
              <a:rPr lang="en-US" dirty="0" smtClean="0"/>
              <a:t>ones.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We used </a:t>
            </a:r>
            <a:r>
              <a:rPr lang="en-US" sz="2800" dirty="0"/>
              <a:t>the </a:t>
            </a:r>
            <a:r>
              <a:rPr lang="en-US" sz="2800" b="1" i="1" dirty="0"/>
              <a:t>datatype method</a:t>
            </a:r>
            <a:r>
              <a:rPr lang="en-US" sz="2800" b="1" dirty="0"/>
              <a:t> </a:t>
            </a:r>
            <a:r>
              <a:rPr lang="en-US" sz="2800" dirty="0"/>
              <a:t>to find categorical variables, as </a:t>
            </a:r>
            <a:r>
              <a:rPr lang="en-US" sz="2800" dirty="0" smtClean="0"/>
              <a:t>their</a:t>
            </a:r>
            <a:r>
              <a:rPr lang="en-US" sz="2800" dirty="0"/>
              <a:t> </a:t>
            </a:r>
            <a:r>
              <a:rPr lang="en-US" sz="2800" b="1" i="1" dirty="0" err="1"/>
              <a:t>dtype</a:t>
            </a:r>
            <a:r>
              <a:rPr lang="en-US" sz="2800" b="1" dirty="0"/>
              <a:t> </a:t>
            </a:r>
            <a:r>
              <a:rPr lang="en-US" sz="2800" dirty="0"/>
              <a:t>would be </a:t>
            </a:r>
            <a:r>
              <a:rPr lang="en-US" sz="2800" i="1" dirty="0"/>
              <a:t>‘object</a:t>
            </a:r>
            <a:r>
              <a:rPr lang="en-US" sz="2800" i="1" dirty="0" smtClean="0"/>
              <a:t>’</a:t>
            </a:r>
            <a:r>
              <a:rPr lang="en-US" sz="2800" dirty="0" smtClean="0"/>
              <a:t>.</a:t>
            </a:r>
          </a:p>
          <a:p>
            <a:pPr marL="457200" lvl="1" indent="0">
              <a:buNone/>
            </a:pPr>
            <a:endParaRPr lang="en-US" sz="2800" dirty="0">
              <a:solidFill>
                <a:srgbClr val="292929"/>
              </a:solidFill>
              <a:latin typeface="charter"/>
            </a:endParaRPr>
          </a:p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Encoded categorical variables to </a:t>
            </a:r>
            <a:r>
              <a:rPr lang="en-US" dirty="0" err="1" smtClean="0">
                <a:solidFill>
                  <a:srgbClr val="292929"/>
                </a:solidFill>
                <a:latin typeface="charter"/>
              </a:rPr>
              <a:t>numericals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err="1" smtClean="0">
                <a:solidFill>
                  <a:srgbClr val="292929"/>
                </a:solidFill>
                <a:latin typeface="charter"/>
              </a:rPr>
              <a:t>OneHotEncoder</a:t>
            </a:r>
            <a:r>
              <a:rPr lang="en-US" b="1" i="1" dirty="0" smtClean="0">
                <a:solidFill>
                  <a:srgbClr val="292929"/>
                </a:solidFill>
                <a:latin typeface="charter"/>
              </a:rPr>
              <a:t> from </a:t>
            </a:r>
            <a:r>
              <a:rPr lang="en-US" b="1" i="1" dirty="0" err="1" smtClean="0">
                <a:solidFill>
                  <a:srgbClr val="292929"/>
                </a:solidFill>
                <a:latin typeface="charter"/>
              </a:rPr>
              <a:t>sklearn</a:t>
            </a:r>
            <a:endParaRPr lang="en-US" dirty="0" smtClean="0">
              <a:solidFill>
                <a:srgbClr val="292929"/>
              </a:solidFill>
              <a:latin typeface="charter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err="1" smtClean="0">
                <a:solidFill>
                  <a:srgbClr val="292929"/>
                </a:solidFill>
                <a:latin typeface="charter"/>
              </a:rPr>
              <a:t>get_dummies</a:t>
            </a:r>
            <a:r>
              <a:rPr lang="en-US" b="1" i="1" dirty="0" smtClean="0">
                <a:solidFill>
                  <a:srgbClr val="292929"/>
                </a:solidFill>
                <a:latin typeface="charter"/>
              </a:rPr>
              <a:t>() from pandas</a:t>
            </a:r>
          </a:p>
          <a:p>
            <a:pPr marL="971550" lvl="1" indent="-514350">
              <a:buNone/>
            </a:pPr>
            <a:endParaRPr lang="en-US" b="1" i="1" dirty="0" smtClean="0">
              <a:solidFill>
                <a:srgbClr val="292929"/>
              </a:solidFill>
              <a:latin typeface="charter"/>
            </a:endParaRPr>
          </a:p>
          <a:p>
            <a:r>
              <a:rPr lang="en-US" b="1" dirty="0" smtClean="0">
                <a:solidFill>
                  <a:srgbClr val="292929"/>
                </a:solidFill>
                <a:latin typeface="charter"/>
              </a:rPr>
              <a:t>SMOTE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 method was implemented to oversample the minority classes</a:t>
            </a:r>
          </a:p>
          <a:p>
            <a:r>
              <a:rPr lang="en-US" dirty="0"/>
              <a:t>C</a:t>
            </a:r>
            <a:r>
              <a:rPr lang="en-US" dirty="0" smtClean="0"/>
              <a:t>oncatenated </a:t>
            </a:r>
            <a:r>
              <a:rPr lang="en-US" dirty="0"/>
              <a:t>the encoded categorical and numerical variables </a:t>
            </a:r>
            <a:r>
              <a:rPr lang="en-US" dirty="0" smtClean="0"/>
              <a:t>together </a:t>
            </a:r>
            <a:r>
              <a:rPr lang="en-US" dirty="0"/>
              <a:t>to generate the target variable.</a:t>
            </a:r>
            <a:endParaRPr lang="en-US" b="1" i="1" dirty="0" smtClean="0">
              <a:solidFill>
                <a:srgbClr val="292929"/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56058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430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charter</vt:lpstr>
      <vt:lpstr>Times New Roman</vt:lpstr>
      <vt:lpstr>Office Theme</vt:lpstr>
      <vt:lpstr>PowerPoint Presentation</vt:lpstr>
      <vt:lpstr>Introduction</vt:lpstr>
      <vt:lpstr>PowerPoint Presentation</vt:lpstr>
      <vt:lpstr>Work of Action</vt:lpstr>
      <vt:lpstr>Database</vt:lpstr>
      <vt:lpstr>Data Variables Overview</vt:lpstr>
      <vt:lpstr>PowerPoint Presentation</vt:lpstr>
      <vt:lpstr>Data Cleaning</vt:lpstr>
      <vt:lpstr>Used Functions</vt:lpstr>
      <vt:lpstr>PowerPoint Presentation</vt:lpstr>
      <vt:lpstr>PowerPoint Presentation</vt:lpstr>
      <vt:lpstr>Models Used</vt:lpstr>
      <vt:lpstr>Analysis Charts</vt:lpstr>
      <vt:lpstr>Analysis Charts</vt:lpstr>
      <vt:lpstr>Analysis Charts</vt:lpstr>
      <vt:lpstr>Analysis Charts</vt:lpstr>
      <vt:lpstr>Logistic Regression</vt:lpstr>
      <vt:lpstr>Random Forest</vt:lpstr>
      <vt:lpstr>Artificial Neural Network</vt:lpstr>
      <vt:lpstr>Result</vt:lpstr>
      <vt:lpstr>Applications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Arshad Bagde</dc:creator>
  <cp:lastModifiedBy>Anitya Umare</cp:lastModifiedBy>
  <cp:revision>51</cp:revision>
  <dcterms:created xsi:type="dcterms:W3CDTF">2021-03-18T07:43:31Z</dcterms:created>
  <dcterms:modified xsi:type="dcterms:W3CDTF">2021-03-26T06:03:18Z</dcterms:modified>
</cp:coreProperties>
</file>