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BDF5-9512-812D-B740-7B31BCB54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D44B3-A2A4-593C-A575-7FF6F1EC1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67EE-FC4C-1125-8A4F-CEBFD156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EC74-07FA-57BE-AEF2-7B5185E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3683-0A13-AE35-FC6A-CE9315D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1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C555-3A5E-7EAD-DBB0-82734EB2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154C5-4BF7-F823-C08D-0D79CD598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3C11-FC4D-B494-8412-647DF2C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90C69-BFF0-095B-8187-8B5C480E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CA120-2E91-B187-6813-181C8E96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3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67DA5-8702-5E31-1D36-935F6CEB6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34E11-C8DB-49C4-9B1E-135879F4A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77DA-7E2F-E02B-878B-CBAA7364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3CF9-71BB-0B08-E73F-27FB1A99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C208-7622-CC22-8B8E-CA783957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1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734D-7887-E8F1-168B-49B8A9A4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3FBF-6721-7B95-61CB-2AF4D3C1F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D01D-BBCD-BECF-D10B-411EEE9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EB3B4-EDFD-8382-0BF7-B778AAC0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27F5-7D2E-226A-44ED-8F0421A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1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9E58-8001-0EE7-2362-48414890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4E00D-24A7-B244-1A0E-79C70994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9F25-FDFF-8852-A13D-AEA09594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06BF-7919-9EC8-BF91-776D79F9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EB75-EBD4-F1A7-FE52-FF74A4C2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8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C4AB-190F-D5BA-7731-4BD4C069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7832-0A6E-3E2B-B6C7-517BE215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73F67-4231-CE81-99CF-C55181C44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1BC6D-897A-3CAF-7C01-0313E87A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06A31-536C-44CB-4AC1-AB423EF9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E14A6-2E2B-643F-284A-17B56716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0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7B28-8AF5-C61A-E5A3-3BBA625C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2135-5390-B580-ABCE-08C9C9F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8A72D-AC85-DEEB-EB73-479B249BD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29BB-7A92-7980-1B86-D9EFF07AC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6338-58C9-D3BF-4FBE-54F48926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E3D68-58E0-53F2-B30E-A63B8E5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8BFD9-E6A9-8455-E6D1-425210BC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C2502-CF22-5A09-8121-F394B3C5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0147-60E3-26B9-3A36-4437FE38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93DEF-F788-5640-8E57-7FEF3686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78214-FA02-6164-A928-B3763878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63BDA-737A-56A2-314E-8F3AFC76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327B6-CCFC-C0D1-D768-6D20E408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F340-67AB-154A-14FB-A83AA0FC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E43EA-C27C-FFC7-42F9-512B7CA0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5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CCC-9055-73DC-781D-FAC064AA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434D-4C6C-CBD4-B829-88A84EA0C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1D03A-8ED2-539F-E2B6-DA1D4D53D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EFF8B-A7A6-CDE1-8DCC-C582731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18E96-FA49-31DF-385B-37B272B0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2687-0E0B-0458-CF98-3FBC00DC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0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02C9-65EB-9DCF-CFD0-6384307E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6D6D4-2005-19BE-12E1-E071A72D9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97525-2ED0-97F8-2A0B-860FA2385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4119-916E-FC59-467C-879DFA1B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FD1B8-134F-B54A-05CB-FE38FE55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CD13-1DEA-28DF-C3F3-DF6FAD49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887678-3A5B-9860-7177-F65D01D3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D4D7E-9277-359A-52FB-F2876A04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3C9C-F351-CC0F-BF09-C01A7E822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9E6A7-6A4E-4B83-868E-813DB3BC7F9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A5D8-101E-CC8F-ED20-7B973F03C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F0B3-6096-0CCC-E7CE-66E613BFD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22BE6-F434-4A4A-8658-1BF364957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8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71BE6-9989-1351-2A77-052A6C07A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latin typeface="+mn-lt"/>
              </a:rPr>
              <a:t>Image Captioning Using Deep Learning with Flickr8k Dataset</a:t>
            </a:r>
            <a:endParaRPr lang="en-IN" sz="4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36EC8-B36F-3AD8-73F1-ACDD61E9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A Project on Vision &amp; Language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DE585-0411-F174-E330-CF15F912DEF5}"/>
              </a:ext>
            </a:extLst>
          </p:cNvPr>
          <p:cNvSpPr txBox="1"/>
          <p:nvPr/>
        </p:nvSpPr>
        <p:spPr>
          <a:xfrm>
            <a:off x="7045968" y="5200153"/>
            <a:ext cx="277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Sonu Soni</a:t>
            </a:r>
          </a:p>
          <a:p>
            <a:r>
              <a:rPr lang="en-IN" dirty="0">
                <a:solidFill>
                  <a:schemeClr val="bg1"/>
                </a:solidFill>
              </a:rPr>
              <a:t>Raghu V </a:t>
            </a:r>
            <a:r>
              <a:rPr lang="en-IN" dirty="0" err="1">
                <a:solidFill>
                  <a:schemeClr val="bg1"/>
                </a:solidFill>
              </a:rPr>
              <a:t>Sangala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Arshad Jafri</a:t>
            </a:r>
          </a:p>
        </p:txBody>
      </p:sp>
    </p:spTree>
    <p:extLst>
      <p:ext uri="{BB962C8B-B14F-4D97-AF65-F5344CB8AC3E}">
        <p14:creationId xmlns:p14="http://schemas.microsoft.com/office/powerpoint/2010/main" val="96084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1016-B54A-D765-990E-AE35A30C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Generated captions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477BD-A98B-989C-53D1-5219F6AC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CA4F3-56D4-8717-AA68-A99F32EC1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2" b="354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746-1C93-17E9-E153-A40D5884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0907-6D63-23C6-1162-A28CC6FF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Strengths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EfficientNet</a:t>
            </a:r>
            <a:r>
              <a:rPr lang="en-IN" dirty="0"/>
              <a:t> provided </a:t>
            </a:r>
            <a:r>
              <a:rPr lang="en-IN" b="1" dirty="0"/>
              <a:t>strong visual features</a:t>
            </a:r>
            <a:r>
              <a:rPr lang="en-IN" dirty="0"/>
              <a:t> from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model performed well despite </a:t>
            </a:r>
            <a:r>
              <a:rPr lang="en-IN" b="1" dirty="0"/>
              <a:t>small dataset size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Generated captions were often </a:t>
            </a:r>
            <a:r>
              <a:rPr lang="en-IN" b="1" dirty="0"/>
              <a:t>semantically accurate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sometimes generated </a:t>
            </a:r>
            <a:r>
              <a:rPr lang="en-IN" b="1" dirty="0"/>
              <a:t>repetitive phrases</a:t>
            </a:r>
            <a:r>
              <a:rPr lang="en-IN" dirty="0"/>
              <a:t> (e.g., "dogs </a:t>
            </a:r>
            <a:r>
              <a:rPr lang="en-IN" dirty="0" err="1"/>
              <a:t>dogs</a:t>
            </a:r>
            <a:r>
              <a:rPr lang="en-IN" dirty="0"/>
              <a:t> dogs").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limited size of Flickr8k</a:t>
            </a:r>
            <a:r>
              <a:rPr lang="en-IN" dirty="0"/>
              <a:t> led to </a:t>
            </a:r>
            <a:r>
              <a:rPr lang="en-IN" b="1" dirty="0"/>
              <a:t>overfitting</a:t>
            </a:r>
            <a:r>
              <a:rPr lang="en-IN" dirty="0"/>
              <a:t>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Lessons Learned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Importance of </a:t>
            </a:r>
            <a:r>
              <a:rPr lang="en-IN" b="1" dirty="0"/>
              <a:t>vocabulary tuning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Greedy decoding</a:t>
            </a:r>
            <a:r>
              <a:rPr lang="en-IN" dirty="0"/>
              <a:t> limits caption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Future Work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larger datasets like </a:t>
            </a:r>
            <a:r>
              <a:rPr lang="en-IN" b="1" dirty="0"/>
              <a:t>MSCOCO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Experiment with </a:t>
            </a:r>
            <a:r>
              <a:rPr lang="en-IN" b="1" dirty="0"/>
              <a:t>Transformer models</a:t>
            </a:r>
            <a:r>
              <a:rPr lang="en-IN" dirty="0"/>
              <a:t> or </a:t>
            </a:r>
            <a:r>
              <a:rPr lang="en-IN" b="1" dirty="0"/>
              <a:t>Attention mechanisms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/>
              <a:t>Beam Search</a:t>
            </a:r>
            <a:r>
              <a:rPr lang="en-IN" dirty="0"/>
              <a:t> to improve generation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2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C5931-E2C1-8039-3704-1D8BD4E7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717E-2A62-ED52-C4DF-CD71D0DCB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Image Captioning</a:t>
            </a:r>
            <a:r>
              <a:rPr lang="en-US" sz="2000" dirty="0"/>
              <a:t> is the task of automatically generating textual descriptions of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combines </a:t>
            </a:r>
            <a:r>
              <a:rPr lang="en-US" sz="2000" b="1" dirty="0"/>
              <a:t>Computer Vision</a:t>
            </a:r>
            <a:r>
              <a:rPr lang="en-US" sz="2000" dirty="0"/>
              <a:t> to understand image content, and </a:t>
            </a:r>
            <a:r>
              <a:rPr lang="en-US" sz="2000" b="1" dirty="0"/>
              <a:t>Natural Language Processing</a:t>
            </a:r>
            <a:r>
              <a:rPr lang="en-US" sz="2000" dirty="0"/>
              <a:t> to generate coherent sentences.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Traditionally, this is tackled by using </a:t>
            </a:r>
            <a:r>
              <a:rPr lang="en-US" sz="2000" b="1" dirty="0"/>
              <a:t>CNNs</a:t>
            </a:r>
            <a:r>
              <a:rPr lang="en-US" sz="2000" dirty="0"/>
              <a:t> for feature extraction from images and </a:t>
            </a:r>
            <a:r>
              <a:rPr lang="en-US" sz="2000" b="1" dirty="0"/>
              <a:t>RNNs/LSTMs</a:t>
            </a:r>
            <a:r>
              <a:rPr lang="en-US" sz="2000" dirty="0"/>
              <a:t> for language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project focuses on applying </a:t>
            </a:r>
            <a:r>
              <a:rPr lang="en-US" sz="2000" b="1" dirty="0"/>
              <a:t>deep learning techniques</a:t>
            </a:r>
            <a:r>
              <a:rPr lang="en-US" sz="2000" dirty="0"/>
              <a:t> to learn from real image-caption pairs and produce descriptive captions.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7984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EF4D2-3AB3-0EED-068C-8FF40854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Project Motivation</a:t>
            </a:r>
            <a:br>
              <a:rPr lang="en-IN" sz="4000" b="1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6BDB-FA71-3D69-17EF-026CB831F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Inspired by how humans can look at an image and effortlessly describe what’s happening.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Motivated by the success of models like </a:t>
            </a:r>
            <a:r>
              <a:rPr lang="en-US" sz="2000" b="1" dirty="0"/>
              <a:t>Show and Tell</a:t>
            </a:r>
            <a:r>
              <a:rPr lang="en-US" sz="2000" dirty="0"/>
              <a:t>, </a:t>
            </a:r>
            <a:r>
              <a:rPr lang="en-US" sz="2000" b="1" dirty="0"/>
              <a:t>Show, Attend and Tell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Wanted to explore: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well a </a:t>
            </a:r>
            <a:r>
              <a:rPr lang="en-US" sz="2000" b="1" dirty="0"/>
              <a:t>pre-trained CNN (</a:t>
            </a:r>
            <a:r>
              <a:rPr lang="en-US" sz="2000" b="1" dirty="0" err="1"/>
              <a:t>EfficientNet</a:t>
            </a:r>
            <a:r>
              <a:rPr lang="en-US" sz="2000" b="1" dirty="0"/>
              <a:t>)</a:t>
            </a:r>
            <a:r>
              <a:rPr lang="en-US" sz="2000" dirty="0"/>
              <a:t> can capture image semantics?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effective </a:t>
            </a:r>
            <a:r>
              <a:rPr lang="en-US" sz="2000" b="1" dirty="0"/>
              <a:t>LSTM-based decoders</a:t>
            </a:r>
            <a:r>
              <a:rPr lang="en-US" sz="2000" dirty="0"/>
              <a:t> are in forming correct, natural captions?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Goal: To build a </a:t>
            </a:r>
            <a:r>
              <a:rPr lang="en-US" sz="2000" b="1" dirty="0"/>
              <a:t>lightweight</a:t>
            </a:r>
            <a:r>
              <a:rPr lang="en-US" sz="2000" dirty="0"/>
              <a:t>, yet powerful system capable of generating captions on unseen images.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149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DB02C-0989-0D9C-6359-FD9EAF17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C5404-D964-6B90-D796-87782EBFC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Flickr8k Dataset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Contains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8,000 images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from various real-world scenes.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Each image is annotated with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5 unique captions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written by humans.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Preprocessing Steps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Converted all captions to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lowercase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Removed punctuation and special characters.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Added special tokens: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&lt;start&gt;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token at the beginning.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&lt;end&gt;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token at the end.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Filtered out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rare words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(appearing less than 5 times) to reduce vocabulary size and improve model focus.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5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C5CA1-87B1-9DB4-8017-1C7AA0B6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Method – Architecture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99E30-0B6C-8164-C97A-6C5CD04B5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EfficientNet-B7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(pre-trained on ImageNet) to extract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2560-dimensional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 from each image.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balances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offering robust image representations.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fully connected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maps 2560-dim features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embedding 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256).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normalization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applied to stabilize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Decoder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Caption tokens are passed through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Embedding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get dense word vectors.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2-layer LSTM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processes these embeddings to model sequential dependencies.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Outputs are passed through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Fully Connected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map to vocabulary probabilities.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CrossEntropyLoss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ignoring padded tokens during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Adam optimizer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 learning rate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1e-4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Early stopping applied to avoid overfitting.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5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D7935-0A9B-4CB3-8A5F-A86D7AB7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0B79E6C-FF30-CB23-5638-BECFA5BBC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12285"/>
            <a:ext cx="7188199" cy="363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AD613-A413-6C38-690C-445783F7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Snippets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59FBC6D-853D-D761-89D8-080083A4B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83862"/>
            <a:ext cx="7225748" cy="56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E55F5-B65C-7278-F6F8-46CC3B18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IN" dirty="0"/>
              <a:t>Experiments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01FD-0E5F-D25C-78C5-F12B9453A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Training Setup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Batch size: 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Early Stopping: Patience of 5 epochs without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Metrics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Training Loss</a:t>
            </a:r>
            <a:r>
              <a:rPr lang="en-US" sz="1700" dirty="0"/>
              <a:t>: Reduced from </a:t>
            </a:r>
            <a:r>
              <a:rPr lang="en-US" sz="1700" b="1" dirty="0"/>
              <a:t>4.6</a:t>
            </a:r>
            <a:r>
              <a:rPr lang="en-US" sz="1700" dirty="0"/>
              <a:t> initially to about </a:t>
            </a:r>
            <a:r>
              <a:rPr lang="en-US" sz="1700" b="1" dirty="0"/>
              <a:t>2.1</a:t>
            </a:r>
            <a:r>
              <a:rPr lang="en-US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/>
              <a:t>Validation Accuracy</a:t>
            </a:r>
            <a:r>
              <a:rPr lang="en-US" sz="1700" dirty="0"/>
              <a:t>: Improved steadily, reaching up to </a:t>
            </a:r>
            <a:r>
              <a:rPr lang="en-US" sz="1700" b="1" dirty="0"/>
              <a:t>30-40% token-level accuracy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Visuals</a:t>
            </a:r>
            <a:r>
              <a:rPr lang="en-US" sz="17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Loss vs Epochs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Accuracy vs Epochs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Sample images with generated captions.</a:t>
            </a:r>
          </a:p>
        </p:txBody>
      </p:sp>
    </p:spTree>
    <p:extLst>
      <p:ext uri="{BB962C8B-B14F-4D97-AF65-F5344CB8AC3E}">
        <p14:creationId xmlns:p14="http://schemas.microsoft.com/office/powerpoint/2010/main" val="2024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A227F-27A4-7831-A7A2-B1D026A8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Loss Curves</a:t>
            </a:r>
          </a:p>
        </p:txBody>
      </p:sp>
      <p:pic>
        <p:nvPicPr>
          <p:cNvPr id="5" name="Content Placeholder 4" descr="A comparison of a graph&#10;&#10;AI-generated content may be incorrect.">
            <a:extLst>
              <a:ext uri="{FF2B5EF4-FFF2-40B4-BE49-F238E27FC236}">
                <a16:creationId xmlns:a16="http://schemas.microsoft.com/office/drawing/2014/main" id="{740B5C7D-E2A5-5E12-A223-BED712EF0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39981"/>
            <a:ext cx="7225748" cy="33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2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557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Office Theme</vt:lpstr>
      <vt:lpstr>Image Captioning Using Deep Learning with Flickr8k Dataset</vt:lpstr>
      <vt:lpstr>Background</vt:lpstr>
      <vt:lpstr>Project Motivation </vt:lpstr>
      <vt:lpstr>Dataset</vt:lpstr>
      <vt:lpstr>Method – Architecture Overview</vt:lpstr>
      <vt:lpstr>Architecture</vt:lpstr>
      <vt:lpstr>Code Snippets</vt:lpstr>
      <vt:lpstr>Experiments &amp; Results</vt:lpstr>
      <vt:lpstr>Loss Curves</vt:lpstr>
      <vt:lpstr>Generated captions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Sonu Soni</dc:creator>
  <cp:lastModifiedBy>Sonu Soni</cp:lastModifiedBy>
  <cp:revision>1</cp:revision>
  <dcterms:created xsi:type="dcterms:W3CDTF">2025-04-28T16:03:12Z</dcterms:created>
  <dcterms:modified xsi:type="dcterms:W3CDTF">2025-05-01T22:35:18Z</dcterms:modified>
</cp:coreProperties>
</file>