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89" d="100"/>
          <a:sy n="89"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4/26/2022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2084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4/26/2022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063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4/26/2022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7648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4/26/2022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58801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4/26/2022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31702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4/26/2022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0687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4/26/2022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7676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4/26/2022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1793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4/26/2022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54801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4/26/2022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889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4/26/2022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17140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4/26/2022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6819651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 name="Rectangle 125">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8" name="Freeform: Shape 127">
            <a:extLst>
              <a:ext uri="{FF2B5EF4-FFF2-40B4-BE49-F238E27FC236}">
                <a16:creationId xmlns:a16="http://schemas.microsoft.com/office/drawing/2014/main" id="{32A02012-0D24-4DB1-B9AC-3EE717050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3" y="2604042"/>
            <a:ext cx="12184765" cy="4253959"/>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0" name="Group 129">
            <a:extLst>
              <a:ext uri="{FF2B5EF4-FFF2-40B4-BE49-F238E27FC236}">
                <a16:creationId xmlns:a16="http://schemas.microsoft.com/office/drawing/2014/main" id="{A9730426-7927-49A4-AEF1-F89E5D3DA8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1" name="Straight Connector 130">
              <a:extLst>
                <a:ext uri="{FF2B5EF4-FFF2-40B4-BE49-F238E27FC236}">
                  <a16:creationId xmlns:a16="http://schemas.microsoft.com/office/drawing/2014/main" id="{CF483FAD-F6DC-4BD1-9F5E-4F797C28E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BE58ADD-8E8B-4F12-8EDE-70230B372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60357A6-3739-44EE-9190-910E00A6C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93B5C7E-2014-450B-8783-D6F8B49FD8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7A90EE5-0C8F-41E4-9C7E-E039A3D55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18D50F5-AF54-4152-934C-A02E01286E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10097E5B-FEB0-40E8-BEEC-C85984EFF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943C8FF-F65E-4A53-904A-088EFA950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0E9654E-215A-41FB-93B2-F323CE191A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22DAF69-2C0F-41F8-811C-849473456B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C11372B-560D-438D-B831-BFDDC97AD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3537632-39C3-456D-BE2E-7D5F8E3C09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81D6148-3C2B-464B-A8BC-7230EAAE9B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E7FD4AC-AD6A-4636-9208-1475AB252B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2E1E831-66E4-4F46-9D1D-7694855AAF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794ABAE-531B-41BA-9F88-4D544D324C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8EE85C8-2E16-4BB8-A276-A93D69D680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A2CF32B-7655-4F08-B3A2-4C1D423F2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37F5DA01-C42A-4146-BCDD-F3E22D0CE6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C1356DD-4E07-4146-AAAE-02446DD496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A7DFAAF-4204-485A-9B3B-57E60A82F9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2B9A5C3-A4F9-4D0F-96B7-F0F9BA1F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C4C0C28-39D0-49A4-8CCA-F06ACE19FB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7FC979C-6B0E-48F2-85E1-93DA2B5CEB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0F74FB6-9A38-49A1-86D6-7679A9D103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C373C0F2-2193-49BB-A34A-42855CBF78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6B8C63D8-86B1-46B2-A7E9-96C0A0E43E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3EE6681-9724-477C-9869-347B272351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05E4C19-6356-404E-8FB5-8CC94599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A886AAE0-A34C-42D0-8DAB-8D12E358E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2725F354-4164-493C-8D50-322D37D2EF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63" name="Right Triangle 162">
            <a:extLst>
              <a:ext uri="{FF2B5EF4-FFF2-40B4-BE49-F238E27FC236}">
                <a16:creationId xmlns:a16="http://schemas.microsoft.com/office/drawing/2014/main" id="{864B9254-C448-41C9-B0B5-5C6D50733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3185400-8F5A-4E3B-A4F3-FD4481DE86EB}"/>
              </a:ext>
            </a:extLst>
          </p:cNvPr>
          <p:cNvSpPr>
            <a:spLocks noGrp="1"/>
          </p:cNvSpPr>
          <p:nvPr>
            <p:ph type="ctrTitle"/>
          </p:nvPr>
        </p:nvSpPr>
        <p:spPr>
          <a:xfrm>
            <a:off x="558408" y="766615"/>
            <a:ext cx="7880856" cy="2018370"/>
          </a:xfrm>
        </p:spPr>
        <p:txBody>
          <a:bodyPr vert="horz" lIns="91440" tIns="45720" rIns="91440" bIns="45720" rtlCol="0" anchor="ctr">
            <a:normAutofit/>
          </a:bodyPr>
          <a:lstStyle/>
          <a:p>
            <a:pPr>
              <a:lnSpc>
                <a:spcPct val="90000"/>
              </a:lnSpc>
            </a:pPr>
            <a:r>
              <a:rPr lang="en-US" sz="4600" b="1" dirty="0">
                <a:effectLst>
                  <a:outerShdw blurRad="38100" dist="38100" dir="2700000" algn="tl">
                    <a:srgbClr val="000000">
                      <a:alpha val="43137"/>
                    </a:srgbClr>
                  </a:outerShdw>
                </a:effectLst>
              </a:rPr>
              <a:t>Independent University, Bangladesh</a:t>
            </a:r>
            <a:br>
              <a:rPr lang="en-US" sz="4600" dirty="0">
                <a:effectLst/>
              </a:rPr>
            </a:br>
            <a:endParaRPr lang="en-US" sz="4600" dirty="0"/>
          </a:p>
        </p:txBody>
      </p:sp>
      <p:sp>
        <p:nvSpPr>
          <p:cNvPr id="3" name="Subtitle 2">
            <a:extLst>
              <a:ext uri="{FF2B5EF4-FFF2-40B4-BE49-F238E27FC236}">
                <a16:creationId xmlns:a16="http://schemas.microsoft.com/office/drawing/2014/main" id="{E74D30AE-A679-4B2F-AF6D-ABFA80486627}"/>
              </a:ext>
            </a:extLst>
          </p:cNvPr>
          <p:cNvSpPr>
            <a:spLocks noGrp="1"/>
          </p:cNvSpPr>
          <p:nvPr>
            <p:ph type="subTitle" idx="1"/>
          </p:nvPr>
        </p:nvSpPr>
        <p:spPr>
          <a:xfrm>
            <a:off x="1699919" y="3810408"/>
            <a:ext cx="4073658" cy="2874323"/>
          </a:xfrm>
        </p:spPr>
        <p:txBody>
          <a:bodyPr vert="horz" lIns="91440" tIns="45720" rIns="91440" bIns="45720" rtlCol="0" anchor="ctr">
            <a:normAutofit/>
          </a:bodyPr>
          <a:lstStyle/>
          <a:p>
            <a:pPr marR="0">
              <a:lnSpc>
                <a:spcPct val="100000"/>
              </a:lnSpc>
              <a:spcAft>
                <a:spcPts val="800"/>
              </a:spcAft>
              <a:tabLst>
                <a:tab pos="4013200" algn="l"/>
              </a:tabLst>
            </a:pPr>
            <a:r>
              <a:rPr lang="en-US" sz="600" dirty="0">
                <a:effectLst/>
              </a:rPr>
              <a:t> </a:t>
            </a:r>
          </a:p>
          <a:p>
            <a:pPr marR="0">
              <a:lnSpc>
                <a:spcPct val="100000"/>
              </a:lnSpc>
              <a:spcAft>
                <a:spcPts val="800"/>
              </a:spcAft>
            </a:pPr>
            <a:r>
              <a:rPr lang="en-US" sz="1600" b="1" u="sng" dirty="0"/>
              <a:t>Project Presentation </a:t>
            </a:r>
            <a:endParaRPr lang="en-US" sz="1600" b="1" dirty="0"/>
          </a:p>
          <a:p>
            <a:pPr marR="0">
              <a:lnSpc>
                <a:spcPct val="100000"/>
              </a:lnSpc>
              <a:spcAft>
                <a:spcPts val="800"/>
              </a:spcAft>
            </a:pPr>
            <a:r>
              <a:rPr lang="en-US" sz="1600" b="1" dirty="0">
                <a:effectLst/>
              </a:rPr>
              <a:t>Course Title:</a:t>
            </a:r>
            <a:r>
              <a:rPr lang="en-US" sz="1600" b="0" i="0" dirty="0">
                <a:effectLst/>
              </a:rPr>
              <a:t> Database Management</a:t>
            </a:r>
            <a:endParaRPr lang="en-US" sz="1600" dirty="0">
              <a:effectLst/>
            </a:endParaRPr>
          </a:p>
          <a:p>
            <a:pPr marR="0">
              <a:lnSpc>
                <a:spcPct val="100000"/>
              </a:lnSpc>
              <a:spcAft>
                <a:spcPts val="800"/>
              </a:spcAft>
            </a:pPr>
            <a:r>
              <a:rPr lang="en-US" sz="1600" b="1" dirty="0">
                <a:effectLst/>
              </a:rPr>
              <a:t>Course Code:</a:t>
            </a:r>
            <a:r>
              <a:rPr lang="en-US" sz="1600" dirty="0">
                <a:effectLst/>
              </a:rPr>
              <a:t> CSE 303</a:t>
            </a:r>
          </a:p>
          <a:p>
            <a:pPr marR="0">
              <a:lnSpc>
                <a:spcPct val="100000"/>
              </a:lnSpc>
              <a:spcAft>
                <a:spcPts val="800"/>
              </a:spcAft>
            </a:pPr>
            <a:r>
              <a:rPr lang="en-US" sz="1600" b="1" dirty="0">
                <a:effectLst/>
              </a:rPr>
              <a:t>Section:</a:t>
            </a:r>
            <a:r>
              <a:rPr lang="en-US" sz="1600" dirty="0">
                <a:effectLst/>
              </a:rPr>
              <a:t> 04</a:t>
            </a:r>
          </a:p>
          <a:p>
            <a:pPr marR="0">
              <a:lnSpc>
                <a:spcPct val="100000"/>
              </a:lnSpc>
              <a:spcAft>
                <a:spcPts val="800"/>
              </a:spcAft>
            </a:pPr>
            <a:r>
              <a:rPr lang="en-US" sz="1600" dirty="0">
                <a:effectLst/>
              </a:rPr>
              <a:t> </a:t>
            </a:r>
          </a:p>
          <a:p>
            <a:pPr>
              <a:lnSpc>
                <a:spcPct val="100000"/>
              </a:lnSpc>
            </a:pPr>
            <a:endParaRPr lang="en-US" sz="600" dirty="0"/>
          </a:p>
        </p:txBody>
      </p:sp>
      <p:pic>
        <p:nvPicPr>
          <p:cNvPr id="81" name="Picture 80">
            <a:extLst>
              <a:ext uri="{FF2B5EF4-FFF2-40B4-BE49-F238E27FC236}">
                <a16:creationId xmlns:a16="http://schemas.microsoft.com/office/drawing/2014/main" id="{A67C9AD7-9D6A-45F9-82E1-DD92D781D55C}"/>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bwMode="auto">
          <a:xfrm>
            <a:off x="8801288" y="501611"/>
            <a:ext cx="2464701" cy="2016574"/>
          </a:xfrm>
          <a:prstGeom prst="rect">
            <a:avLst/>
          </a:prstGeom>
          <a:noFill/>
        </p:spPr>
      </p:pic>
      <p:pic>
        <p:nvPicPr>
          <p:cNvPr id="7" name="Picture 3">
            <a:extLst>
              <a:ext uri="{FF2B5EF4-FFF2-40B4-BE49-F238E27FC236}">
                <a16:creationId xmlns:a16="http://schemas.microsoft.com/office/drawing/2014/main" id="{1C8802A9-C1EF-242A-1D5B-DAF19338FC0D}"/>
              </a:ext>
            </a:extLst>
          </p:cNvPr>
          <p:cNvPicPr>
            <a:picLocks noChangeAspect="1"/>
          </p:cNvPicPr>
          <p:nvPr/>
        </p:nvPicPr>
        <p:blipFill rotWithShape="1">
          <a:blip r:embed="rId3">
            <a:alphaModFix/>
          </a:blip>
          <a:srcRect t="40566" b="17753"/>
          <a:stretch/>
        </p:blipFill>
        <p:spPr>
          <a:xfrm>
            <a:off x="395255" y="2460774"/>
            <a:ext cx="3355466" cy="989504"/>
          </a:xfrm>
          <a:prstGeom prst="rect">
            <a:avLst/>
          </a:prstGeom>
        </p:spPr>
      </p:pic>
      <p:sp>
        <p:nvSpPr>
          <p:cNvPr id="5" name="Subtitle 2">
            <a:extLst>
              <a:ext uri="{FF2B5EF4-FFF2-40B4-BE49-F238E27FC236}">
                <a16:creationId xmlns:a16="http://schemas.microsoft.com/office/drawing/2014/main" id="{AD342904-90E6-4582-BFCC-9501A47D78B7}"/>
              </a:ext>
            </a:extLst>
          </p:cNvPr>
          <p:cNvSpPr txBox="1">
            <a:spLocks/>
          </p:cNvSpPr>
          <p:nvPr/>
        </p:nvSpPr>
        <p:spPr>
          <a:xfrm>
            <a:off x="7268902" y="3766192"/>
            <a:ext cx="3893389" cy="281895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Bef>
                <a:spcPts val="0"/>
              </a:spcBef>
              <a:spcAft>
                <a:spcPts val="800"/>
              </a:spcAft>
              <a:tabLst>
                <a:tab pos="4013200" algn="l"/>
              </a:tabLst>
            </a:pPr>
            <a:r>
              <a:rPr lang="en-US" sz="1300" dirty="0">
                <a:latin typeface="Calibri" panose="020F0502020204030204" pitchFamily="34" charset="0"/>
                <a:ea typeface="Calibri" panose="020F0502020204030204" pitchFamily="34" charset="0"/>
                <a:cs typeface="Times New Roman" panose="02020603050405020304" pitchFamily="18" charset="0"/>
              </a:rPr>
              <a:t> </a:t>
            </a:r>
          </a:p>
          <a:p>
            <a:pPr marL="0" marR="0" algn="l">
              <a:lnSpc>
                <a:spcPct val="107000"/>
              </a:lnSpc>
              <a:spcBef>
                <a:spcPts val="0"/>
              </a:spcBef>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Prepared</a:t>
            </a: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latin typeface="Times New Roman" panose="02020603050405020304" pitchFamily="18" charset="0"/>
                <a:ea typeface="Calibri" panose="020F0502020204030204" pitchFamily="34" charset="0"/>
                <a:cs typeface="Times New Roman" panose="02020603050405020304" pitchFamily="18" charset="0"/>
              </a:rPr>
              <a:t>By</a:t>
            </a: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Mohammad Arshad Hossain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Ratul</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(1930319)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Tunisha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Yanoor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Bristy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(1930639)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Refat Ahmed Bhuiyan (1930053)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Nahin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Islam (1930577)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Tasnia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Tabassum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Oishee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(1910040)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Sadia Islam Semi (1930127)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300" dirty="0"/>
          </a:p>
        </p:txBody>
      </p:sp>
    </p:spTree>
    <p:extLst>
      <p:ext uri="{BB962C8B-B14F-4D97-AF65-F5344CB8AC3E}">
        <p14:creationId xmlns:p14="http://schemas.microsoft.com/office/powerpoint/2010/main" val="1841211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5" name="Freeform: Shape 44">
            <a:extLst>
              <a:ext uri="{FF2B5EF4-FFF2-40B4-BE49-F238E27FC236}">
                <a16:creationId xmlns:a16="http://schemas.microsoft.com/office/drawing/2014/main" id="{FD965435-B881-4C53-9917-5CDFE7688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ight Triangle 46">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A87C18B-B5D7-460E-84FE-5E6E251AAB10}"/>
              </a:ext>
            </a:extLst>
          </p:cNvPr>
          <p:cNvSpPr>
            <a:spLocks noGrp="1"/>
          </p:cNvSpPr>
          <p:nvPr>
            <p:ph type="title"/>
          </p:nvPr>
        </p:nvSpPr>
        <p:spPr>
          <a:xfrm>
            <a:off x="655843" y="413675"/>
            <a:ext cx="3953436" cy="1752254"/>
          </a:xfrm>
        </p:spPr>
        <p:txBody>
          <a:bodyPr anchor="ctr">
            <a:normAutofit fontScale="90000"/>
          </a:bodyPr>
          <a:lstStyle/>
          <a:p>
            <a:pPr>
              <a:lnSpc>
                <a:spcPct val="90000"/>
              </a:lnSpc>
            </a:pPr>
            <a:r>
              <a:rPr lang="en-US" b="1" cap="all" dirty="0">
                <a:effectLst/>
                <a:latin typeface="Times New Roman" panose="02020603050405020304" pitchFamily="18" charset="0"/>
                <a:ea typeface="Times New Roman" panose="02020603050405020304" pitchFamily="18" charset="0"/>
                <a:cs typeface="Times New Roman" panose="02020603050405020304" pitchFamily="18" charset="0"/>
              </a:rPr>
              <a:t>Relational schema</a:t>
            </a:r>
            <a:br>
              <a:rPr lang="en-US" b="1" cap="all"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907062D-6C06-4E33-A8F5-7A411D20C377}"/>
              </a:ext>
            </a:extLst>
          </p:cNvPr>
          <p:cNvSpPr>
            <a:spLocks noGrp="1"/>
          </p:cNvSpPr>
          <p:nvPr>
            <p:ph idx="1"/>
          </p:nvPr>
        </p:nvSpPr>
        <p:spPr>
          <a:xfrm>
            <a:off x="229292" y="1628753"/>
            <a:ext cx="4378463" cy="4815574"/>
          </a:xfrm>
        </p:spPr>
        <p:txBody>
          <a:bodyPr anchor="ctr">
            <a:normAutofit/>
          </a:bodyPr>
          <a:lstStyle/>
          <a:p>
            <a:pPr>
              <a:lnSpc>
                <a:spcPct val="100000"/>
              </a:lnSpc>
            </a:pPr>
            <a:r>
              <a:rPr lang="en-US" sz="1700" b="0" i="0" dirty="0">
                <a:effectLst/>
                <a:latin typeface="Segoe UI Historic" panose="020B0502040204020203" pitchFamily="34" charset="0"/>
              </a:rPr>
              <a:t>A relational schema is a collection of interconnected relational tables and associated elements.</a:t>
            </a:r>
          </a:p>
          <a:p>
            <a:pPr>
              <a:lnSpc>
                <a:spcPct val="100000"/>
              </a:lnSpc>
            </a:pPr>
            <a:r>
              <a:rPr lang="en-US" sz="1700" b="0" i="0" dirty="0">
                <a:effectLst/>
                <a:latin typeface="Segoe UI Historic" panose="020B0502040204020203" pitchFamily="34" charset="0"/>
              </a:rPr>
              <a:t>A relational schema is a database structure design that represents the data that will be entered into the database and describes how that data will be organized in tables called relations in relational schemas.</a:t>
            </a:r>
            <a:endParaRPr lang="en-US" sz="1700" dirty="0">
              <a:latin typeface="Segoe UI Historic" panose="020B0502040204020203" pitchFamily="34" charset="0"/>
            </a:endParaRPr>
          </a:p>
          <a:p>
            <a:pPr>
              <a:lnSpc>
                <a:spcPct val="100000"/>
              </a:lnSpc>
            </a:pPr>
            <a:r>
              <a:rPr lang="en-US" sz="1700" b="0" i="0" dirty="0">
                <a:effectLst/>
                <a:latin typeface="Segoe UI Historic" panose="020B0502040204020203" pitchFamily="34" charset="0"/>
              </a:rPr>
              <a:t>The schema explains how the tables are related to one another. The relational model's goal is to provide a logical technique for expressing data and queries, allowing users to stare precisely what information the database has and what information they desire from it.</a:t>
            </a:r>
            <a:endParaRPr lang="en-US" sz="1700" dirty="0"/>
          </a:p>
        </p:txBody>
      </p:sp>
      <p:sp>
        <p:nvSpPr>
          <p:cNvPr id="44" name="TextBox 43">
            <a:extLst>
              <a:ext uri="{FF2B5EF4-FFF2-40B4-BE49-F238E27FC236}">
                <a16:creationId xmlns:a16="http://schemas.microsoft.com/office/drawing/2014/main" id="{56819BEF-A304-4727-A514-C24B5B70F506}"/>
              </a:ext>
            </a:extLst>
          </p:cNvPr>
          <p:cNvSpPr txBox="1"/>
          <p:nvPr/>
        </p:nvSpPr>
        <p:spPr>
          <a:xfrm>
            <a:off x="5977006" y="6492431"/>
            <a:ext cx="6132136" cy="323165"/>
          </a:xfrm>
          <a:prstGeom prst="rect">
            <a:avLst/>
          </a:prstGeom>
          <a:noFill/>
        </p:spPr>
        <p:txBody>
          <a:bodyPr wrap="square">
            <a:spAutoFit/>
          </a:bodyPr>
          <a:lstStyle/>
          <a:p>
            <a:pPr marL="0" marR="0" algn="ctr">
              <a:spcBef>
                <a:spcPts val="0"/>
              </a:spcBef>
              <a:spcAft>
                <a:spcPts val="1000"/>
              </a:spcAft>
            </a:pPr>
            <a:r>
              <a:rPr lang="en-US" sz="15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11: Relational Schema</a:t>
            </a:r>
          </a:p>
        </p:txBody>
      </p:sp>
      <p:pic>
        <p:nvPicPr>
          <p:cNvPr id="6" name="Picture 5" descr="Chart, box and whisker chart&#10;&#10;Description automatically generated">
            <a:extLst>
              <a:ext uri="{FF2B5EF4-FFF2-40B4-BE49-F238E27FC236}">
                <a16:creationId xmlns:a16="http://schemas.microsoft.com/office/drawing/2014/main" id="{BE94F724-8BE6-4395-9F11-D5497D8A7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756" y="171715"/>
            <a:ext cx="7402116" cy="6297345"/>
          </a:xfrm>
          <a:prstGeom prst="rect">
            <a:avLst/>
          </a:prstGeom>
        </p:spPr>
      </p:pic>
    </p:spTree>
    <p:extLst>
      <p:ext uri="{BB962C8B-B14F-4D97-AF65-F5344CB8AC3E}">
        <p14:creationId xmlns:p14="http://schemas.microsoft.com/office/powerpoint/2010/main" val="3421291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3" name="Rectangle 21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15" name="Group 214">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6" name="Straight Connector 215">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48" name="Right Triangle 247">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3CD4DDC-4491-4A2F-96D9-A5BD614EDDD0}"/>
              </a:ext>
            </a:extLst>
          </p:cNvPr>
          <p:cNvSpPr>
            <a:spLocks noGrp="1"/>
          </p:cNvSpPr>
          <p:nvPr>
            <p:ph type="title"/>
          </p:nvPr>
        </p:nvSpPr>
        <p:spPr>
          <a:xfrm>
            <a:off x="691079" y="537202"/>
            <a:ext cx="6567749" cy="1800411"/>
          </a:xfrm>
        </p:spPr>
        <p:txBody>
          <a:bodyPr vert="horz" lIns="91440" tIns="45720" rIns="91440" bIns="45720" rtlCol="0" anchor="b">
            <a:normAutofit/>
          </a:bodyPr>
          <a:lstStyle/>
          <a:p>
            <a:r>
              <a:rPr lang="en-US" sz="6000" b="1" dirty="0"/>
              <a:t>Thank You</a:t>
            </a:r>
          </a:p>
        </p:txBody>
      </p:sp>
      <p:sp>
        <p:nvSpPr>
          <p:cNvPr id="157" name="TextBox 156">
            <a:extLst>
              <a:ext uri="{FF2B5EF4-FFF2-40B4-BE49-F238E27FC236}">
                <a16:creationId xmlns:a16="http://schemas.microsoft.com/office/drawing/2014/main" id="{F22AB80A-F000-4CD7-B69C-9BF59F5AC368}"/>
              </a:ext>
            </a:extLst>
          </p:cNvPr>
          <p:cNvSpPr txBox="1"/>
          <p:nvPr/>
        </p:nvSpPr>
        <p:spPr>
          <a:xfrm>
            <a:off x="691079" y="2340131"/>
            <a:ext cx="5818396" cy="3791918"/>
          </a:xfrm>
          <a:prstGeom prst="rect">
            <a:avLst/>
          </a:prstGeom>
        </p:spPr>
        <p:txBody>
          <a:bodyPr vert="horz" lIns="91440" tIns="45720" rIns="91440" bIns="45720" rtlCol="0">
            <a:normAutofit/>
          </a:bodyPr>
          <a:lstStyle/>
          <a:p>
            <a:pPr indent="-228600">
              <a:lnSpc>
                <a:spcPct val="110000"/>
              </a:lnSpc>
              <a:spcAft>
                <a:spcPts val="600"/>
              </a:spcAft>
              <a:buClr>
                <a:schemeClr val="tx2">
                  <a:lumMod val="50000"/>
                  <a:lumOff val="50000"/>
                </a:schemeClr>
              </a:buClr>
              <a:buSzPct val="75000"/>
              <a:buFont typeface="Wingdings" panose="05000000000000000000" pitchFamily="2" charset="2"/>
              <a:buChar char="§"/>
            </a:pPr>
            <a:endParaRPr lang="en-US" b="1" cap="all">
              <a:solidFill>
                <a:schemeClr val="tx2"/>
              </a:solidFill>
              <a:effectLst/>
            </a:endParaRPr>
          </a:p>
          <a:p>
            <a:pPr indent="-228600">
              <a:lnSpc>
                <a:spcPct val="110000"/>
              </a:lnSpc>
              <a:spcAft>
                <a:spcPts val="600"/>
              </a:spcAft>
              <a:buClr>
                <a:schemeClr val="tx2">
                  <a:lumMod val="50000"/>
                  <a:lumOff val="50000"/>
                </a:schemeClr>
              </a:buClr>
              <a:buSzPct val="75000"/>
              <a:buFont typeface="Wingdings" panose="05000000000000000000" pitchFamily="2" charset="2"/>
              <a:buChar char="§"/>
            </a:pPr>
            <a:endParaRPr lang="en-US" b="1" cap="all">
              <a:solidFill>
                <a:schemeClr val="tx2"/>
              </a:solidFill>
            </a:endParaRPr>
          </a:p>
          <a:p>
            <a:pPr indent="-228600">
              <a:lnSpc>
                <a:spcPct val="110000"/>
              </a:lnSpc>
              <a:spcAft>
                <a:spcPts val="600"/>
              </a:spcAft>
              <a:buClr>
                <a:schemeClr val="tx2">
                  <a:lumMod val="50000"/>
                  <a:lumOff val="50000"/>
                </a:schemeClr>
              </a:buClr>
              <a:buSzPct val="75000"/>
              <a:buFont typeface="Wingdings" panose="05000000000000000000" pitchFamily="2" charset="2"/>
              <a:buChar char="§"/>
            </a:pPr>
            <a:endParaRPr lang="en-US" b="1" cap="all">
              <a:solidFill>
                <a:schemeClr val="tx2"/>
              </a:solidFill>
              <a:effectLst/>
            </a:endParaRPr>
          </a:p>
          <a:p>
            <a:pPr indent="-228600">
              <a:lnSpc>
                <a:spcPct val="110000"/>
              </a:lnSpc>
              <a:spcAft>
                <a:spcPts val="600"/>
              </a:spcAft>
              <a:buClr>
                <a:schemeClr val="tx2">
                  <a:lumMod val="50000"/>
                  <a:lumOff val="50000"/>
                </a:schemeClr>
              </a:buClr>
              <a:buSzPct val="75000"/>
              <a:buFont typeface="Wingdings" panose="05000000000000000000" pitchFamily="2" charset="2"/>
              <a:buChar char="§"/>
            </a:pPr>
            <a:endParaRPr lang="en-US" b="1" cap="all">
              <a:solidFill>
                <a:schemeClr val="tx2"/>
              </a:solidFill>
            </a:endParaRPr>
          </a:p>
          <a:p>
            <a:pPr indent="-228600">
              <a:lnSpc>
                <a:spcPct val="110000"/>
              </a:lnSpc>
              <a:spcAft>
                <a:spcPts val="600"/>
              </a:spcAft>
              <a:buClr>
                <a:schemeClr val="tx2">
                  <a:lumMod val="50000"/>
                  <a:lumOff val="50000"/>
                </a:schemeClr>
              </a:buClr>
              <a:buSzPct val="75000"/>
              <a:buFont typeface="Wingdings" panose="05000000000000000000" pitchFamily="2" charset="2"/>
              <a:buChar char="§"/>
            </a:pPr>
            <a:r>
              <a:rPr lang="en-US" b="1" cap="all">
                <a:solidFill>
                  <a:schemeClr val="tx2"/>
                </a:solidFill>
                <a:effectLst/>
              </a:rPr>
              <a:t>Any QUESTION ?</a:t>
            </a:r>
            <a:br>
              <a:rPr lang="en-US" b="1" cap="all">
                <a:solidFill>
                  <a:schemeClr val="tx2"/>
                </a:solidFill>
                <a:effectLst/>
              </a:rPr>
            </a:br>
            <a:endParaRPr lang="en-US">
              <a:solidFill>
                <a:schemeClr val="tx2"/>
              </a:solidFill>
            </a:endParaRPr>
          </a:p>
        </p:txBody>
      </p:sp>
      <p:pic>
        <p:nvPicPr>
          <p:cNvPr id="4" name="Picture 3" descr="A cartoon of a face&#10;&#10;Description automatically generated with low confidence">
            <a:extLst>
              <a:ext uri="{FF2B5EF4-FFF2-40B4-BE49-F238E27FC236}">
                <a16:creationId xmlns:a16="http://schemas.microsoft.com/office/drawing/2014/main" id="{75F3EB01-BC2F-4CF6-AD4D-9701BC758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246" y="1068724"/>
            <a:ext cx="4401655" cy="4526123"/>
          </a:xfrm>
          <a:prstGeom prst="rect">
            <a:avLst/>
          </a:prstGeom>
        </p:spPr>
      </p:pic>
    </p:spTree>
    <p:extLst>
      <p:ext uri="{BB962C8B-B14F-4D97-AF65-F5344CB8AC3E}">
        <p14:creationId xmlns:p14="http://schemas.microsoft.com/office/powerpoint/2010/main" val="2961560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588A-A119-4187-9EA2-B4C0BC4E275A}"/>
              </a:ext>
            </a:extLst>
          </p:cNvPr>
          <p:cNvSpPr>
            <a:spLocks noGrp="1"/>
          </p:cNvSpPr>
          <p:nvPr>
            <p:ph type="title"/>
          </p:nvPr>
        </p:nvSpPr>
        <p:spPr>
          <a:xfrm>
            <a:off x="768717" y="284059"/>
            <a:ext cx="10325000" cy="518198"/>
          </a:xfrm>
        </p:spPr>
        <p:txBody>
          <a:bodyPr>
            <a:noAutofit/>
          </a:bodyPr>
          <a:lstStyle/>
          <a:p>
            <a:pPr algn="ctr"/>
            <a:r>
              <a:rPr lang="en-US" sz="32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Rich Picture</a:t>
            </a:r>
            <a:endParaRPr lang="en-US" sz="32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934C5CF-6559-4606-A4E2-B98E5AECC2E1}"/>
              </a:ext>
            </a:extLst>
          </p:cNvPr>
          <p:cNvSpPr>
            <a:spLocks noGrp="1"/>
          </p:cNvSpPr>
          <p:nvPr>
            <p:ph idx="1"/>
          </p:nvPr>
        </p:nvSpPr>
        <p:spPr>
          <a:xfrm>
            <a:off x="647947" y="1045487"/>
            <a:ext cx="3225313" cy="4882123"/>
          </a:xfrm>
        </p:spPr>
        <p:txBody>
          <a:bodyPr>
            <a:noAutofit/>
          </a:bodyPr>
          <a:lstStyle/>
          <a:p>
            <a:r>
              <a:rPr lang="en-US" sz="1900" b="0" i="0" dirty="0">
                <a:solidFill>
                  <a:srgbClr val="202124"/>
                </a:solidFill>
                <a:effectLst/>
                <a:latin typeface="Roboto" panose="02000000000000000000" pitchFamily="2" charset="0"/>
              </a:rPr>
              <a:t>Rich picture is a method of exploring, </a:t>
            </a:r>
            <a:r>
              <a:rPr lang="en-US" sz="1900" dirty="0">
                <a:solidFill>
                  <a:srgbClr val="202124"/>
                </a:solidFill>
                <a:latin typeface="Roboto" panose="02000000000000000000" pitchFamily="2" charset="0"/>
              </a:rPr>
              <a:t>a</a:t>
            </a:r>
            <a:r>
              <a:rPr lang="en-US" sz="1900" b="0" i="0" dirty="0">
                <a:solidFill>
                  <a:srgbClr val="202124"/>
                </a:solidFill>
                <a:effectLst/>
                <a:latin typeface="Roboto" panose="02000000000000000000" pitchFamily="2" charset="0"/>
              </a:rPr>
              <a:t>cknowledging and defining a situation and then expressing it using diagrams to form a rough mental model.</a:t>
            </a:r>
          </a:p>
          <a:p>
            <a:pPr marL="0" indent="0">
              <a:buNone/>
            </a:pPr>
            <a:r>
              <a:rPr lang="en-US" sz="1900" b="0" i="0" dirty="0">
                <a:solidFill>
                  <a:srgbClr val="202124"/>
                </a:solidFill>
                <a:effectLst/>
                <a:latin typeface="Roboto" panose="02000000000000000000" pitchFamily="2" charset="0"/>
              </a:rPr>
              <a:t> </a:t>
            </a:r>
          </a:p>
          <a:p>
            <a:r>
              <a:rPr lang="en-US" sz="1900" b="0" i="0" dirty="0">
                <a:solidFill>
                  <a:srgbClr val="202124"/>
                </a:solidFill>
                <a:effectLst/>
                <a:latin typeface="Roboto" panose="02000000000000000000" pitchFamily="2" charset="0"/>
              </a:rPr>
              <a:t>Rich picture covers identifying the issue you wish to address and develop an unstructured description of the situation</a:t>
            </a:r>
          </a:p>
          <a:p>
            <a:endParaRPr lang="en-US" sz="1900" b="0" i="0" dirty="0">
              <a:solidFill>
                <a:srgbClr val="202124"/>
              </a:solidFill>
              <a:effectLst/>
              <a:latin typeface="Roboto" panose="02000000000000000000" pitchFamily="2" charset="0"/>
            </a:endParaRPr>
          </a:p>
          <a:p>
            <a:pPr marL="0" indent="0">
              <a:buNone/>
            </a:pPr>
            <a:r>
              <a:rPr lang="en-US" sz="19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US" sz="1900" b="0" i="0" dirty="0">
                <a:solidFill>
                  <a:srgbClr val="202124"/>
                </a:solidFill>
                <a:effectLst/>
                <a:latin typeface="Roboto" panose="02000000000000000000" pitchFamily="2" charset="0"/>
              </a:rPr>
              <a:t>			</a:t>
            </a:r>
          </a:p>
          <a:p>
            <a:pPr marL="0" indent="0">
              <a:buNone/>
            </a:pPr>
            <a:br>
              <a:rPr lang="en-US" sz="1900" b="0" i="0" dirty="0">
                <a:solidFill>
                  <a:srgbClr val="202124"/>
                </a:solidFill>
                <a:effectLst/>
                <a:latin typeface="Roboto" panose="02000000000000000000" pitchFamily="2" charset="0"/>
              </a:rPr>
            </a:br>
            <a:r>
              <a:rPr lang="en-US" sz="1900" b="0" i="0" dirty="0">
                <a:solidFill>
                  <a:srgbClr val="202124"/>
                </a:solidFill>
                <a:effectLst/>
                <a:latin typeface="Roboto" panose="02000000000000000000" pitchFamily="2" charset="0"/>
              </a:rPr>
              <a:t>			</a:t>
            </a:r>
            <a:br>
              <a:rPr lang="en-US" sz="1900" b="0" i="0" dirty="0">
                <a:solidFill>
                  <a:srgbClr val="202124"/>
                </a:solidFill>
                <a:effectLst/>
                <a:latin typeface="Roboto" panose="02000000000000000000" pitchFamily="2" charset="0"/>
              </a:rPr>
            </a:br>
            <a:endParaRPr lang="en-US" sz="1900" b="0" i="0" dirty="0">
              <a:solidFill>
                <a:srgbClr val="202124"/>
              </a:solidFill>
              <a:effectLst/>
              <a:latin typeface="Roboto" panose="02000000000000000000" pitchFamily="2" charset="0"/>
            </a:endParaRPr>
          </a:p>
          <a:p>
            <a:endParaRPr lang="en-US" sz="1900" dirty="0">
              <a:solidFill>
                <a:srgbClr val="202124"/>
              </a:solidFill>
              <a:latin typeface="Roboto" panose="02000000000000000000" pitchFamily="2" charset="0"/>
            </a:endParaRPr>
          </a:p>
          <a:p>
            <a:endParaRPr lang="en-US" sz="1900" dirty="0">
              <a:solidFill>
                <a:srgbClr val="202124"/>
              </a:solidFill>
              <a:latin typeface="Roboto" panose="02000000000000000000" pitchFamily="2" charset="0"/>
            </a:endParaRPr>
          </a:p>
          <a:p>
            <a:endParaRPr lang="en-US" sz="1900" dirty="0">
              <a:solidFill>
                <a:srgbClr val="202124"/>
              </a:solidFill>
              <a:latin typeface="Roboto" panose="02000000000000000000" pitchFamily="2" charset="0"/>
            </a:endParaRPr>
          </a:p>
          <a:p>
            <a:endParaRPr lang="en-US" sz="1900" dirty="0"/>
          </a:p>
        </p:txBody>
      </p:sp>
      <p:pic>
        <p:nvPicPr>
          <p:cNvPr id="7" name="Picture 6" descr="Diagram&#10;&#10;Description automatically generated">
            <a:extLst>
              <a:ext uri="{FF2B5EF4-FFF2-40B4-BE49-F238E27FC236}">
                <a16:creationId xmlns:a16="http://schemas.microsoft.com/office/drawing/2014/main" id="{B9B4EB1C-76CB-416C-8A5A-648643298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9306" y="1518677"/>
            <a:ext cx="7394747" cy="4882123"/>
          </a:xfrm>
          <a:prstGeom prst="rect">
            <a:avLst/>
          </a:prstGeom>
        </p:spPr>
      </p:pic>
      <p:sp>
        <p:nvSpPr>
          <p:cNvPr id="11" name="TextBox 10">
            <a:extLst>
              <a:ext uri="{FF2B5EF4-FFF2-40B4-BE49-F238E27FC236}">
                <a16:creationId xmlns:a16="http://schemas.microsoft.com/office/drawing/2014/main" id="{5C971AC8-81B4-486E-BF9E-F071C5E9EED7}"/>
              </a:ext>
            </a:extLst>
          </p:cNvPr>
          <p:cNvSpPr txBox="1"/>
          <p:nvPr/>
        </p:nvSpPr>
        <p:spPr>
          <a:xfrm>
            <a:off x="4977589" y="6482447"/>
            <a:ext cx="6116128" cy="323165"/>
          </a:xfrm>
          <a:prstGeom prst="rect">
            <a:avLst/>
          </a:prstGeom>
          <a:noFill/>
        </p:spPr>
        <p:txBody>
          <a:bodyPr wrap="square">
            <a:spAutoFit/>
          </a:bodyPr>
          <a:lstStyle/>
          <a:p>
            <a:pPr marL="0" marR="0" algn="ctr">
              <a:spcBef>
                <a:spcPts val="0"/>
              </a:spcBef>
              <a:spcAft>
                <a:spcPts val="1000"/>
              </a:spcAft>
            </a:pPr>
            <a:r>
              <a:rPr lang="en-US" sz="15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 Rich Picture AS-IS</a:t>
            </a:r>
          </a:p>
        </p:txBody>
      </p:sp>
      <p:sp>
        <p:nvSpPr>
          <p:cNvPr id="15" name="TextBox 14">
            <a:extLst>
              <a:ext uri="{FF2B5EF4-FFF2-40B4-BE49-F238E27FC236}">
                <a16:creationId xmlns:a16="http://schemas.microsoft.com/office/drawing/2014/main" id="{B1548056-8534-470E-B97C-759A82BB0D35}"/>
              </a:ext>
            </a:extLst>
          </p:cNvPr>
          <p:cNvSpPr txBox="1"/>
          <p:nvPr/>
        </p:nvSpPr>
        <p:spPr>
          <a:xfrm>
            <a:off x="5645989" y="1045487"/>
            <a:ext cx="6116128" cy="368755"/>
          </a:xfrm>
          <a:prstGeom prst="rect">
            <a:avLst/>
          </a:prstGeom>
          <a:noFill/>
        </p:spPr>
        <p:txBody>
          <a:bodyPr wrap="square">
            <a:spAutoFit/>
          </a:bodyPr>
          <a:lstStyle/>
          <a:p>
            <a:pPr marL="0" marR="0" algn="just">
              <a:lnSpc>
                <a:spcPct val="107000"/>
              </a:lnSpc>
              <a:spcBef>
                <a:spcPts val="1200"/>
              </a:spcBef>
              <a:spcAft>
                <a:spcPts val="300"/>
              </a:spcAft>
            </a:pPr>
            <a:r>
              <a:rPr lang="en-US" sz="1800" b="1" cap="all"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rPr>
              <a:t>Rich picture of </a:t>
            </a:r>
            <a:r>
              <a:rPr lang="en-US" b="1" cap="all" dirty="0">
                <a:solidFill>
                  <a:srgbClr val="1F3864"/>
                </a:solidFill>
                <a:latin typeface="Times New Roman" panose="02020603050405020304" pitchFamily="18" charset="0"/>
                <a:ea typeface="Times New Roman" panose="02020603050405020304" pitchFamily="18" charset="0"/>
                <a:cs typeface="Times New Roman" panose="02020603050405020304" pitchFamily="18" charset="0"/>
              </a:rPr>
              <a:t>EXISTING</a:t>
            </a:r>
            <a:r>
              <a:rPr lang="en-US" sz="1800" b="1" cap="all"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rPr>
              <a:t> Business System</a:t>
            </a:r>
          </a:p>
        </p:txBody>
      </p:sp>
    </p:spTree>
    <p:extLst>
      <p:ext uri="{BB962C8B-B14F-4D97-AF65-F5344CB8AC3E}">
        <p14:creationId xmlns:p14="http://schemas.microsoft.com/office/powerpoint/2010/main" val="240583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73AC-A9D4-47A1-8B61-59FDAD256BE0}"/>
              </a:ext>
            </a:extLst>
          </p:cNvPr>
          <p:cNvSpPr>
            <a:spLocks noGrp="1"/>
          </p:cNvSpPr>
          <p:nvPr>
            <p:ph type="title"/>
          </p:nvPr>
        </p:nvSpPr>
        <p:spPr>
          <a:xfrm>
            <a:off x="691079" y="182487"/>
            <a:ext cx="10325000" cy="507626"/>
          </a:xfrm>
        </p:spPr>
        <p:txBody>
          <a:bodyPr>
            <a:noAutofit/>
          </a:bodyPr>
          <a:lstStyle/>
          <a:p>
            <a:pPr algn="ctr"/>
            <a:r>
              <a:rPr lang="en-US" sz="32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Rich Picture</a:t>
            </a:r>
            <a:endParaRPr lang="en-US" sz="3200" dirty="0"/>
          </a:p>
        </p:txBody>
      </p:sp>
      <p:sp>
        <p:nvSpPr>
          <p:cNvPr id="3" name="Content Placeholder 2">
            <a:extLst>
              <a:ext uri="{FF2B5EF4-FFF2-40B4-BE49-F238E27FC236}">
                <a16:creationId xmlns:a16="http://schemas.microsoft.com/office/drawing/2014/main" id="{0ABFE6D1-0692-4BF5-A290-99033BD76158}"/>
              </a:ext>
            </a:extLst>
          </p:cNvPr>
          <p:cNvSpPr>
            <a:spLocks noGrp="1"/>
          </p:cNvSpPr>
          <p:nvPr>
            <p:ph idx="1"/>
          </p:nvPr>
        </p:nvSpPr>
        <p:spPr>
          <a:xfrm>
            <a:off x="654170" y="1141058"/>
            <a:ext cx="3113170" cy="4595507"/>
          </a:xfrm>
        </p:spPr>
        <p:txBody>
          <a:bodyPr/>
          <a:lstStyle/>
          <a:p>
            <a:r>
              <a:rPr lang="en-US" b="0" i="0" dirty="0">
                <a:solidFill>
                  <a:srgbClr val="202124"/>
                </a:solidFill>
                <a:effectLst/>
                <a:latin typeface="Roboto" panose="02000000000000000000" pitchFamily="2" charset="0"/>
              </a:rPr>
              <a:t>In Rich picture existing system, the work is done by human directly but in proposed system it is more advanced and better, and the works are done more accurately by the help of a better database.</a:t>
            </a:r>
          </a:p>
          <a:p>
            <a:r>
              <a:rPr lang="en-US" b="0" i="0" dirty="0">
                <a:solidFill>
                  <a:srgbClr val="202124"/>
                </a:solidFill>
                <a:effectLst/>
                <a:latin typeface="Roboto" panose="02000000000000000000" pitchFamily="2" charset="0"/>
              </a:rPr>
              <a:t>Most of the manual tasks are automated in the proposed system.</a:t>
            </a:r>
          </a:p>
          <a:p>
            <a:endParaRPr lang="en-US" dirty="0"/>
          </a:p>
        </p:txBody>
      </p:sp>
      <p:pic>
        <p:nvPicPr>
          <p:cNvPr id="5" name="Picture 4" descr="Diagram&#10;&#10;Description automatically generated">
            <a:extLst>
              <a:ext uri="{FF2B5EF4-FFF2-40B4-BE49-F238E27FC236}">
                <a16:creationId xmlns:a16="http://schemas.microsoft.com/office/drawing/2014/main" id="{D7498F13-2995-4A90-844D-423A2A76D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7340" y="1592004"/>
            <a:ext cx="7770490" cy="4921925"/>
          </a:xfrm>
          <a:prstGeom prst="rect">
            <a:avLst/>
          </a:prstGeom>
        </p:spPr>
      </p:pic>
      <p:sp>
        <p:nvSpPr>
          <p:cNvPr id="7" name="TextBox 6">
            <a:extLst>
              <a:ext uri="{FF2B5EF4-FFF2-40B4-BE49-F238E27FC236}">
                <a16:creationId xmlns:a16="http://schemas.microsoft.com/office/drawing/2014/main" id="{745E2C15-D458-4EB5-BEBB-48961C754F0E}"/>
              </a:ext>
            </a:extLst>
          </p:cNvPr>
          <p:cNvSpPr txBox="1"/>
          <p:nvPr/>
        </p:nvSpPr>
        <p:spPr>
          <a:xfrm>
            <a:off x="5421702" y="956681"/>
            <a:ext cx="6116128" cy="368755"/>
          </a:xfrm>
          <a:prstGeom prst="rect">
            <a:avLst/>
          </a:prstGeom>
          <a:noFill/>
        </p:spPr>
        <p:txBody>
          <a:bodyPr wrap="square">
            <a:spAutoFit/>
          </a:bodyPr>
          <a:lstStyle/>
          <a:p>
            <a:pPr marL="0" marR="0" algn="just">
              <a:lnSpc>
                <a:spcPct val="107000"/>
              </a:lnSpc>
              <a:spcBef>
                <a:spcPts val="1200"/>
              </a:spcBef>
              <a:spcAft>
                <a:spcPts val="300"/>
              </a:spcAft>
            </a:pPr>
            <a:r>
              <a:rPr lang="en-US" sz="1800" b="1" cap="all"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rPr>
              <a:t>Rich picture of Proposed Business System</a:t>
            </a:r>
          </a:p>
        </p:txBody>
      </p:sp>
      <p:sp>
        <p:nvSpPr>
          <p:cNvPr id="9" name="TextBox 8">
            <a:extLst>
              <a:ext uri="{FF2B5EF4-FFF2-40B4-BE49-F238E27FC236}">
                <a16:creationId xmlns:a16="http://schemas.microsoft.com/office/drawing/2014/main" id="{D22F7168-3BF0-413B-8AC5-F2B0ADE1BC9F}"/>
              </a:ext>
            </a:extLst>
          </p:cNvPr>
          <p:cNvSpPr txBox="1"/>
          <p:nvPr/>
        </p:nvSpPr>
        <p:spPr>
          <a:xfrm>
            <a:off x="4960336" y="6513930"/>
            <a:ext cx="6116128" cy="323165"/>
          </a:xfrm>
          <a:prstGeom prst="rect">
            <a:avLst/>
          </a:prstGeom>
          <a:noFill/>
        </p:spPr>
        <p:txBody>
          <a:bodyPr wrap="square">
            <a:spAutoFit/>
          </a:bodyPr>
          <a:lstStyle/>
          <a:p>
            <a:pPr marL="0" marR="0" algn="ctr">
              <a:spcBef>
                <a:spcPts val="0"/>
              </a:spcBef>
              <a:spcAft>
                <a:spcPts val="1000"/>
              </a:spcAft>
            </a:pPr>
            <a:r>
              <a:rPr lang="en-US" sz="15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2:  Rich picture of proposed system</a:t>
            </a:r>
          </a:p>
        </p:txBody>
      </p:sp>
    </p:spTree>
    <p:extLst>
      <p:ext uri="{BB962C8B-B14F-4D97-AF65-F5344CB8AC3E}">
        <p14:creationId xmlns:p14="http://schemas.microsoft.com/office/powerpoint/2010/main" val="1384456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650D-F902-4994-B6DC-F14FA7667D1C}"/>
              </a:ext>
            </a:extLst>
          </p:cNvPr>
          <p:cNvSpPr>
            <a:spLocks noGrp="1"/>
          </p:cNvSpPr>
          <p:nvPr>
            <p:ph type="title"/>
          </p:nvPr>
        </p:nvSpPr>
        <p:spPr>
          <a:xfrm>
            <a:off x="1440611" y="362309"/>
            <a:ext cx="9859993" cy="591124"/>
          </a:xfrm>
        </p:spPr>
        <p:txBody>
          <a:bodyPr>
            <a:noAutofit/>
          </a:bodyPr>
          <a:lstStyle/>
          <a:p>
            <a:pPr algn="ctr"/>
            <a:br>
              <a:rPr lang="en-US" sz="2800" b="1" cap="all"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b="1" cap="all"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rPr>
              <a:t>Business Process Diagram (TO-BE)</a:t>
            </a:r>
            <a:endParaRPr lang="en-US" sz="2800" dirty="0"/>
          </a:p>
        </p:txBody>
      </p:sp>
      <p:sp>
        <p:nvSpPr>
          <p:cNvPr id="3" name="Content Placeholder 2">
            <a:extLst>
              <a:ext uri="{FF2B5EF4-FFF2-40B4-BE49-F238E27FC236}">
                <a16:creationId xmlns:a16="http://schemas.microsoft.com/office/drawing/2014/main" id="{FCBA4BD6-41DD-4DB4-90B7-EA1018B87297}"/>
              </a:ext>
            </a:extLst>
          </p:cNvPr>
          <p:cNvSpPr>
            <a:spLocks noGrp="1"/>
          </p:cNvSpPr>
          <p:nvPr>
            <p:ph idx="1"/>
          </p:nvPr>
        </p:nvSpPr>
        <p:spPr>
          <a:xfrm>
            <a:off x="691078" y="953432"/>
            <a:ext cx="11058099" cy="5449687"/>
          </a:xfrm>
        </p:spPr>
        <p:txBody>
          <a:bodyPr/>
          <a:lstStyle/>
          <a:p>
            <a:r>
              <a:rPr lang="en-US" b="0" i="0" dirty="0">
                <a:solidFill>
                  <a:schemeClr val="tx1"/>
                </a:solidFill>
                <a:effectLst/>
                <a:latin typeface="Segoe UI Historic" panose="020B0502040204020203" pitchFamily="34" charset="0"/>
              </a:rPr>
              <a:t>Business Process Modelling Notation (BPMN) offers an excellent format for business users while yet being capable of representing sophisticated process concepts.</a:t>
            </a:r>
          </a:p>
          <a:p>
            <a:r>
              <a:rPr lang="en-US" b="0" i="0" dirty="0">
                <a:solidFill>
                  <a:schemeClr val="tx1"/>
                </a:solidFill>
                <a:effectLst/>
                <a:latin typeface="Segoe UI Historic" panose="020B0502040204020203" pitchFamily="34" charset="0"/>
              </a:rPr>
              <a:t> From start to finish the BPMN notation represents the steps of a planned business process</a:t>
            </a:r>
          </a:p>
          <a:p>
            <a:r>
              <a:rPr lang="en-US" b="0" i="0" dirty="0">
                <a:solidFill>
                  <a:schemeClr val="tx1"/>
                </a:solidFill>
                <a:effectLst/>
                <a:latin typeface="Segoe UI Historic" panose="020B0502040204020203" pitchFamily="34" charset="0"/>
              </a:rPr>
              <a:t>BPMN data includes data objects, data inputs, data outputs and data stores</a:t>
            </a:r>
            <a:endParaRPr lang="en-US" dirty="0">
              <a:solidFill>
                <a:schemeClr val="tx1"/>
              </a:solidFill>
              <a:latin typeface="Segoe UI Historic" panose="020B0502040204020203" pitchFamily="34" charset="0"/>
            </a:endParaRPr>
          </a:p>
          <a:p>
            <a:r>
              <a:rPr lang="en-US" b="0" i="0" dirty="0">
                <a:solidFill>
                  <a:schemeClr val="tx1"/>
                </a:solidFill>
                <a:effectLst/>
                <a:latin typeface="Segoe UI Historic" panose="020B0502040204020203" pitchFamily="34" charset="0"/>
              </a:rPr>
              <a:t>The processed BPMN shows the advanced and solved business process.</a:t>
            </a:r>
          </a:p>
          <a:p>
            <a:pPr marL="0" indent="0">
              <a:buNone/>
            </a:pPr>
            <a:endParaRPr lang="en-US" b="0" i="0" dirty="0">
              <a:solidFill>
                <a:schemeClr val="tx1"/>
              </a:solidFill>
              <a:effectLst/>
              <a:latin typeface="Segoe UI Historic" panose="020B0502040204020203" pitchFamily="34" charset="0"/>
            </a:endParaRPr>
          </a:p>
          <a:p>
            <a:endParaRPr lang="en-US" dirty="0">
              <a:solidFill>
                <a:schemeClr val="tx1"/>
              </a:solidFill>
            </a:endParaRPr>
          </a:p>
        </p:txBody>
      </p:sp>
      <p:pic>
        <p:nvPicPr>
          <p:cNvPr id="7" name="Picture 6" descr="Diagram&#10;&#10;Description automatically generated">
            <a:extLst>
              <a:ext uri="{FF2B5EF4-FFF2-40B4-BE49-F238E27FC236}">
                <a16:creationId xmlns:a16="http://schemas.microsoft.com/office/drawing/2014/main" id="{30E5ACEB-D9A6-40E8-A3EC-A0D75D88C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77" y="3321170"/>
            <a:ext cx="11058099" cy="3019245"/>
          </a:xfrm>
          <a:prstGeom prst="rect">
            <a:avLst/>
          </a:prstGeom>
        </p:spPr>
      </p:pic>
      <p:sp>
        <p:nvSpPr>
          <p:cNvPr id="9" name="TextBox 8">
            <a:extLst>
              <a:ext uri="{FF2B5EF4-FFF2-40B4-BE49-F238E27FC236}">
                <a16:creationId xmlns:a16="http://schemas.microsoft.com/office/drawing/2014/main" id="{F59A8EF1-C29F-452F-9421-B7ECC91E1ADB}"/>
              </a:ext>
            </a:extLst>
          </p:cNvPr>
          <p:cNvSpPr txBox="1"/>
          <p:nvPr/>
        </p:nvSpPr>
        <p:spPr>
          <a:xfrm>
            <a:off x="2799272" y="6403119"/>
            <a:ext cx="6116128" cy="323165"/>
          </a:xfrm>
          <a:prstGeom prst="rect">
            <a:avLst/>
          </a:prstGeom>
          <a:noFill/>
        </p:spPr>
        <p:txBody>
          <a:bodyPr wrap="square">
            <a:spAutoFit/>
          </a:bodyPr>
          <a:lstStyle/>
          <a:p>
            <a:pPr marL="0" marR="0" algn="ctr">
              <a:spcBef>
                <a:spcPts val="0"/>
              </a:spcBef>
              <a:spcAft>
                <a:spcPts val="1000"/>
              </a:spcAft>
            </a:pPr>
            <a:r>
              <a:rPr lang="en-US" sz="15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a:t>
            </a:r>
            <a:r>
              <a:rPr lang="en-US" sz="15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3</a:t>
            </a:r>
            <a:r>
              <a:rPr lang="en-US" sz="15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Prepare revenue table and chart for each school (TO-BE)</a:t>
            </a:r>
          </a:p>
        </p:txBody>
      </p:sp>
    </p:spTree>
    <p:extLst>
      <p:ext uri="{BB962C8B-B14F-4D97-AF65-F5344CB8AC3E}">
        <p14:creationId xmlns:p14="http://schemas.microsoft.com/office/powerpoint/2010/main" val="323729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5EDAA-46A6-4974-82BE-D4802C7D2085}"/>
              </a:ext>
            </a:extLst>
          </p:cNvPr>
          <p:cNvSpPr>
            <a:spLocks noGrp="1"/>
          </p:cNvSpPr>
          <p:nvPr>
            <p:ph type="title"/>
          </p:nvPr>
        </p:nvSpPr>
        <p:spPr>
          <a:xfrm>
            <a:off x="691079" y="225619"/>
            <a:ext cx="10325000" cy="524879"/>
          </a:xfrm>
        </p:spPr>
        <p:txBody>
          <a:bodyPr>
            <a:noAutofit/>
          </a:bodyPr>
          <a:lstStyle/>
          <a:p>
            <a:pPr algn="ctr"/>
            <a:br>
              <a:rPr lang="en-US" sz="2800" b="1" cap="all"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b="1" cap="all"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rPr>
              <a:t>Business Process Diagram (TO-BE)</a:t>
            </a:r>
            <a:endParaRPr lang="en-US" sz="2800" dirty="0"/>
          </a:p>
        </p:txBody>
      </p:sp>
      <p:pic>
        <p:nvPicPr>
          <p:cNvPr id="9" name="Content Placeholder 8" descr="A picture containing diagram&#10;&#10;Description automatically generated">
            <a:extLst>
              <a:ext uri="{FF2B5EF4-FFF2-40B4-BE49-F238E27FC236}">
                <a16:creationId xmlns:a16="http://schemas.microsoft.com/office/drawing/2014/main" id="{9FFCBA49-DD4D-44F8-B4BE-FF77B2F1D2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079" y="887623"/>
            <a:ext cx="11023593" cy="1940944"/>
          </a:xfrm>
        </p:spPr>
      </p:pic>
      <p:sp>
        <p:nvSpPr>
          <p:cNvPr id="13" name="TextBox 12">
            <a:extLst>
              <a:ext uri="{FF2B5EF4-FFF2-40B4-BE49-F238E27FC236}">
                <a16:creationId xmlns:a16="http://schemas.microsoft.com/office/drawing/2014/main" id="{3BDC3DA5-BAA1-4D2F-A7D5-9C7D930C9A27}"/>
              </a:ext>
            </a:extLst>
          </p:cNvPr>
          <p:cNvSpPr txBox="1"/>
          <p:nvPr/>
        </p:nvSpPr>
        <p:spPr>
          <a:xfrm>
            <a:off x="3037936" y="2828567"/>
            <a:ext cx="6116128" cy="323165"/>
          </a:xfrm>
          <a:prstGeom prst="rect">
            <a:avLst/>
          </a:prstGeom>
          <a:noFill/>
        </p:spPr>
        <p:txBody>
          <a:bodyPr wrap="square">
            <a:spAutoFit/>
          </a:bodyPr>
          <a:lstStyle/>
          <a:p>
            <a:pPr marL="0" marR="0" algn="ctr">
              <a:spcBef>
                <a:spcPts val="0"/>
              </a:spcBef>
              <a:spcAft>
                <a:spcPts val="1000"/>
              </a:spcAft>
            </a:pPr>
            <a:r>
              <a:rPr lang="en-US" sz="15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a:t>
            </a:r>
            <a:r>
              <a:rPr lang="en-US" sz="15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4</a:t>
            </a:r>
            <a:r>
              <a:rPr lang="en-US" sz="15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Analysis of number of section (TO-BE)</a:t>
            </a:r>
          </a:p>
        </p:txBody>
      </p:sp>
      <p:pic>
        <p:nvPicPr>
          <p:cNvPr id="15" name="Picture 14" descr="Diagram&#10;&#10;Description automatically generated">
            <a:extLst>
              <a:ext uri="{FF2B5EF4-FFF2-40B4-BE49-F238E27FC236}">
                <a16:creationId xmlns:a16="http://schemas.microsoft.com/office/drawing/2014/main" id="{AEF41C76-E226-4966-A647-B1B56A817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79" y="3151733"/>
            <a:ext cx="11023593" cy="3343958"/>
          </a:xfrm>
          <a:prstGeom prst="rect">
            <a:avLst/>
          </a:prstGeom>
        </p:spPr>
      </p:pic>
      <p:sp>
        <p:nvSpPr>
          <p:cNvPr id="17" name="TextBox 16">
            <a:extLst>
              <a:ext uri="{FF2B5EF4-FFF2-40B4-BE49-F238E27FC236}">
                <a16:creationId xmlns:a16="http://schemas.microsoft.com/office/drawing/2014/main" id="{E612FE81-A289-491A-8C0D-8F77034E8551}"/>
              </a:ext>
            </a:extLst>
          </p:cNvPr>
          <p:cNvSpPr txBox="1"/>
          <p:nvPr/>
        </p:nvSpPr>
        <p:spPr>
          <a:xfrm>
            <a:off x="2795515" y="6470798"/>
            <a:ext cx="6116128" cy="323165"/>
          </a:xfrm>
          <a:prstGeom prst="rect">
            <a:avLst/>
          </a:prstGeom>
          <a:noFill/>
        </p:spPr>
        <p:txBody>
          <a:bodyPr wrap="square">
            <a:spAutoFit/>
          </a:bodyPr>
          <a:lstStyle/>
          <a:p>
            <a:pPr marL="0" marR="0" algn="ctr">
              <a:spcBef>
                <a:spcPts val="0"/>
              </a:spcBef>
              <a:spcAft>
                <a:spcPts val="1000"/>
              </a:spcAft>
            </a:pPr>
            <a:r>
              <a:rPr lang="en-US" sz="15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a:t>
            </a:r>
            <a:r>
              <a:rPr lang="en-US" sz="15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5</a:t>
            </a:r>
            <a:r>
              <a:rPr lang="en-US" sz="15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Provide course and section information to SEARIS (TO-BE)</a:t>
            </a:r>
          </a:p>
        </p:txBody>
      </p:sp>
    </p:spTree>
    <p:extLst>
      <p:ext uri="{BB962C8B-B14F-4D97-AF65-F5344CB8AC3E}">
        <p14:creationId xmlns:p14="http://schemas.microsoft.com/office/powerpoint/2010/main" val="323390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0A9E-F84B-4F1A-95FA-7DC75498DBFF}"/>
              </a:ext>
            </a:extLst>
          </p:cNvPr>
          <p:cNvSpPr>
            <a:spLocks noGrp="1"/>
          </p:cNvSpPr>
          <p:nvPr>
            <p:ph type="title"/>
          </p:nvPr>
        </p:nvSpPr>
        <p:spPr>
          <a:xfrm>
            <a:off x="1009700" y="173196"/>
            <a:ext cx="10325000" cy="481746"/>
          </a:xfrm>
        </p:spPr>
        <p:txBody>
          <a:bodyPr>
            <a:noAutofit/>
          </a:bodyPr>
          <a:lstStyle/>
          <a:p>
            <a:pPr algn="ctr"/>
            <a:br>
              <a:rPr lang="en-US" sz="2800" b="1" cap="all"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b="1" cap="all"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rPr>
              <a:t>Business Process Diagram (TO-BE)</a:t>
            </a:r>
            <a:endParaRPr lang="en-US" sz="2800" dirty="0"/>
          </a:p>
        </p:txBody>
      </p:sp>
      <p:pic>
        <p:nvPicPr>
          <p:cNvPr id="5" name="Content Placeholder 4" descr="Diagram&#10;&#10;Description automatically generated">
            <a:extLst>
              <a:ext uri="{FF2B5EF4-FFF2-40B4-BE49-F238E27FC236}">
                <a16:creationId xmlns:a16="http://schemas.microsoft.com/office/drawing/2014/main" id="{28FFF5E5-A372-49CA-993D-713C7F6801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390" y="685528"/>
            <a:ext cx="10799620" cy="2932771"/>
          </a:xfrm>
        </p:spPr>
      </p:pic>
      <p:sp>
        <p:nvSpPr>
          <p:cNvPr id="7" name="TextBox 6">
            <a:extLst>
              <a:ext uri="{FF2B5EF4-FFF2-40B4-BE49-F238E27FC236}">
                <a16:creationId xmlns:a16="http://schemas.microsoft.com/office/drawing/2014/main" id="{D92F65D3-43BE-4A47-8678-83F3282B8AC0}"/>
              </a:ext>
            </a:extLst>
          </p:cNvPr>
          <p:cNvSpPr txBox="1"/>
          <p:nvPr/>
        </p:nvSpPr>
        <p:spPr>
          <a:xfrm>
            <a:off x="2902789" y="3618299"/>
            <a:ext cx="6116128" cy="323165"/>
          </a:xfrm>
          <a:prstGeom prst="rect">
            <a:avLst/>
          </a:prstGeom>
          <a:noFill/>
        </p:spPr>
        <p:txBody>
          <a:bodyPr wrap="square">
            <a:spAutoFit/>
          </a:bodyPr>
          <a:lstStyle/>
          <a:p>
            <a:pPr marL="0" marR="0" algn="ctr">
              <a:spcBef>
                <a:spcPts val="0"/>
              </a:spcBef>
              <a:spcAft>
                <a:spcPts val="1000"/>
              </a:spcAft>
            </a:pPr>
            <a:r>
              <a:rPr lang="en-US" sz="15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a:t>
            </a:r>
            <a:r>
              <a:rPr lang="en-US" sz="15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6</a:t>
            </a:r>
            <a:r>
              <a:rPr lang="en-US" sz="15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Information of student enrollment (TO-BE)</a:t>
            </a:r>
          </a:p>
        </p:txBody>
      </p:sp>
      <p:pic>
        <p:nvPicPr>
          <p:cNvPr id="9" name="Picture 8" descr="Graphical user interface&#10;&#10;Description automatically generated with medium confidence">
            <a:extLst>
              <a:ext uri="{FF2B5EF4-FFF2-40B4-BE49-F238E27FC236}">
                <a16:creationId xmlns:a16="http://schemas.microsoft.com/office/drawing/2014/main" id="{F21EB135-7C64-41BB-83DC-8E7CD6680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390" y="3981031"/>
            <a:ext cx="10764075" cy="2523552"/>
          </a:xfrm>
          <a:prstGeom prst="rect">
            <a:avLst/>
          </a:prstGeom>
        </p:spPr>
      </p:pic>
      <p:sp>
        <p:nvSpPr>
          <p:cNvPr id="11" name="TextBox 10">
            <a:extLst>
              <a:ext uri="{FF2B5EF4-FFF2-40B4-BE49-F238E27FC236}">
                <a16:creationId xmlns:a16="http://schemas.microsoft.com/office/drawing/2014/main" id="{06E15D42-77AF-41B5-BC39-43F1D2AF0C28}"/>
              </a:ext>
            </a:extLst>
          </p:cNvPr>
          <p:cNvSpPr txBox="1"/>
          <p:nvPr/>
        </p:nvSpPr>
        <p:spPr>
          <a:xfrm>
            <a:off x="3037936" y="6504583"/>
            <a:ext cx="6116128" cy="323165"/>
          </a:xfrm>
          <a:prstGeom prst="rect">
            <a:avLst/>
          </a:prstGeom>
          <a:noFill/>
        </p:spPr>
        <p:txBody>
          <a:bodyPr wrap="square">
            <a:spAutoFit/>
          </a:bodyPr>
          <a:lstStyle/>
          <a:p>
            <a:pPr marL="0" marR="0" algn="ctr">
              <a:spcBef>
                <a:spcPts val="0"/>
              </a:spcBef>
              <a:spcAft>
                <a:spcPts val="1000"/>
              </a:spcAft>
            </a:pPr>
            <a:r>
              <a:rPr lang="en-US" sz="15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a:t>
            </a:r>
            <a:r>
              <a:rPr lang="en-US" sz="15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7</a:t>
            </a:r>
            <a:r>
              <a:rPr lang="en-US" sz="15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Prepare classroom requirement summary (TO-BE)</a:t>
            </a:r>
          </a:p>
        </p:txBody>
      </p:sp>
    </p:spTree>
    <p:extLst>
      <p:ext uri="{BB962C8B-B14F-4D97-AF65-F5344CB8AC3E}">
        <p14:creationId xmlns:p14="http://schemas.microsoft.com/office/powerpoint/2010/main" val="1624972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422B8-A796-457A-BE95-550801F5698B}"/>
              </a:ext>
            </a:extLst>
          </p:cNvPr>
          <p:cNvSpPr>
            <a:spLocks noGrp="1"/>
          </p:cNvSpPr>
          <p:nvPr>
            <p:ph type="title"/>
          </p:nvPr>
        </p:nvSpPr>
        <p:spPr>
          <a:xfrm>
            <a:off x="1037090" y="147981"/>
            <a:ext cx="10117819" cy="524879"/>
          </a:xfrm>
        </p:spPr>
        <p:txBody>
          <a:bodyPr>
            <a:noAutofit/>
          </a:bodyPr>
          <a:lstStyle/>
          <a:p>
            <a:pPr algn="ctr"/>
            <a:br>
              <a:rPr lang="en-US" sz="2800" b="1" cap="all"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b="1" cap="all"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rPr>
              <a:t>Business Process Diagram (TO-BE)</a:t>
            </a:r>
            <a:endParaRPr lang="en-US" sz="2800" dirty="0"/>
          </a:p>
        </p:txBody>
      </p:sp>
      <p:pic>
        <p:nvPicPr>
          <p:cNvPr id="5" name="Content Placeholder 4" descr="Diagram&#10;&#10;Description automatically generated">
            <a:extLst>
              <a:ext uri="{FF2B5EF4-FFF2-40B4-BE49-F238E27FC236}">
                <a16:creationId xmlns:a16="http://schemas.microsoft.com/office/drawing/2014/main" id="{1967536B-9E12-4834-BF76-E8739F8145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114" y="672860"/>
            <a:ext cx="11196638" cy="2567974"/>
          </a:xfrm>
        </p:spPr>
      </p:pic>
      <p:pic>
        <p:nvPicPr>
          <p:cNvPr id="7" name="Picture 6" descr="Box and whisker chart&#10;&#10;Description automatically generated with medium confidence">
            <a:extLst>
              <a:ext uri="{FF2B5EF4-FFF2-40B4-BE49-F238E27FC236}">
                <a16:creationId xmlns:a16="http://schemas.microsoft.com/office/drawing/2014/main" id="{B73F5144-7A30-4358-A8B3-5C657A912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14" y="3697427"/>
            <a:ext cx="11196638" cy="2567974"/>
          </a:xfrm>
          <a:prstGeom prst="rect">
            <a:avLst/>
          </a:prstGeom>
        </p:spPr>
      </p:pic>
      <p:sp>
        <p:nvSpPr>
          <p:cNvPr id="9" name="TextBox 8">
            <a:extLst>
              <a:ext uri="{FF2B5EF4-FFF2-40B4-BE49-F238E27FC236}">
                <a16:creationId xmlns:a16="http://schemas.microsoft.com/office/drawing/2014/main" id="{910A38CD-65B2-4CE7-986D-F6FFC88ED851}"/>
              </a:ext>
            </a:extLst>
          </p:cNvPr>
          <p:cNvSpPr txBox="1"/>
          <p:nvPr/>
        </p:nvSpPr>
        <p:spPr>
          <a:xfrm>
            <a:off x="2747514" y="6318569"/>
            <a:ext cx="6116128" cy="323165"/>
          </a:xfrm>
          <a:prstGeom prst="rect">
            <a:avLst/>
          </a:prstGeom>
          <a:noFill/>
        </p:spPr>
        <p:txBody>
          <a:bodyPr wrap="square">
            <a:spAutoFit/>
          </a:bodyPr>
          <a:lstStyle/>
          <a:p>
            <a:pPr marL="0" marR="0" algn="ctr">
              <a:spcBef>
                <a:spcPts val="0"/>
              </a:spcBef>
              <a:spcAft>
                <a:spcPts val="1000"/>
              </a:spcAft>
            </a:pPr>
            <a:r>
              <a:rPr lang="en-US" sz="15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8: Comparative analysis of number sections offered in SETS (TO-BE)</a:t>
            </a:r>
          </a:p>
        </p:txBody>
      </p:sp>
      <p:sp>
        <p:nvSpPr>
          <p:cNvPr id="11" name="TextBox 10">
            <a:extLst>
              <a:ext uri="{FF2B5EF4-FFF2-40B4-BE49-F238E27FC236}">
                <a16:creationId xmlns:a16="http://schemas.microsoft.com/office/drawing/2014/main" id="{00F06F3C-BD41-4254-A6C7-BAC1F6E4F5FA}"/>
              </a:ext>
            </a:extLst>
          </p:cNvPr>
          <p:cNvSpPr txBox="1"/>
          <p:nvPr/>
        </p:nvSpPr>
        <p:spPr>
          <a:xfrm>
            <a:off x="2842403" y="3240834"/>
            <a:ext cx="6318849" cy="323165"/>
          </a:xfrm>
          <a:prstGeom prst="rect">
            <a:avLst/>
          </a:prstGeom>
          <a:noFill/>
        </p:spPr>
        <p:txBody>
          <a:bodyPr wrap="square">
            <a:spAutoFit/>
          </a:bodyPr>
          <a:lstStyle/>
          <a:p>
            <a:pPr marL="0" marR="0" algn="ctr">
              <a:spcBef>
                <a:spcPts val="0"/>
              </a:spcBef>
              <a:spcAft>
                <a:spcPts val="1000"/>
              </a:spcAft>
            </a:pPr>
            <a:r>
              <a:rPr lang="en-US" sz="15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a:t>
            </a:r>
            <a:r>
              <a:rPr lang="en-US" sz="15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8</a:t>
            </a:r>
            <a:r>
              <a:rPr lang="en-US" sz="15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Analysis of percentage of unused resources for each school (TO-BE)</a:t>
            </a:r>
          </a:p>
        </p:txBody>
      </p:sp>
    </p:spTree>
    <p:extLst>
      <p:ext uri="{BB962C8B-B14F-4D97-AF65-F5344CB8AC3E}">
        <p14:creationId xmlns:p14="http://schemas.microsoft.com/office/powerpoint/2010/main" val="3785715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4" name="Group 13">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7" name="Freeform: Shape 46">
            <a:extLst>
              <a:ext uri="{FF2B5EF4-FFF2-40B4-BE49-F238E27FC236}">
                <a16:creationId xmlns:a16="http://schemas.microsoft.com/office/drawing/2014/main" id="{FD965435-B881-4C53-9917-5CDFE7688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Right Triangle 48">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B56AD7EC-9355-4F84-892C-24E0132C8C0E}"/>
              </a:ext>
            </a:extLst>
          </p:cNvPr>
          <p:cNvSpPr txBox="1"/>
          <p:nvPr/>
        </p:nvSpPr>
        <p:spPr>
          <a:xfrm>
            <a:off x="2848110" y="5120708"/>
            <a:ext cx="5696415" cy="527930"/>
          </a:xfrm>
          <a:prstGeom prst="rect">
            <a:avLst/>
          </a:prstGeom>
        </p:spPr>
        <p:txBody>
          <a:bodyPr vert="horz" lIns="91440" tIns="45720" rIns="91440" bIns="45720" rtlCol="0" anchor="ctr">
            <a:normAutofit/>
          </a:bodyPr>
          <a:lstStyle/>
          <a:p>
            <a:pPr marL="0" marR="0" indent="-228600">
              <a:lnSpc>
                <a:spcPct val="110000"/>
              </a:lnSpc>
              <a:spcBef>
                <a:spcPts val="0"/>
              </a:spcBef>
              <a:spcAft>
                <a:spcPts val="1000"/>
              </a:spcAft>
              <a:buClr>
                <a:schemeClr val="tx2">
                  <a:lumMod val="50000"/>
                  <a:lumOff val="50000"/>
                </a:schemeClr>
              </a:buClr>
              <a:buSzPct val="75000"/>
              <a:buFont typeface="Wingdings" panose="05000000000000000000" pitchFamily="2" charset="2"/>
              <a:buChar char="§"/>
            </a:pPr>
            <a:r>
              <a:rPr lang="en-US" sz="1500" i="1" dirty="0">
                <a:solidFill>
                  <a:schemeClr val="tx2"/>
                </a:solidFill>
                <a:effectLst/>
              </a:rPr>
              <a:t>Figure 9: Upload tally sheet and revenue information (TO-BE)</a:t>
            </a:r>
          </a:p>
        </p:txBody>
      </p:sp>
      <p:pic>
        <p:nvPicPr>
          <p:cNvPr id="5" name="Content Placeholder 4" descr="Diagram, schematic&#10;&#10;Description automatically generated">
            <a:extLst>
              <a:ext uri="{FF2B5EF4-FFF2-40B4-BE49-F238E27FC236}">
                <a16:creationId xmlns:a16="http://schemas.microsoft.com/office/drawing/2014/main" id="{D2E7CCD1-E453-4C6E-A528-E26F0933F3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078" y="2420916"/>
            <a:ext cx="10341613" cy="2378570"/>
          </a:xfrm>
          <a:prstGeom prst="rect">
            <a:avLst/>
          </a:prstGeom>
        </p:spPr>
      </p:pic>
      <p:sp>
        <p:nvSpPr>
          <p:cNvPr id="46" name="TextBox 45">
            <a:extLst>
              <a:ext uri="{FF2B5EF4-FFF2-40B4-BE49-F238E27FC236}">
                <a16:creationId xmlns:a16="http://schemas.microsoft.com/office/drawing/2014/main" id="{EA8DC741-E428-49E4-AA8B-A473A4AE103D}"/>
              </a:ext>
            </a:extLst>
          </p:cNvPr>
          <p:cNvSpPr txBox="1"/>
          <p:nvPr/>
        </p:nvSpPr>
        <p:spPr>
          <a:xfrm>
            <a:off x="1411492" y="588099"/>
            <a:ext cx="9362799" cy="954107"/>
          </a:xfrm>
          <a:prstGeom prst="rect">
            <a:avLst/>
          </a:prstGeom>
          <a:noFill/>
        </p:spPr>
        <p:txBody>
          <a:bodyPr wrap="square">
            <a:spAutoFit/>
          </a:bodyPr>
          <a:lstStyle/>
          <a:p>
            <a:pPr algn="ctr"/>
            <a:br>
              <a:rPr lang="en-US" sz="2800" b="1" cap="all"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b="1" cap="all"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rPr>
              <a:t>Business Process Diagram (TO-BE)</a:t>
            </a:r>
            <a:endParaRPr lang="en-US" sz="2800" dirty="0"/>
          </a:p>
        </p:txBody>
      </p:sp>
    </p:spTree>
    <p:extLst>
      <p:ext uri="{BB962C8B-B14F-4D97-AF65-F5344CB8AC3E}">
        <p14:creationId xmlns:p14="http://schemas.microsoft.com/office/powerpoint/2010/main" val="1517483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2" name="Group 21">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55" name="Freeform: Shape 54">
            <a:extLst>
              <a:ext uri="{FF2B5EF4-FFF2-40B4-BE49-F238E27FC236}">
                <a16:creationId xmlns:a16="http://schemas.microsoft.com/office/drawing/2014/main" id="{FD965435-B881-4C53-9917-5CDFE7688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Right Triangle 56">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AD181C1-3BA2-454D-816F-9FAED2A30E62}"/>
              </a:ext>
            </a:extLst>
          </p:cNvPr>
          <p:cNvSpPr>
            <a:spLocks noGrp="1"/>
          </p:cNvSpPr>
          <p:nvPr>
            <p:ph type="title"/>
          </p:nvPr>
        </p:nvSpPr>
        <p:spPr>
          <a:xfrm>
            <a:off x="569719" y="406287"/>
            <a:ext cx="4373723" cy="1918215"/>
          </a:xfrm>
        </p:spPr>
        <p:txBody>
          <a:bodyPr anchor="ctr">
            <a:normAutofit/>
          </a:bodyPr>
          <a:lstStyle/>
          <a:p>
            <a:pPr>
              <a:lnSpc>
                <a:spcPct val="90000"/>
              </a:lnSpc>
            </a:pPr>
            <a:r>
              <a:rPr lang="en-US" sz="3400" b="1" cap="all" dirty="0">
                <a:effectLst/>
                <a:latin typeface="Times New Roman" panose="02020603050405020304" pitchFamily="18" charset="0"/>
                <a:ea typeface="Times New Roman" panose="02020603050405020304" pitchFamily="18" charset="0"/>
                <a:cs typeface="Times New Roman" panose="02020603050405020304" pitchFamily="18" charset="0"/>
              </a:rPr>
              <a:t>Entity Relation Diagram (ERD)</a:t>
            </a:r>
            <a:br>
              <a:rPr lang="en-US" sz="3400" b="1" cap="all"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400" dirty="0"/>
          </a:p>
        </p:txBody>
      </p:sp>
      <p:sp>
        <p:nvSpPr>
          <p:cNvPr id="3" name="Content Placeholder 2">
            <a:extLst>
              <a:ext uri="{FF2B5EF4-FFF2-40B4-BE49-F238E27FC236}">
                <a16:creationId xmlns:a16="http://schemas.microsoft.com/office/drawing/2014/main" id="{6D0631B1-24E4-4B01-9FF1-4F0667A475FC}"/>
              </a:ext>
            </a:extLst>
          </p:cNvPr>
          <p:cNvSpPr>
            <a:spLocks noGrp="1"/>
          </p:cNvSpPr>
          <p:nvPr>
            <p:ph idx="1"/>
          </p:nvPr>
        </p:nvSpPr>
        <p:spPr>
          <a:xfrm>
            <a:off x="172867" y="1803463"/>
            <a:ext cx="4598762" cy="5021581"/>
          </a:xfrm>
        </p:spPr>
        <p:txBody>
          <a:bodyPr anchor="ctr">
            <a:noAutofit/>
          </a:bodyPr>
          <a:lstStyle/>
          <a:p>
            <a:pPr>
              <a:lnSpc>
                <a:spcPct val="100000"/>
              </a:lnSpc>
            </a:pPr>
            <a:r>
              <a:rPr lang="en-US" sz="1600" b="0" i="0" dirty="0">
                <a:effectLst/>
                <a:latin typeface="Segoe UI Historic" panose="020B0502040204020203" pitchFamily="34" charset="0"/>
              </a:rPr>
              <a:t>An entity relationship diagram (ERD) , often called an entity relationship model , is a graphical depiction of relationships between people, objects, places, concepts and events in an information technology (IT) system</a:t>
            </a:r>
          </a:p>
          <a:p>
            <a:pPr>
              <a:lnSpc>
                <a:spcPct val="100000"/>
              </a:lnSpc>
            </a:pPr>
            <a:r>
              <a:rPr lang="en-US" sz="1600" b="0" i="0" dirty="0">
                <a:effectLst/>
                <a:latin typeface="Segoe UI Historic" panose="020B0502040204020203" pitchFamily="34" charset="0"/>
              </a:rPr>
              <a:t>To illustrate the contents of a data store, ERD diagrams are frequently used in connection with a data flow diagram</a:t>
            </a:r>
            <a:endParaRPr lang="en-US" sz="1600" dirty="0">
              <a:latin typeface="Segoe UI Historic" panose="020B0502040204020203" pitchFamily="34" charset="0"/>
            </a:endParaRPr>
          </a:p>
          <a:p>
            <a:pPr>
              <a:lnSpc>
                <a:spcPct val="100000"/>
              </a:lnSpc>
            </a:pPr>
            <a:r>
              <a:rPr lang="en-US" sz="1600" b="0" i="0" dirty="0">
                <a:effectLst/>
                <a:latin typeface="Segoe UI Historic" panose="020B0502040204020203" pitchFamily="34" charset="0"/>
              </a:rPr>
              <a:t>ERD is a tool that allows us to visualize database design concepts by generating ER diagrams.</a:t>
            </a:r>
          </a:p>
          <a:p>
            <a:pPr>
              <a:lnSpc>
                <a:spcPct val="100000"/>
              </a:lnSpc>
            </a:pPr>
            <a:r>
              <a:rPr lang="en-US" sz="1600" b="0" i="0" dirty="0">
                <a:effectLst/>
                <a:latin typeface="Segoe UI Historic" panose="020B0502040204020203" pitchFamily="34" charset="0"/>
              </a:rPr>
              <a:t>In an ER diagram, we can spot faults and design problems and corrections before implementing the changes in the database.</a:t>
            </a:r>
          </a:p>
          <a:p>
            <a:pPr>
              <a:lnSpc>
                <a:spcPct val="100000"/>
              </a:lnSpc>
            </a:pPr>
            <a:r>
              <a:rPr lang="en-US" sz="1600" b="0" i="0" dirty="0">
                <a:effectLst/>
                <a:latin typeface="Segoe UI Historic" panose="020B0502040204020203" pitchFamily="34" charset="0"/>
              </a:rPr>
              <a:t>ER diagrams define the types of data that will be stored, such as entities and their attributes. They also demonstrate how entities interact with one another.</a:t>
            </a:r>
          </a:p>
        </p:txBody>
      </p:sp>
      <p:sp>
        <p:nvSpPr>
          <p:cNvPr id="15" name="TextBox 14">
            <a:extLst>
              <a:ext uri="{FF2B5EF4-FFF2-40B4-BE49-F238E27FC236}">
                <a16:creationId xmlns:a16="http://schemas.microsoft.com/office/drawing/2014/main" id="{5F79DA47-1FFB-4E45-820C-490794C1993F}"/>
              </a:ext>
            </a:extLst>
          </p:cNvPr>
          <p:cNvSpPr txBox="1"/>
          <p:nvPr/>
        </p:nvSpPr>
        <p:spPr>
          <a:xfrm>
            <a:off x="7014539" y="6506428"/>
            <a:ext cx="3056625" cy="326040"/>
          </a:xfrm>
          <a:prstGeom prst="rect">
            <a:avLst/>
          </a:prstGeom>
          <a:solidFill>
            <a:srgbClr val="000000">
              <a:alpha val="50000"/>
            </a:srgbClr>
          </a:solidFill>
          <a:ln>
            <a:noFill/>
          </a:ln>
        </p:spPr>
        <p:txBody>
          <a:bodyPr wrap="square">
            <a:noAutofit/>
          </a:bodyPr>
          <a:lstStyle/>
          <a:p>
            <a:pPr marL="0" marR="0" algn="ctr">
              <a:spcBef>
                <a:spcPts val="0"/>
              </a:spcBef>
              <a:spcAft>
                <a:spcPts val="1000"/>
              </a:spcAft>
            </a:pPr>
            <a:r>
              <a:rPr lang="en-US" sz="1100" i="1" dirty="0">
                <a:solidFill>
                  <a:srgbClr val="FFFFFF"/>
                </a:solidFill>
                <a:effectLst/>
              </a:rPr>
              <a:t>Figure </a:t>
            </a:r>
            <a:r>
              <a:rPr lang="en-US" sz="1100" i="1" dirty="0">
                <a:solidFill>
                  <a:srgbClr val="FFFFFF"/>
                </a:solidFill>
              </a:rPr>
              <a:t>10</a:t>
            </a:r>
            <a:r>
              <a:rPr lang="en-US" sz="1100" i="1" dirty="0">
                <a:solidFill>
                  <a:srgbClr val="FFFFFF"/>
                </a:solidFill>
                <a:effectLst/>
              </a:rPr>
              <a:t>: Entity Relation Diagram</a:t>
            </a:r>
          </a:p>
        </p:txBody>
      </p:sp>
      <p:pic>
        <p:nvPicPr>
          <p:cNvPr id="5" name="Picture 4" descr="Diagram, schematic&#10;&#10;Description automatically generated">
            <a:extLst>
              <a:ext uri="{FF2B5EF4-FFF2-40B4-BE49-F238E27FC236}">
                <a16:creationId xmlns:a16="http://schemas.microsoft.com/office/drawing/2014/main" id="{BE733100-9A48-40D9-A82E-F4EC876B9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7948" y="406286"/>
            <a:ext cx="6961185" cy="6001091"/>
          </a:xfrm>
          <a:prstGeom prst="rect">
            <a:avLst/>
          </a:prstGeom>
        </p:spPr>
      </p:pic>
    </p:spTree>
    <p:extLst>
      <p:ext uri="{BB962C8B-B14F-4D97-AF65-F5344CB8AC3E}">
        <p14:creationId xmlns:p14="http://schemas.microsoft.com/office/powerpoint/2010/main" val="3686671724"/>
      </p:ext>
    </p:extLst>
  </p:cSld>
  <p:clrMapOvr>
    <a:masterClrMapping/>
  </p:clrMapOvr>
</p:sld>
</file>

<file path=ppt/theme/theme1.xml><?xml version="1.0" encoding="utf-8"?>
<a:theme xmlns:a="http://schemas.openxmlformats.org/drawingml/2006/main" name="CosineVTI">
  <a:themeElements>
    <a:clrScheme name="AnalogousFromRegularSeed_2SEEDS">
      <a:dk1>
        <a:srgbClr val="000000"/>
      </a:dk1>
      <a:lt1>
        <a:srgbClr val="FFFFFF"/>
      </a:lt1>
      <a:dk2>
        <a:srgbClr val="392441"/>
      </a:dk2>
      <a:lt2>
        <a:srgbClr val="E4E8E2"/>
      </a:lt2>
      <a:accent1>
        <a:srgbClr val="9A25C7"/>
      </a:accent1>
      <a:accent2>
        <a:srgbClr val="6837D9"/>
      </a:accent2>
      <a:accent3>
        <a:srgbClr val="D937C3"/>
      </a:accent3>
      <a:accent4>
        <a:srgbClr val="7BB422"/>
      </a:accent4>
      <a:accent5>
        <a:srgbClr val="4BBA2F"/>
      </a:accent5>
      <a:accent6>
        <a:srgbClr val="23BD45"/>
      </a:accent6>
      <a:hlink>
        <a:srgbClr val="4C9331"/>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emplate>TM03090434[[fn=Wood Type]]</Template>
  <TotalTime>211</TotalTime>
  <Words>646</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Grandview</vt:lpstr>
      <vt:lpstr>Roboto</vt:lpstr>
      <vt:lpstr>Segoe UI Historic</vt:lpstr>
      <vt:lpstr>Times New Roman</vt:lpstr>
      <vt:lpstr>Wingdings</vt:lpstr>
      <vt:lpstr>CosineVTI</vt:lpstr>
      <vt:lpstr>Independent University, Bangladesh </vt:lpstr>
      <vt:lpstr>Rich Picture</vt:lpstr>
      <vt:lpstr>Rich Picture</vt:lpstr>
      <vt:lpstr> Business Process Diagram (TO-BE)</vt:lpstr>
      <vt:lpstr> Business Process Diagram (TO-BE)</vt:lpstr>
      <vt:lpstr> Business Process Diagram (TO-BE)</vt:lpstr>
      <vt:lpstr> Business Process Diagram (TO-BE)</vt:lpstr>
      <vt:lpstr>PowerPoint Presentation</vt:lpstr>
      <vt:lpstr>Entity Relation Diagram (ERD) </vt:lpstr>
      <vt:lpstr>Relational schema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Independent University, Bangladesh </dc:title>
  <dc:creator>Refat  Ahmed</dc:creator>
  <cp:lastModifiedBy>Refat  Ahmed</cp:lastModifiedBy>
  <cp:revision>8</cp:revision>
  <dcterms:created xsi:type="dcterms:W3CDTF">2022-04-26T11:12:43Z</dcterms:created>
  <dcterms:modified xsi:type="dcterms:W3CDTF">2022-04-26T15:37:31Z</dcterms:modified>
</cp:coreProperties>
</file>