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7" r:id="rId5"/>
    <p:sldId id="259" r:id="rId6"/>
    <p:sldId id="260" r:id="rId7"/>
    <p:sldId id="261" r:id="rId8"/>
    <p:sldId id="266" r:id="rId9"/>
    <p:sldId id="275" r:id="rId10"/>
    <p:sldId id="262" r:id="rId11"/>
    <p:sldId id="267" r:id="rId12"/>
    <p:sldId id="269" r:id="rId13"/>
    <p:sldId id="268" r:id="rId14"/>
    <p:sldId id="263" r:id="rId15"/>
    <p:sldId id="270" r:id="rId16"/>
    <p:sldId id="271" r:id="rId17"/>
    <p:sldId id="264" r:id="rId18"/>
    <p:sldId id="272" r:id="rId19"/>
    <p:sldId id="273" r:id="rId20"/>
    <p:sldId id="274" r:id="rId21"/>
    <p:sldId id="265" r:id="rId22"/>
    <p:sldId id="278"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1" d="100"/>
          <a:sy n="81" d="100"/>
        </p:scale>
        <p:origin x="7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rshadShaikh-2003/Arshad-Shaikh-Keylogger-Attack-Project.gi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Arshad Shaikh</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0587" y="51530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6940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347787" y="58361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48603"/>
            <a:ext cx="976312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3" name="TextBox 12">
            <a:extLst>
              <a:ext uri="{FF2B5EF4-FFF2-40B4-BE49-F238E27FC236}">
                <a16:creationId xmlns:a16="http://schemas.microsoft.com/office/drawing/2014/main" id="{0F3BDA30-5D01-271E-11E9-388AD1B8B408}"/>
              </a:ext>
            </a:extLst>
          </p:cNvPr>
          <p:cNvSpPr txBox="1"/>
          <p:nvPr/>
        </p:nvSpPr>
        <p:spPr>
          <a:xfrm>
            <a:off x="2895600" y="1132466"/>
            <a:ext cx="6705600"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provides a comprehensive solution comprising research, simulation, evaluation, and education to address the threat of keylogger attacks. The project focuses on the following key components: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In-depth Research and Analysis: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thorough research on different types of keyloggers (software and hardware), their mechanisms, and deployment methods.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Analyse case studies and past incidents to understand the impact and patterns of keylogger attacks.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of Keylogger Attacks: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Set up controlled environments to safely simulate keylogger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Observe and document the behaviour of various keyloggers, including the data they capture and their evasion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099C07-80EB-2AA8-3B24-4E24ED38AAD7}"/>
              </a:ext>
            </a:extLst>
          </p:cNvPr>
          <p:cNvSpPr txBox="1"/>
          <p:nvPr/>
        </p:nvSpPr>
        <p:spPr>
          <a:xfrm>
            <a:off x="533400" y="990600"/>
            <a:ext cx="8615313" cy="4524315"/>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Evaluation of Detection Tools: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Test the effectiveness of current antivirus, anti-malware, and specialized anti-keylogger tools against simulated attacks.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Identify the strengths and weaknesses of these tools and propose enhancements.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Development of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Propose and develop new methods for preventing keylogger installations, such as enhanced software security practices and user behaviour guidelines.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Create advanced detection mechanisms to identify and remove keyloggers, leveraging machine learning and anomaly detection techniques.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User Awareness and Education: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 educational materials, including guides, videos, and presentations, to inform users about keylogger threats and safe computing practices.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Conduct workshops and webinars to disseminate knowledge and raise awareness among various user groups.</a:t>
            </a:r>
          </a:p>
        </p:txBody>
      </p:sp>
      <p:sp>
        <p:nvSpPr>
          <p:cNvPr id="4" name="object 9">
            <a:extLst>
              <a:ext uri="{FF2B5EF4-FFF2-40B4-BE49-F238E27FC236}">
                <a16:creationId xmlns:a16="http://schemas.microsoft.com/office/drawing/2014/main" id="{1A28CB7D-6365-B4FE-97BA-0C6C2C3231D1}"/>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36124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DD0D-7EFA-3732-1FDA-2D99EF150622}"/>
              </a:ext>
            </a:extLst>
          </p:cNvPr>
          <p:cNvSpPr>
            <a:spLocks noGrp="1"/>
          </p:cNvSpPr>
          <p:nvPr>
            <p:ph type="title"/>
          </p:nvPr>
        </p:nvSpPr>
        <p:spPr>
          <a:xfrm>
            <a:off x="228601" y="385444"/>
            <a:ext cx="10439400" cy="615553"/>
          </a:xfrm>
        </p:spPr>
        <p:txBody>
          <a:bodyPr/>
          <a:lstStyle/>
          <a:p>
            <a:pPr algn="ctr"/>
            <a:r>
              <a:rPr lang="en-IN" sz="4000" dirty="0"/>
              <a:t>Value Proposition</a:t>
            </a:r>
          </a:p>
        </p:txBody>
      </p:sp>
      <p:sp>
        <p:nvSpPr>
          <p:cNvPr id="3" name="Text Placeholder 2">
            <a:extLst>
              <a:ext uri="{FF2B5EF4-FFF2-40B4-BE49-F238E27FC236}">
                <a16:creationId xmlns:a16="http://schemas.microsoft.com/office/drawing/2014/main" id="{F13B1D6D-20CE-2BD2-219C-4ED2E0047084}"/>
              </a:ext>
            </a:extLst>
          </p:cNvPr>
          <p:cNvSpPr>
            <a:spLocks noGrp="1"/>
          </p:cNvSpPr>
          <p:nvPr>
            <p:ph type="body" idx="1"/>
          </p:nvPr>
        </p:nvSpPr>
        <p:spPr>
          <a:xfrm>
            <a:off x="609600" y="1524000"/>
            <a:ext cx="9067800" cy="4985980"/>
          </a:xfrm>
        </p:spPr>
        <p:txBody>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offers significant value to its diverse end users by addressing a critical cybersecurity threat and enhancing overall protection. The key value propositions include: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Security and Protection: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General Users: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educating individuals about keylogger threats and safe practices, the project helps protect personal information and reduce the risk of identity theft and financial loss.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Businesses and Organizations: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development of advanced detection and prevention strategies helps safeguard sensitive corporate data and maintain the integrity of IT systems.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Improved Detection and Mitigation: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Cybersecurity Professionals: </a:t>
            </a:r>
            <a:r>
              <a:rPr lang="en-IN" sz="1800" dirty="0">
                <a:effectLst/>
                <a:latin typeface="Calibri" panose="020F0502020204030204" pitchFamily="34" charset="0"/>
                <a:ea typeface="Times New Roman" panose="02020603050405020304" pitchFamily="18" charset="0"/>
                <a:cs typeface="Arial" panose="020B0604020202020204" pitchFamily="34" charset="0"/>
              </a:rPr>
              <a:t>Detailed analysis and innovative mitigation strategies provide valuable insights and tools to enhance existing security measures, making it easier to detect and remove keyloggers.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Anti-Malware Developers: </a:t>
            </a:r>
            <a:r>
              <a:rPr lang="en-IN" sz="1800" dirty="0">
                <a:effectLst/>
                <a:latin typeface="Calibri" panose="020F0502020204030204" pitchFamily="34" charset="0"/>
                <a:ea typeface="Times New Roman" panose="02020603050405020304" pitchFamily="18" charset="0"/>
                <a:cs typeface="Arial" panose="020B0604020202020204" pitchFamily="34" charset="0"/>
              </a:rPr>
              <a:t>Recommendations for improving detection tools contribute to the development of more effective security software, staying ahead of evolving keylogger techniques.</a:t>
            </a:r>
          </a:p>
          <a:p>
            <a:endParaRPr lang="en-IN" dirty="0"/>
          </a:p>
        </p:txBody>
      </p:sp>
      <p:sp>
        <p:nvSpPr>
          <p:cNvPr id="4" name="object 9">
            <a:extLst>
              <a:ext uri="{FF2B5EF4-FFF2-40B4-BE49-F238E27FC236}">
                <a16:creationId xmlns:a16="http://schemas.microsoft.com/office/drawing/2014/main" id="{3F5F7923-BCCE-D7DA-B033-A46EEA10D7D0}"/>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14240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CB489F-6074-35F1-A03A-B8443FD305D5}"/>
              </a:ext>
            </a:extLst>
          </p:cNvPr>
          <p:cNvSpPr txBox="1"/>
          <p:nvPr/>
        </p:nvSpPr>
        <p:spPr>
          <a:xfrm>
            <a:off x="304800" y="474345"/>
            <a:ext cx="9906000" cy="5909310"/>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Awareness and Education:</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Employees and Management: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 and educational materials help create a security-conscious culture within organizations, reducing the likelihood of successful keylogger attacks.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the Public and Policymakers: </a:t>
            </a:r>
            <a:r>
              <a:rPr lang="en-IN" sz="1800" dirty="0">
                <a:effectLst/>
                <a:latin typeface="Calibri" panose="020F0502020204030204" pitchFamily="34" charset="0"/>
                <a:ea typeface="Times New Roman" panose="02020603050405020304" pitchFamily="18" charset="0"/>
                <a:cs typeface="Arial" panose="020B0604020202020204" pitchFamily="34" charset="0"/>
              </a:rPr>
              <a:t>By raising awareness and providing actionable information, the project supports the development of informed policies and regulations that enhance cybersecurity at a broader level.</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Support for Continuous Improvement:</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Academia and Researchers: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findings serve as a valuable resource for further research, fostering innovation and the continuous improvement of cybersecurity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For Regulatory Bodies: </a:t>
            </a:r>
            <a:r>
              <a:rPr lang="en-IN" sz="1800" dirty="0">
                <a:effectLst/>
                <a:latin typeface="Calibri" panose="020F0502020204030204" pitchFamily="34" charset="0"/>
                <a:ea typeface="Times New Roman" panose="02020603050405020304" pitchFamily="18" charset="0"/>
                <a:cs typeface="Arial" panose="020B0604020202020204" pitchFamily="34" charset="0"/>
              </a:rPr>
              <a:t>Insights from the project inform the creation of robust cybersecurity standards and regulations, contributing to a safer digital environment.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Holistic Approach:</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Coverage: </a:t>
            </a:r>
            <a:r>
              <a:rPr lang="en-IN" sz="1800" dirty="0">
                <a:effectLst/>
                <a:latin typeface="Calibri" panose="020F0502020204030204" pitchFamily="34" charset="0"/>
                <a:ea typeface="Times New Roman" panose="02020603050405020304" pitchFamily="18" charset="0"/>
                <a:cs typeface="Arial" panose="020B0604020202020204" pitchFamily="34" charset="0"/>
              </a:rPr>
              <a:t>By addressing keylogger threats from multiple angles—research, simulation, evaluation, and education—the project ensures a thorough and effective approach to tackling this cybersecurity challenge.</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promotes collaboration among various stakeholders, including researchers, developers, and policymakers, facilitating the exchange of knowledge and best practices.</a:t>
            </a:r>
          </a:p>
        </p:txBody>
      </p:sp>
      <p:sp>
        <p:nvSpPr>
          <p:cNvPr id="4" name="object 9">
            <a:extLst>
              <a:ext uri="{FF2B5EF4-FFF2-40B4-BE49-F238E27FC236}">
                <a16:creationId xmlns:a16="http://schemas.microsoft.com/office/drawing/2014/main" id="{2725E76B-B8A8-3A54-7197-EB5DA02BFF2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293050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39200" y="81325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467600" y="1972899"/>
            <a:ext cx="2466975" cy="3419475"/>
          </a:xfrm>
          <a:prstGeom prst="rect">
            <a:avLst/>
          </a:prstGeom>
        </p:spPr>
      </p:pic>
      <p:sp>
        <p:nvSpPr>
          <p:cNvPr id="7" name="object 7"/>
          <p:cNvSpPr txBox="1">
            <a:spLocks noGrp="1"/>
          </p:cNvSpPr>
          <p:nvPr>
            <p:ph type="title"/>
          </p:nvPr>
        </p:nvSpPr>
        <p:spPr>
          <a:xfrm>
            <a:off x="769757" y="161779"/>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 name="TextBox 9">
            <a:extLst>
              <a:ext uri="{FF2B5EF4-FFF2-40B4-BE49-F238E27FC236}">
                <a16:creationId xmlns:a16="http://schemas.microsoft.com/office/drawing/2014/main" id="{9D340838-A984-D373-96F8-98DCC4EDF0F7}"/>
              </a:ext>
            </a:extLst>
          </p:cNvPr>
          <p:cNvSpPr txBox="1"/>
          <p:nvPr/>
        </p:nvSpPr>
        <p:spPr>
          <a:xfrm>
            <a:off x="152093" y="1166842"/>
            <a:ext cx="7315507"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Cutting-Edge Simulation and Analysis: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Realistic Attack Simulations: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 uses state-of-the-art virtual environments to simulate real-world keylogger attacks, providing detailed insights into their behaviour, data capture techniques, and evasion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Behavioural Analysis: </a:t>
            </a:r>
            <a:r>
              <a:rPr lang="en-IN" sz="1800" dirty="0">
                <a:effectLst/>
                <a:latin typeface="Calibri" panose="020F0502020204030204" pitchFamily="34" charset="0"/>
                <a:ea typeface="Times New Roman" panose="02020603050405020304" pitchFamily="18" charset="0"/>
                <a:cs typeface="Arial" panose="020B0604020202020204" pitchFamily="34" charset="0"/>
              </a:rPr>
              <a:t>Advanced analytical tools dissect the keyloggers' operations, revealing subtle patterns and anomalies that can inform more effective detection mechanisms.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Advanced Detection Techniques: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Machine Learning Integration: </a:t>
            </a:r>
            <a:r>
              <a:rPr lang="en-IN" sz="1800" dirty="0">
                <a:effectLst/>
                <a:latin typeface="Calibri" panose="020F0502020204030204" pitchFamily="34" charset="0"/>
                <a:ea typeface="Times New Roman" panose="02020603050405020304" pitchFamily="18" charset="0"/>
                <a:cs typeface="Arial" panose="020B0604020202020204" pitchFamily="34" charset="0"/>
              </a:rPr>
              <a:t>Leveraging machine learning algorithms to enhance detection capabilities, the project identifies keyloggers based on behavioural anomalies and patterns, going beyond traditional signature-based methods.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Anomaly Detection Systems: </a:t>
            </a:r>
            <a:r>
              <a:rPr lang="en-IN" sz="1800" dirty="0">
                <a:effectLst/>
                <a:latin typeface="Calibri" panose="020F0502020204030204" pitchFamily="34" charset="0"/>
                <a:ea typeface="Times New Roman" panose="02020603050405020304" pitchFamily="18" charset="0"/>
                <a:cs typeface="Arial" panose="020B0604020202020204" pitchFamily="34" charset="0"/>
              </a:rPr>
              <a:t>Development of sophisticated anomaly detection systems that can recognize unusual activities indicative of keylogger presence, even those employing advanced evasion tactics.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86D54-F33E-0757-F104-7B58174C80C2}"/>
              </a:ext>
            </a:extLst>
          </p:cNvPr>
          <p:cNvSpPr txBox="1"/>
          <p:nvPr/>
        </p:nvSpPr>
        <p:spPr>
          <a:xfrm>
            <a:off x="457200" y="990600"/>
            <a:ext cx="8915400"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Proactive Prevention Measures: </a:t>
            </a:r>
            <a:r>
              <a:rPr lang="en-IN" sz="1800" dirty="0">
                <a:effectLst/>
                <a:latin typeface="Calibri" panose="020F0502020204030204" pitchFamily="34" charset="0"/>
                <a:ea typeface="Times New Roman" panose="02020603050405020304" pitchFamily="18" charset="0"/>
                <a:cs typeface="Arial" panose="020B0604020202020204" pitchFamily="34" charset="0"/>
              </a:rPr>
              <a:t>Designing novel prevention techniques, such as enhanced software security protocols and 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guidelines, to reduce the likelihood of keylogger installations.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Custom Anti-Keylogger Tools: </a:t>
            </a:r>
            <a:r>
              <a:rPr lang="en-IN" sz="1800" dirty="0">
                <a:effectLst/>
                <a:latin typeface="Calibri" panose="020F0502020204030204" pitchFamily="34" charset="0"/>
                <a:ea typeface="Times New Roman" panose="02020603050405020304" pitchFamily="18" charset="0"/>
                <a:cs typeface="Arial" panose="020B0604020202020204" pitchFamily="34" charset="0"/>
              </a:rPr>
              <a:t>Prototyping bespoke anti-keylogger tools tailored to detect and neutralize keyloggers with high accuracy, providing an extra layer of security for users.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Comprehensive User Education and Awareness: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Interactive Educational Content: </a:t>
            </a:r>
            <a:r>
              <a:rPr lang="en-IN" sz="1800" dirty="0">
                <a:effectLst/>
                <a:latin typeface="Calibri" panose="020F0502020204030204" pitchFamily="34" charset="0"/>
                <a:ea typeface="Times New Roman" panose="02020603050405020304" pitchFamily="18" charset="0"/>
                <a:cs typeface="Arial" panose="020B0604020202020204" pitchFamily="34" charset="0"/>
              </a:rPr>
              <a:t>Creation of engaging, interactive educational materials, including video tutorials, simulations, and gamified learning modules, to effectively educate users on keylogger threats and safe computing practices.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Workshops and Webinars: </a:t>
            </a:r>
            <a:r>
              <a:rPr lang="en-IN" sz="1800" dirty="0">
                <a:effectLst/>
                <a:latin typeface="Calibri" panose="020F0502020204030204" pitchFamily="34" charset="0"/>
                <a:ea typeface="Times New Roman" panose="02020603050405020304" pitchFamily="18" charset="0"/>
                <a:cs typeface="Arial" panose="020B0604020202020204" pitchFamily="34" charset="0"/>
              </a:rPr>
              <a:t>Hosting dynamic workshops and webinars featuring live demonstrations of keylogger attacks and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making complex cybersecurity concepts accessible and actionable for all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4">
            <a:extLst>
              <a:ext uri="{FF2B5EF4-FFF2-40B4-BE49-F238E27FC236}">
                <a16:creationId xmlns:a16="http://schemas.microsoft.com/office/drawing/2014/main" id="{783B28E2-F8EA-6B47-DB9E-3909DA9DE65E}"/>
              </a:ext>
            </a:extLst>
          </p:cNvPr>
          <p:cNvSpPr/>
          <p:nvPr/>
        </p:nvSpPr>
        <p:spPr>
          <a:xfrm flipV="1">
            <a:off x="8001000" y="533400"/>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B27C7F06-214F-8C25-297E-DEAAE409577E}"/>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5">
            <a:extLst>
              <a:ext uri="{FF2B5EF4-FFF2-40B4-BE49-F238E27FC236}">
                <a16:creationId xmlns:a16="http://schemas.microsoft.com/office/drawing/2014/main" id="{37C52C71-D3F8-4E56-4E4F-06A23C271364}"/>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6D4F5DEF-18B9-CB83-1541-B6BC523CAD46}"/>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8502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EF8A5-E5E1-D00F-5B3D-D3B66E34762D}"/>
              </a:ext>
            </a:extLst>
          </p:cNvPr>
          <p:cNvSpPr txBox="1"/>
          <p:nvPr/>
        </p:nvSpPr>
        <p:spPr>
          <a:xfrm>
            <a:off x="381000" y="758414"/>
            <a:ext cx="8767713" cy="4801314"/>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Collaboration and Knowledge Sharing:</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Community Involvement: </a:t>
            </a:r>
            <a:r>
              <a:rPr lang="en-IN" sz="1800" dirty="0">
                <a:effectLst/>
                <a:latin typeface="Calibri" panose="020F0502020204030204" pitchFamily="34" charset="0"/>
                <a:ea typeface="Times New Roman" panose="02020603050405020304" pitchFamily="18" charset="0"/>
                <a:cs typeface="Arial" panose="020B0604020202020204" pitchFamily="34" charset="0"/>
              </a:rPr>
              <a:t>Building a collaborative platform where cybersecurity professionals, researchers, and users can share insights, tools, and best practices, fostering a proactive community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 threats.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Open-Source Contributions: </a:t>
            </a:r>
            <a:r>
              <a:rPr lang="en-IN" sz="1800" dirty="0">
                <a:effectLst/>
                <a:latin typeface="Calibri" panose="020F0502020204030204" pitchFamily="34" charset="0"/>
                <a:ea typeface="Times New Roman" panose="02020603050405020304" pitchFamily="18" charset="0"/>
                <a:cs typeface="Arial" panose="020B0604020202020204" pitchFamily="34" charset="0"/>
              </a:rPr>
              <a:t>Contributing findings, tools, and techniques to the open-source community, encouraging widespread adoption and continuous improvement in keylogger detection and mitigation strategies.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Impactful Outcomes:</a:t>
            </a:r>
          </a:p>
          <a:p>
            <a:pPr algn="just"/>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Cybersecurity Posture: </a:t>
            </a:r>
            <a:r>
              <a:rPr lang="en-IN" sz="1800" dirty="0">
                <a:effectLst/>
                <a:latin typeface="Calibri" panose="020F0502020204030204" pitchFamily="34" charset="0"/>
                <a:ea typeface="Times New Roman" panose="02020603050405020304" pitchFamily="18" charset="0"/>
                <a:cs typeface="Arial" panose="020B0604020202020204" pitchFamily="34" charset="0"/>
              </a:rPr>
              <a:t>The project's comprehensive approach leads to a significantly strengthened cybersecurity posture for individuals and organizations, reducing the risk of data breaches and financial losses.</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Informed Policymaking: </a:t>
            </a:r>
            <a:r>
              <a:rPr lang="en-IN" sz="1800" dirty="0">
                <a:effectLst/>
                <a:latin typeface="Calibri" panose="020F0502020204030204" pitchFamily="34" charset="0"/>
                <a:ea typeface="Times New Roman" panose="02020603050405020304" pitchFamily="18" charset="0"/>
                <a:cs typeface="Arial" panose="020B0604020202020204" pitchFamily="34" charset="0"/>
              </a:rPr>
              <a:t>Providing critical insights to regulatory bodies and policymakers, helping shape effective cybersecurity regulations and standards that protect against keylogger threats.</a:t>
            </a:r>
          </a:p>
        </p:txBody>
      </p:sp>
      <p:sp>
        <p:nvSpPr>
          <p:cNvPr id="4" name="object 4">
            <a:extLst>
              <a:ext uri="{FF2B5EF4-FFF2-40B4-BE49-F238E27FC236}">
                <a16:creationId xmlns:a16="http://schemas.microsoft.com/office/drawing/2014/main" id="{27BE1650-204A-0914-3B03-32CF9EED4F8F}"/>
              </a:ext>
            </a:extLst>
          </p:cNvPr>
          <p:cNvSpPr/>
          <p:nvPr/>
        </p:nvSpPr>
        <p:spPr>
          <a:xfrm flipV="1">
            <a:off x="8153400" y="467254"/>
            <a:ext cx="314325" cy="30137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3">
            <a:extLst>
              <a:ext uri="{FF2B5EF4-FFF2-40B4-BE49-F238E27FC236}">
                <a16:creationId xmlns:a16="http://schemas.microsoft.com/office/drawing/2014/main" id="{872D5D28-2EAC-6B9C-1860-6A841DEE0126}"/>
              </a:ext>
            </a:extLst>
          </p:cNvPr>
          <p:cNvSpPr/>
          <p:nvPr/>
        </p:nvSpPr>
        <p:spPr>
          <a:xfrm>
            <a:off x="8539162" y="61194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5">
            <a:extLst>
              <a:ext uri="{FF2B5EF4-FFF2-40B4-BE49-F238E27FC236}">
                <a16:creationId xmlns:a16="http://schemas.microsoft.com/office/drawing/2014/main" id="{A21A925A-17FC-8A82-C9BC-23C683B40B81}"/>
              </a:ext>
            </a:extLst>
          </p:cNvPr>
          <p:cNvSpPr/>
          <p:nvPr/>
        </p:nvSpPr>
        <p:spPr>
          <a:xfrm>
            <a:off x="8131947" y="596815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9">
            <a:extLst>
              <a:ext uri="{FF2B5EF4-FFF2-40B4-BE49-F238E27FC236}">
                <a16:creationId xmlns:a16="http://schemas.microsoft.com/office/drawing/2014/main" id="{742205FE-B8CE-8FEE-F1FF-00616B43500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42446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1469" y="6483668"/>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9261"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8" name="object 8"/>
          <p:cNvSpPr txBox="1"/>
          <p:nvPr/>
        </p:nvSpPr>
        <p:spPr>
          <a:xfrm>
            <a:off x="739774" y="291147"/>
            <a:ext cx="7947025" cy="758190"/>
          </a:xfrm>
          <a:prstGeom prst="rect">
            <a:avLst/>
          </a:prstGeom>
        </p:spPr>
        <p:txBody>
          <a:bodyPr vert="horz" wrap="square" lIns="0" tIns="13335" rIns="0" bIns="0" rtlCol="0">
            <a:spAutoFit/>
          </a:bodyPr>
          <a:lstStyle/>
          <a:p>
            <a:pPr marL="12700" algn="ctr">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BE19F22C-2952-E429-A761-E852A79C107A}"/>
              </a:ext>
            </a:extLst>
          </p:cNvPr>
          <p:cNvSpPr txBox="1"/>
          <p:nvPr/>
        </p:nvSpPr>
        <p:spPr>
          <a:xfrm>
            <a:off x="2526030" y="1219307"/>
            <a:ext cx="6553200" cy="5355312"/>
          </a:xfrm>
          <a:prstGeom prst="rect">
            <a:avLst/>
          </a:prstGeom>
          <a:noFill/>
        </p:spPr>
        <p:txBody>
          <a:bodyPr wrap="square">
            <a:spAutoFit/>
          </a:bodyPr>
          <a:lstStyle/>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Conceptual Model</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Outline the high-level framework and components involved in understanding and mitigating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Components: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Keylogger Types: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Awareness Campaigns</a:t>
            </a:r>
          </a:p>
          <a:p>
            <a:pPr marL="285750" indent="-285750">
              <a:buSzPct val="10300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Interactive Content</a:t>
            </a:r>
          </a:p>
          <a:p>
            <a:pPr>
              <a:buSzPct val="103000"/>
            </a:pPr>
            <a:endParaRPr lang="en-IN" dirty="0">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Attack Vectors: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Phishing</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Trojans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Physical Access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Mechanisms: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Signature-Based Detection</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F18280-777C-858B-B7E6-845B2AED16B9}"/>
              </a:ext>
            </a:extLst>
          </p:cNvPr>
          <p:cNvSpPr txBox="1"/>
          <p:nvPr/>
        </p:nvSpPr>
        <p:spPr>
          <a:xfrm>
            <a:off x="2057400" y="762000"/>
            <a:ext cx="6099142" cy="5632311"/>
          </a:xfrm>
          <a:prstGeom prst="rect">
            <a:avLst/>
          </a:prstGeom>
          <a:noFill/>
        </p:spPr>
        <p:txBody>
          <a:bodyPr wrap="square">
            <a:spAutoFit/>
          </a:bodyPr>
          <a:lstStyle/>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Logical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Data Flow:</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Input Data:</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Data</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Logs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User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Processing:</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Engine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Models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Output: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Detection Alerts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Mitigation Reports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Educational Content</a:t>
            </a:r>
          </a:p>
        </p:txBody>
      </p:sp>
      <p:sp>
        <p:nvSpPr>
          <p:cNvPr id="4" name="object 3">
            <a:extLst>
              <a:ext uri="{FF2B5EF4-FFF2-40B4-BE49-F238E27FC236}">
                <a16:creationId xmlns:a16="http://schemas.microsoft.com/office/drawing/2014/main" id="{1795D9DF-534A-5CCF-FBE8-6B510DD79279}"/>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CD7AE841-4A50-D610-3845-EF92B1EE39C7}"/>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14D3BA0C-939D-7D1C-4F2C-308C21DA73B4}"/>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8EAC6288-62D9-C151-243A-E6009CF5CD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1657500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F6028-5900-058E-B7FA-3FEC5B820EF0}"/>
              </a:ext>
            </a:extLst>
          </p:cNvPr>
          <p:cNvSpPr txBox="1"/>
          <p:nvPr/>
        </p:nvSpPr>
        <p:spPr>
          <a:xfrm>
            <a:off x="2133600" y="228600"/>
            <a:ext cx="6099142" cy="6740307"/>
          </a:xfrm>
          <a:prstGeom prst="rect">
            <a:avLst/>
          </a:prstGeom>
          <a:noFill/>
        </p:spPr>
        <p:txBody>
          <a:bodyPr wrap="square">
            <a:spAutoFit/>
          </a:bodyPr>
          <a:lstStyle/>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Physical Model</a:t>
            </a:r>
          </a:p>
          <a:p>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b="1" dirty="0">
                <a:effectLst/>
                <a:latin typeface="Calibri" panose="020F0502020204030204" pitchFamily="34" charset="0"/>
                <a:ea typeface="Times New Roman" panose="02020603050405020304" pitchFamily="18" charset="0"/>
                <a:cs typeface="Arial" panose="020B0604020202020204" pitchFamily="34" charset="0"/>
              </a:rPr>
              <a:t>Architecture:</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Simulation Environment:</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Virtual Machines (VMs)</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Sandboxing Tools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Collection:</a:t>
            </a:r>
          </a:p>
          <a:p>
            <a:endParaRPr lang="en-IN" dirty="0">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Keystroke Logger</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System Monitor</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Analysis Tools: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Machine Learning Frameworks</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 and Mitigation:</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Anti-Keylogger Software</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Response Protocols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4" name="object 3">
            <a:extLst>
              <a:ext uri="{FF2B5EF4-FFF2-40B4-BE49-F238E27FC236}">
                <a16:creationId xmlns:a16="http://schemas.microsoft.com/office/drawing/2014/main" id="{6AC74B54-A377-5A70-73DB-A876EB240403}"/>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A33E8635-2314-673F-0B35-BE943DB5FCF2}"/>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F849A078-D663-4F0E-9689-7D7AD1C35091}"/>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CE906BE7-4186-EC9D-48AA-949B14E71519}"/>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84014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81025"/>
            <a:ext cx="12192000" cy="74438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8600" y="685801"/>
            <a:ext cx="8769074" cy="1333500"/>
          </a:xfrm>
          <a:prstGeom prst="rect">
            <a:avLst/>
          </a:prstGeom>
        </p:spPr>
        <p:txBody>
          <a:bodyPr vert="horz" wrap="square" lIns="0" tIns="16510" rIns="0" bIns="0" rtlCol="0">
            <a:spAutoFit/>
          </a:bodyPr>
          <a:lstStyle/>
          <a:p>
            <a:pPr marL="12700">
              <a:lnSpc>
                <a:spcPct val="100000"/>
              </a:lnSpc>
              <a:spcBef>
                <a:spcPts val="130"/>
              </a:spcBef>
            </a:pPr>
            <a:r>
              <a:rPr lang="en-IN" sz="4250" spc="5" dirty="0"/>
              <a:t>Understanding and Mitigating                Keylogger Attacks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B9573-4E2A-D559-EABD-0BE464385D81}"/>
              </a:ext>
            </a:extLst>
          </p:cNvPr>
          <p:cNvSpPr txBox="1"/>
          <p:nvPr/>
        </p:nvSpPr>
        <p:spPr>
          <a:xfrm>
            <a:off x="457200" y="204416"/>
            <a:ext cx="8691513" cy="6463308"/>
          </a:xfrm>
          <a:prstGeom prst="rect">
            <a:avLst/>
          </a:prstGeom>
          <a:noFill/>
        </p:spPr>
        <p:txBody>
          <a:bodyPr wrap="square">
            <a:spAutoFit/>
          </a:bodyPr>
          <a:lstStyle/>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Mathematical Model</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Anomaly Detection Using Machine Learning: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342900" indent="-342900" algn="just">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Data Preprocessing: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Normalize keystroke and system log data.</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Feature extraction to identify relevant patterns.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 Training: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Training Set: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Labeled</a:t>
            </a:r>
            <a:r>
              <a:rPr lang="en-IN" sz="1800" dirty="0">
                <a:effectLst/>
                <a:latin typeface="Calibri" panose="020F0502020204030204" pitchFamily="34" charset="0"/>
                <a:ea typeface="Times New Roman" panose="02020603050405020304" pitchFamily="18" charset="0"/>
                <a:cs typeface="Arial" panose="020B0604020202020204" pitchFamily="34" charset="0"/>
              </a:rPr>
              <a:t> data with examples of normal and keylogger-affected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a:t>
            </a:r>
          </a:p>
          <a:p>
            <a:pPr marL="285750" indent="-285750" algn="just">
              <a:buFont typeface="Arial" panose="020B0604020202020204" pitchFamily="34" charset="0"/>
              <a:buChar char="•"/>
            </a:pPr>
            <a:r>
              <a:rPr lang="en-IN" sz="1800" b="1" dirty="0">
                <a:effectLst/>
                <a:latin typeface="Calibri" panose="020F0502020204030204" pitchFamily="34" charset="0"/>
                <a:ea typeface="Times New Roman" panose="02020603050405020304" pitchFamily="18" charset="0"/>
                <a:cs typeface="Arial" panose="020B0604020202020204" pitchFamily="34" charset="0"/>
              </a:rPr>
              <a:t>Algorithm: </a:t>
            </a:r>
            <a:r>
              <a:rPr lang="en-IN" sz="1800" dirty="0">
                <a:effectLst/>
                <a:latin typeface="Calibri" panose="020F0502020204030204" pitchFamily="34" charset="0"/>
                <a:ea typeface="Times New Roman" panose="02020603050405020304" pitchFamily="18" charset="0"/>
                <a:cs typeface="Arial" panose="020B0604020202020204" pitchFamily="34" charset="0"/>
              </a:rPr>
              <a:t>Supervised learning algorithms like Random Forest, SVM, or Neural Networks.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Detection: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Prediction: Model predicts whether observed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t>
            </a:r>
            <a:r>
              <a:rPr lang="en-IN" sz="1800" dirty="0">
                <a:effectLst/>
                <a:latin typeface="Calibri" panose="020F0502020204030204" pitchFamily="34" charset="0"/>
                <a:ea typeface="Times New Roman" panose="02020603050405020304" pitchFamily="18" charset="0"/>
                <a:cs typeface="Arial" panose="020B0604020202020204" pitchFamily="34" charset="0"/>
              </a:rPr>
              <a:t> is normal or indicative of a keylogger.</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Anomaly Score: Quantify the likelihood of keylogger presence based on model output.</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Threshold Setting:</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Determine a threshold for the anomaly score to trigger detection alerts.</a:t>
            </a:r>
            <a:endParaRPr lang="en-IN" dirty="0"/>
          </a:p>
        </p:txBody>
      </p:sp>
      <p:sp>
        <p:nvSpPr>
          <p:cNvPr id="4" name="object 3">
            <a:extLst>
              <a:ext uri="{FF2B5EF4-FFF2-40B4-BE49-F238E27FC236}">
                <a16:creationId xmlns:a16="http://schemas.microsoft.com/office/drawing/2014/main" id="{2537ED2D-9493-4488-5363-8AFC400BF3DF}"/>
              </a:ext>
            </a:extLst>
          </p:cNvPr>
          <p:cNvSpPr/>
          <p:nvPr/>
        </p:nvSpPr>
        <p:spPr>
          <a:xfrm>
            <a:off x="8772525" y="57153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FD3BC982-A669-BF56-E19B-D7139AAB28B4}"/>
              </a:ext>
            </a:extLst>
          </p:cNvPr>
          <p:cNvSpPr/>
          <p:nvPr/>
        </p:nvSpPr>
        <p:spPr>
          <a:xfrm>
            <a:off x="9076088" y="639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D6301460-FCDB-C9FA-FD40-FC0B97623923}"/>
              </a:ext>
            </a:extLst>
          </p:cNvPr>
          <p:cNvSpPr/>
          <p:nvPr/>
        </p:nvSpPr>
        <p:spPr>
          <a:xfrm>
            <a:off x="8686800" y="646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9">
            <a:extLst>
              <a:ext uri="{FF2B5EF4-FFF2-40B4-BE49-F238E27FC236}">
                <a16:creationId xmlns:a16="http://schemas.microsoft.com/office/drawing/2014/main" id="{19AEC6D2-675E-1E5C-7E53-0FB2F57C94E6}"/>
              </a:ext>
            </a:extLst>
          </p:cNvPr>
          <p:cNvSpPr txBox="1"/>
          <p:nvPr/>
        </p:nvSpPr>
        <p:spPr>
          <a:xfrm>
            <a:off x="685800" y="6582306"/>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783865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8331322" y="59388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4619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97108" y="6368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066800" y="205593"/>
            <a:ext cx="7245668" cy="567463"/>
          </a:xfrm>
          <a:prstGeom prst="rect">
            <a:avLst/>
          </a:prstGeom>
        </p:spPr>
        <p:txBody>
          <a:bodyPr vert="horz" wrap="square" lIns="0" tIns="13335" rIns="0" bIns="0" rtlCol="0">
            <a:spAutoFit/>
          </a:bodyPr>
          <a:lstStyle/>
          <a:p>
            <a:pPr marL="12700" algn="ctr">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8973296" y="639608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21</a:t>
            </a:fld>
            <a:endParaRPr sz="1100" dirty="0">
              <a:latin typeface="Trebuchet MS"/>
              <a:cs typeface="Trebuchet MS"/>
            </a:endParaRPr>
          </a:p>
        </p:txBody>
      </p:sp>
      <p:sp>
        <p:nvSpPr>
          <p:cNvPr id="10" name="TextBox 9">
            <a:extLst>
              <a:ext uri="{FF2B5EF4-FFF2-40B4-BE49-F238E27FC236}">
                <a16:creationId xmlns:a16="http://schemas.microsoft.com/office/drawing/2014/main" id="{0DAF7873-781E-CBAF-258B-22974CCAA626}"/>
              </a:ext>
            </a:extLst>
          </p:cNvPr>
          <p:cNvSpPr txBox="1"/>
          <p:nvPr/>
        </p:nvSpPr>
        <p:spPr>
          <a:xfrm>
            <a:off x="609600" y="990600"/>
            <a:ext cx="9296400" cy="5078313"/>
          </a:xfrm>
          <a:prstGeom prst="rect">
            <a:avLst/>
          </a:prstGeom>
          <a:noFill/>
        </p:spPr>
        <p:txBody>
          <a:bodyPr wrap="square">
            <a:spAutoFit/>
          </a:bodyPr>
          <a:lstStyle/>
          <a:p>
            <a:pPr marL="342900" indent="-342900">
              <a:buFont typeface="+mj-lt"/>
              <a:buAutoNum type="arabicPeriod"/>
            </a:pPr>
            <a:r>
              <a:rPr lang="en-IN" sz="1800" b="1" dirty="0">
                <a:effectLst/>
                <a:latin typeface="Calibri" panose="020F0502020204030204" pitchFamily="34" charset="0"/>
                <a:ea typeface="Times New Roman" panose="02020603050405020304" pitchFamily="18" charset="0"/>
                <a:cs typeface="Arial" panose="020B0604020202020204" pitchFamily="34" charset="0"/>
              </a:rPr>
              <a:t>Enhanced Understanding:</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Comprehensive categorization and analysis of keylogger types,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behaviors</a:t>
            </a:r>
            <a:r>
              <a:rPr lang="en-IN" sz="1800" dirty="0">
                <a:effectLst/>
                <a:latin typeface="Calibri" panose="020F0502020204030204" pitchFamily="34" charset="0"/>
                <a:ea typeface="Times New Roman" panose="02020603050405020304" pitchFamily="18" charset="0"/>
                <a:cs typeface="Arial" panose="020B0604020202020204" pitchFamily="34" charset="0"/>
              </a:rPr>
              <a:t>, and attack vectors.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Effective Simulations:</a:t>
            </a:r>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Realistic simulations provided valuable data on keylogger operations and their impact on system performance.</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Tool Evaluation Insights: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Identified strengths and weaknesses of existing detection tools, highlighting the need for improved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behavioral</a:t>
            </a:r>
            <a:r>
              <a:rPr lang="en-IN" sz="1800" dirty="0">
                <a:effectLst/>
                <a:latin typeface="Calibri" panose="020F0502020204030204" pitchFamily="34" charset="0"/>
                <a:ea typeface="Times New Roman" panose="02020603050405020304" pitchFamily="18" charset="0"/>
                <a:cs typeface="Arial" panose="020B0604020202020204" pitchFamily="34" charset="0"/>
              </a:rPr>
              <a:t> analysis techniques.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Innovative Mitigation Strategies: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Developed and tested new preventive measures and advanced detection mechanisms, with promising results in reducing keylogger risks.</a:t>
            </a:r>
          </a:p>
          <a:p>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buFont typeface="+mj-lt"/>
              <a:buAutoNum type="arabicPeriod"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Increased User Awareness:</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r>
              <a:rPr lang="en-IN" sz="1800" dirty="0">
                <a:effectLst/>
                <a:latin typeface="Calibri" panose="020F0502020204030204" pitchFamily="34" charset="0"/>
                <a:ea typeface="Times New Roman" panose="02020603050405020304" pitchFamily="18" charset="0"/>
                <a:cs typeface="Arial" panose="020B0604020202020204" pitchFamily="34" charset="0"/>
              </a:rPr>
              <a:t>Successfully educated users on keylogger threats and safe practices, leading to better protection and awareness.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B2CF12-58A8-C805-25EB-C2923EEA7156}"/>
              </a:ext>
            </a:extLst>
          </p:cNvPr>
          <p:cNvSpPr txBox="1"/>
          <p:nvPr/>
        </p:nvSpPr>
        <p:spPr>
          <a:xfrm>
            <a:off x="3122715" y="4202669"/>
            <a:ext cx="6399229"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73182DDD-6C87-E34D-003F-3CB64AC5F3D9}"/>
              </a:ext>
            </a:extLst>
          </p:cNvPr>
          <p:cNvSpPr txBox="1"/>
          <p:nvPr/>
        </p:nvSpPr>
        <p:spPr>
          <a:xfrm>
            <a:off x="1143000" y="3059668"/>
            <a:ext cx="8077200" cy="369332"/>
          </a:xfrm>
          <a:prstGeom prst="rect">
            <a:avLst/>
          </a:prstGeom>
          <a:noFill/>
        </p:spPr>
        <p:txBody>
          <a:bodyPr wrap="square">
            <a:spAutoFit/>
          </a:bodyPr>
          <a:lstStyle/>
          <a:p>
            <a:r>
              <a:rPr lang="en-IN" dirty="0">
                <a:hlinkClick r:id="rId2"/>
              </a:rPr>
              <a:t>https://github.com/ArshadShaikh-2003/Arshad-Shaikh-Keylogger-Attack-Project.git</a:t>
            </a:r>
            <a:endParaRPr lang="en-IN" dirty="0"/>
          </a:p>
        </p:txBody>
      </p:sp>
      <p:sp>
        <p:nvSpPr>
          <p:cNvPr id="2" name="object 4">
            <a:extLst>
              <a:ext uri="{FF2B5EF4-FFF2-40B4-BE49-F238E27FC236}">
                <a16:creationId xmlns:a16="http://schemas.microsoft.com/office/drawing/2014/main" id="{66EFFF6C-EB3B-6A16-2265-A5D68A037E88}"/>
              </a:ext>
            </a:extLst>
          </p:cNvPr>
          <p:cNvSpPr/>
          <p:nvPr/>
        </p:nvSpPr>
        <p:spPr>
          <a:xfrm>
            <a:off x="8686800" y="4619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object 3">
            <a:extLst>
              <a:ext uri="{FF2B5EF4-FFF2-40B4-BE49-F238E27FC236}">
                <a16:creationId xmlns:a16="http://schemas.microsoft.com/office/drawing/2014/main" id="{2CEF6287-5E6E-60C4-B419-AB7D74B5C2DB}"/>
              </a:ext>
            </a:extLst>
          </p:cNvPr>
          <p:cNvSpPr/>
          <p:nvPr/>
        </p:nvSpPr>
        <p:spPr>
          <a:xfrm>
            <a:off x="8331322" y="59388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239250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52400"/>
            <a:ext cx="10681335" cy="567463"/>
          </a:xfrm>
          <a:prstGeom prst="rect">
            <a:avLst/>
          </a:prstGeom>
        </p:spPr>
        <p:txBody>
          <a:bodyPr vert="horz" wrap="square" lIns="0" tIns="13335" rIns="0" bIns="0" rtlCol="0">
            <a:spAutoFit/>
          </a:bodyPr>
          <a:lstStyle/>
          <a:p>
            <a:pPr marL="12700" algn="ctr">
              <a:lnSpc>
                <a:spcPct val="100000"/>
              </a:lnSpc>
              <a:spcBef>
                <a:spcPts val="105"/>
              </a:spcBef>
            </a:pPr>
            <a:r>
              <a:rPr sz="3600" spc="25" dirty="0"/>
              <a:t>A</a:t>
            </a:r>
            <a:r>
              <a:rPr sz="3600" spc="-5" dirty="0"/>
              <a:t>G</a:t>
            </a:r>
            <a:r>
              <a:rPr sz="3600" spc="-35" dirty="0"/>
              <a:t>E</a:t>
            </a:r>
            <a:r>
              <a:rPr sz="3600" spc="15" dirty="0"/>
              <a:t>N</a:t>
            </a:r>
            <a:r>
              <a:rPr sz="3600" dirty="0"/>
              <a:t>DA</a:t>
            </a:r>
          </a:p>
        </p:txBody>
      </p:sp>
      <p:sp>
        <p:nvSpPr>
          <p:cNvPr id="24" name="Text Placeholder 23">
            <a:extLst>
              <a:ext uri="{FF2B5EF4-FFF2-40B4-BE49-F238E27FC236}">
                <a16:creationId xmlns:a16="http://schemas.microsoft.com/office/drawing/2014/main" id="{39D0DFD7-1432-2504-6079-66B2E7E9AF40}"/>
              </a:ext>
            </a:extLst>
          </p:cNvPr>
          <p:cNvSpPr>
            <a:spLocks noGrp="1"/>
          </p:cNvSpPr>
          <p:nvPr>
            <p:ph type="body" idx="1"/>
          </p:nvPr>
        </p:nvSpPr>
        <p:spPr>
          <a:xfrm>
            <a:off x="1874747" y="924441"/>
            <a:ext cx="7696200" cy="5262979"/>
          </a:xfrm>
        </p:spPr>
        <p:txBody>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Problem Statement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problem statement</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significance and impact of keylogger attacks</a:t>
            </a:r>
          </a:p>
          <a:p>
            <a:pPr marL="285750" indent="-285750" algn="jus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Overview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the project's goals and scope</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Overview of project phases: research, simulation, detection, mitigation, and education</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Who Are the End Users </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Identification of the primary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Discussion on the needs and concerns of these user groups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eriod"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Solution</a:t>
            </a: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Detailed explanation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Key components: research, simulation, evaluation, and education</a:t>
            </a:r>
          </a:p>
          <a:p>
            <a:pPr marL="285750" indent="-285750">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IN" dirty="0"/>
          </a:p>
          <a:p>
            <a:pPr marL="342900" indent="-342900">
              <a:buFont typeface="+mj-lt"/>
              <a:buAutoNum type="arabicPeriod"/>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EC7ED-3357-C1C9-4573-77CC46DB63F6}"/>
              </a:ext>
            </a:extLst>
          </p:cNvPr>
          <p:cNvSpPr txBox="1"/>
          <p:nvPr/>
        </p:nvSpPr>
        <p:spPr>
          <a:xfrm>
            <a:off x="609600" y="758414"/>
            <a:ext cx="8539113" cy="5632311"/>
          </a:xfrm>
          <a:prstGeom prst="rect">
            <a:avLst/>
          </a:prstGeom>
          <a:noFill/>
        </p:spPr>
        <p:txBody>
          <a:bodyPr wrap="square">
            <a:spAutoFit/>
          </a:bodyPr>
          <a:lstStyle/>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Value Proposition</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Benefits and value provided by the project to end users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How the project addresses the key concerns of users</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The "Wow" in the Solution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Unique and innovative aspects of the proposed solution</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Explanation of cutting-edge techniques and technologies used</a:t>
            </a:r>
          </a:p>
          <a:p>
            <a:pPr marL="285750" indent="-285750" algn="just">
              <a:buFont typeface="Arial" panose="020B0604020202020204" pitchFamily="34" charset="0"/>
              <a:buChar char="•"/>
            </a:pPr>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Modelling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Presentation of the conceptual, logical, physical, and mathematical models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Inclusion of wireframes to illustrate key components and interfaces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8"/>
            </a:pPr>
            <a:r>
              <a:rPr lang="en-IN" sz="1800" b="1" dirty="0">
                <a:effectLst/>
                <a:latin typeface="Calibri" panose="020F0502020204030204" pitchFamily="34" charset="0"/>
                <a:ea typeface="Times New Roman" panose="02020603050405020304" pitchFamily="18" charset="0"/>
                <a:cs typeface="Arial" panose="020B0604020202020204" pitchFamily="34" charset="0"/>
              </a:rPr>
              <a:t>Results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Summary of findings from research and simulations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Analysis of detection tools and mitigation strategies</a:t>
            </a:r>
          </a:p>
          <a:p>
            <a:pPr marL="285750" indent="-285750" algn="just">
              <a:buFont typeface="Arial" panose="020B0604020202020204" pitchFamily="34" charset="0"/>
              <a:buChar char="•"/>
            </a:pPr>
            <a:r>
              <a:rPr lang="en-IN" sz="1800" dirty="0">
                <a:effectLst/>
                <a:latin typeface="Calibri" panose="020F0502020204030204" pitchFamily="34" charset="0"/>
                <a:ea typeface="Times New Roman" panose="02020603050405020304" pitchFamily="18" charset="0"/>
                <a:cs typeface="Arial" panose="020B0604020202020204" pitchFamily="34" charset="0"/>
              </a:rPr>
              <a:t>Impact of user education and awareness campaigns</a:t>
            </a:r>
          </a:p>
        </p:txBody>
      </p:sp>
      <p:sp>
        <p:nvSpPr>
          <p:cNvPr id="4" name="object 15">
            <a:extLst>
              <a:ext uri="{FF2B5EF4-FFF2-40B4-BE49-F238E27FC236}">
                <a16:creationId xmlns:a16="http://schemas.microsoft.com/office/drawing/2014/main" id="{2A75B8D2-788A-287D-A0AE-7A1B4E08C95B}"/>
              </a:ext>
            </a:extLst>
          </p:cNvPr>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5" name="object 16">
            <a:extLst>
              <a:ext uri="{FF2B5EF4-FFF2-40B4-BE49-F238E27FC236}">
                <a16:creationId xmlns:a16="http://schemas.microsoft.com/office/drawing/2014/main" id="{BD8C2AE4-E5EE-16CC-572D-73E71F99C916}"/>
              </a:ext>
            </a:extLst>
          </p:cNvPr>
          <p:cNvSpPr/>
          <p:nvPr/>
        </p:nvSpPr>
        <p:spPr>
          <a:xfrm>
            <a:off x="11163300" y="57626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6" name="object 17">
            <a:extLst>
              <a:ext uri="{FF2B5EF4-FFF2-40B4-BE49-F238E27FC236}">
                <a16:creationId xmlns:a16="http://schemas.microsoft.com/office/drawing/2014/main" id="{004E88B6-1356-83D0-076F-C1F10420C9FF}"/>
              </a:ext>
            </a:extLst>
          </p:cNvPr>
          <p:cNvPicPr/>
          <p:nvPr/>
        </p:nvPicPr>
        <p:blipFill>
          <a:blip r:embed="rId2" cstate="print"/>
          <a:stretch>
            <a:fillRect/>
          </a:stretch>
        </p:blipFill>
        <p:spPr>
          <a:xfrm>
            <a:off x="10687050" y="6134100"/>
            <a:ext cx="247650" cy="247650"/>
          </a:xfrm>
          <a:prstGeom prst="rect">
            <a:avLst/>
          </a:prstGeom>
        </p:spPr>
      </p:pic>
    </p:spTree>
    <p:extLst>
      <p:ext uri="{BB962C8B-B14F-4D97-AF65-F5344CB8AC3E}">
        <p14:creationId xmlns:p14="http://schemas.microsoft.com/office/powerpoint/2010/main" val="424257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4"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646" y="3289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9FEF598E-7A8E-D988-652E-CD90916804A6}"/>
              </a:ext>
            </a:extLst>
          </p:cNvPr>
          <p:cNvSpPr txBox="1"/>
          <p:nvPr/>
        </p:nvSpPr>
        <p:spPr>
          <a:xfrm>
            <a:off x="381000" y="1216282"/>
            <a:ext cx="7391399" cy="4801314"/>
          </a:xfrm>
          <a:prstGeom prst="rect">
            <a:avLst/>
          </a:prstGeom>
          <a:noFill/>
        </p:spPr>
        <p:txBody>
          <a:bodyPr wrap="square">
            <a:spAutoFit/>
          </a:bodyPr>
          <a:lstStyle/>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 the current digital landscape, keylogger attacks represent a significant threat to cybersecurity. Keyloggers, malicious programs designed to capture and record every keystroke made on a computer, can lead to severe security breaches by stealing sensitive information such as passwords, credit card details, and personal data. Despite advancements in cybersecurity measures, keylogger attacks continue to evolve, becoming more sophisticated and harder to detect. This persistent threat necessitates a deeper understanding of keylogger behaviour, their deployment methods, and the development of robust mitigation strategies.</a:t>
            </a:r>
          </a:p>
          <a:p>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Core Problem:</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primary problem is the increasing prevalence and sophistication of keylogger attacks, which exploit vulnerabilities in computer systems and user behaviours to illicitly capture sensitive information. Current detection and prevention mechanisms are often insufficient due to the ever-evolving nature of keyloggers, leaving individuals and organizations at risk of significant data breaches and financial losses.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799" y="3105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38568" y="2179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B9F684ED-37AB-7AFF-E6B1-D86F5334013C}"/>
              </a:ext>
            </a:extLst>
          </p:cNvPr>
          <p:cNvSpPr txBox="1"/>
          <p:nvPr/>
        </p:nvSpPr>
        <p:spPr>
          <a:xfrm>
            <a:off x="637782" y="1281916"/>
            <a:ext cx="7924799" cy="3970318"/>
          </a:xfrm>
          <a:prstGeom prst="rect">
            <a:avLst/>
          </a:prstGeom>
          <a:noFill/>
        </p:spPr>
        <p:txBody>
          <a:bodyPr wrap="square">
            <a:spAutoFit/>
          </a:bodyPr>
          <a:lstStyle/>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Project Objective:</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The objective of this project is to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the mechanisms of keylogger attacks, simulate these attacks in a controlled environment, evaluate existing detection and prevention tools, and develop robust strategies to mitigate the risks associated with keyloggers. Additionally, the project aims to raise awareness about keylogger threats and educate users on safe computing practices.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 </a:t>
            </a:r>
          </a:p>
          <a:p>
            <a:pPr algn="just"/>
            <a:r>
              <a:rPr lang="en-IN" sz="1800" b="1" dirty="0">
                <a:effectLst/>
                <a:latin typeface="Calibri" panose="020F0502020204030204" pitchFamily="34" charset="0"/>
                <a:ea typeface="Times New Roman" panose="02020603050405020304" pitchFamily="18" charset="0"/>
                <a:cs typeface="Arial" panose="020B0604020202020204" pitchFamily="34" charset="0"/>
              </a:rPr>
              <a:t>Background:</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Keyloggers are malicious programs or devices designed to record keystrokes on a computer, capturing sensitive information such as passwords, credit card numbers, and personal data. These attacks pose significant security risks to individuals and organizations, leading to financial loss, identity theft, and data breaches. Despite advancements in cybersecurity, keyloggers continue to evolve, making them increasingly difficult to detect and prevent.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47285" y="60467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0637" y="7184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443971" y="4495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000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120C0560-4DDC-3B61-3918-D602B82858FD}"/>
              </a:ext>
            </a:extLst>
          </p:cNvPr>
          <p:cNvSpPr txBox="1"/>
          <p:nvPr/>
        </p:nvSpPr>
        <p:spPr>
          <a:xfrm>
            <a:off x="345698" y="1187691"/>
            <a:ext cx="8915400" cy="3970318"/>
          </a:xfrm>
          <a:prstGeom prst="rect">
            <a:avLst/>
          </a:prstGeom>
          <a:noFill/>
        </p:spPr>
        <p:txBody>
          <a:bodyPr wrap="square">
            <a:spAutoFit/>
          </a:bodyPr>
          <a:lstStyle/>
          <a:p>
            <a:pPr marL="342900" indent="-342900" algn="just">
              <a:buFont typeface="+mj-lt"/>
              <a:buAutoNum type="arabicParenR"/>
            </a:pPr>
            <a:r>
              <a:rPr lang="en-IN" sz="1800" b="1" dirty="0">
                <a:effectLst/>
                <a:latin typeface="Calibri" panose="020F0502020204030204" pitchFamily="34" charset="0"/>
                <a:ea typeface="Times New Roman" panose="02020603050405020304" pitchFamily="18" charset="0"/>
                <a:cs typeface="Arial" panose="020B0604020202020204" pitchFamily="34" charset="0"/>
              </a:rPr>
              <a:t>General Computer Users: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Individuals: Regular users who utilize computers and the internet for personal tasks, such as browsing, online shopping, and social networking. They need awareness about keylogger threats and safe computing practices to protect their sensitive information.</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2"/>
            </a:pPr>
            <a:r>
              <a:rPr lang="en-IN" sz="1800" b="1" dirty="0">
                <a:effectLst/>
                <a:latin typeface="Calibri" panose="020F0502020204030204" pitchFamily="34" charset="0"/>
                <a:ea typeface="Times New Roman" panose="02020603050405020304" pitchFamily="18" charset="0"/>
                <a:cs typeface="Arial" panose="020B0604020202020204" pitchFamily="34" charset="0"/>
              </a:rPr>
              <a:t>Businesses and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IT Departments: IT professionals responsible for securing an organization's IT infrastructure. They need detailed reports and mitigation strategies to protect the organization’s data from keylogger attacks.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Employees: Staff members who use organizational computer systems and networks. Awareness training can help them recognize and avoid potential keylogger threats.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Management: Business leaders and decision-makers who need to understand the risks of keylogger attacks to allocate appropriate resources for cybersecurity measures.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13" name="object 9">
            <a:extLst>
              <a:ext uri="{FF2B5EF4-FFF2-40B4-BE49-F238E27FC236}">
                <a16:creationId xmlns:a16="http://schemas.microsoft.com/office/drawing/2014/main" id="{55648274-5B64-FFCD-22AF-1B1353B0A07E}"/>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729122BF-EBD5-D41B-4280-0C77DFB1B0A4}"/>
              </a:ext>
            </a:extLst>
          </p:cNvPr>
          <p:cNvSpPr/>
          <p:nvPr/>
        </p:nvSpPr>
        <p:spPr>
          <a:xfrm>
            <a:off x="8763000" y="1077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3" name="object 2">
            <a:extLst>
              <a:ext uri="{FF2B5EF4-FFF2-40B4-BE49-F238E27FC236}">
                <a16:creationId xmlns:a16="http://schemas.microsoft.com/office/drawing/2014/main" id="{9906AAEF-F2D4-85AD-FDF1-3447FDA4F23D}"/>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47620FA5-E759-C123-1FBD-135F53DCCEE1}"/>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TextBox 5">
            <a:extLst>
              <a:ext uri="{FF2B5EF4-FFF2-40B4-BE49-F238E27FC236}">
                <a16:creationId xmlns:a16="http://schemas.microsoft.com/office/drawing/2014/main" id="{AA881BE3-5CBE-DC47-5C78-E8147D792A75}"/>
              </a:ext>
            </a:extLst>
          </p:cNvPr>
          <p:cNvSpPr txBox="1"/>
          <p:nvPr/>
        </p:nvSpPr>
        <p:spPr>
          <a:xfrm>
            <a:off x="304800" y="-643"/>
            <a:ext cx="9144000" cy="6740307"/>
          </a:xfrm>
          <a:prstGeom prst="rect">
            <a:avLst/>
          </a:prstGeom>
          <a:noFill/>
        </p:spPr>
        <p:txBody>
          <a:bodyPr wrap="square">
            <a:spAutoFit/>
          </a:bodyPr>
          <a:lstStyle/>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3"/>
            </a:pPr>
            <a:r>
              <a:rPr lang="en-IN" sz="1800" b="1" dirty="0">
                <a:effectLst/>
                <a:latin typeface="Calibri" panose="020F0502020204030204" pitchFamily="34" charset="0"/>
                <a:ea typeface="Times New Roman" panose="02020603050405020304" pitchFamily="18" charset="0"/>
                <a:cs typeface="Arial" panose="020B0604020202020204" pitchFamily="34" charset="0"/>
              </a:rPr>
              <a:t>Cybersecurity Professionals: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Analysts: Professionals who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analyze</a:t>
            </a:r>
            <a:r>
              <a:rPr lang="en-IN" sz="1800" dirty="0">
                <a:effectLst/>
                <a:latin typeface="Calibri" panose="020F0502020204030204" pitchFamily="34" charset="0"/>
                <a:ea typeface="Times New Roman" panose="02020603050405020304" pitchFamily="18" charset="0"/>
                <a:cs typeface="Arial" panose="020B0604020202020204" pitchFamily="34" charset="0"/>
              </a:rPr>
              <a:t> security threats and implement measures to protect against them. They benefit from detailed analysis and new detection techniques for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Ethical Hackers/Penetration Testers: Experts who simulate cyber-attacks to identify vulnerabilities. They can use the findings to test and improve organizational </a:t>
            </a:r>
            <a:r>
              <a:rPr lang="en-IN" sz="1800" dirty="0" err="1">
                <a:effectLst/>
                <a:latin typeface="Calibri" panose="020F0502020204030204" pitchFamily="34" charset="0"/>
                <a:ea typeface="Times New Roman" panose="02020603050405020304" pitchFamily="18" charset="0"/>
                <a:cs typeface="Arial" panose="020B0604020202020204" pitchFamily="34" charset="0"/>
              </a:rPr>
              <a:t>defenses</a:t>
            </a:r>
            <a:r>
              <a:rPr lang="en-IN" sz="1800" dirty="0">
                <a:effectLst/>
                <a:latin typeface="Calibri" panose="020F0502020204030204" pitchFamily="34" charset="0"/>
                <a:ea typeface="Times New Roman" panose="02020603050405020304" pitchFamily="18" charset="0"/>
                <a:cs typeface="Arial" panose="020B0604020202020204" pitchFamily="34" charset="0"/>
              </a:rPr>
              <a:t>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Security Consultants: Advisors who provide cybersecurity guidance to organizations. They can leverage the project’s insights to recommend best practices and tools to their clients.</a:t>
            </a:r>
            <a:endParaRPr lang="en-IN" b="1" dirty="0">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endParaRPr lang="en-IN" sz="1800" b="1"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4"/>
            </a:pPr>
            <a:r>
              <a:rPr lang="en-IN" sz="1800" b="1" dirty="0">
                <a:effectLst/>
                <a:latin typeface="Calibri" panose="020F0502020204030204" pitchFamily="34" charset="0"/>
                <a:ea typeface="Times New Roman" panose="02020603050405020304" pitchFamily="18" charset="0"/>
                <a:cs typeface="Arial" panose="020B0604020202020204" pitchFamily="34" charset="0"/>
              </a:rPr>
              <a:t>Software Developers: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Anti-malware Developers: Developers who create antivirus and anti-malware software. They can incorporate the latest detection methods and mitigation strategies into their products.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Application Developers: Developers who need to secure their applications from keylogger threats, especially those handling sensitive data.</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5"/>
            </a:pPr>
            <a:r>
              <a:rPr lang="en-IN" sz="1800" b="1" dirty="0">
                <a:effectLst/>
                <a:latin typeface="Calibri" panose="020F0502020204030204" pitchFamily="34" charset="0"/>
                <a:ea typeface="Times New Roman" panose="02020603050405020304" pitchFamily="18" charset="0"/>
                <a:cs typeface="Arial" panose="020B0604020202020204" pitchFamily="34" charset="0"/>
              </a:rPr>
              <a:t>Academia and Researchers: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Cybersecurity Researchers: Scholars and researchers studying cybersecurity threats and solutions. They can use the project’s findings for further research and to develop advanced protection mechanisms.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Students: Learners in cybersecurity and IT programs who can gain practical knowledge and insights from the project’s outcomes.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8" name="object 9">
            <a:extLst>
              <a:ext uri="{FF2B5EF4-FFF2-40B4-BE49-F238E27FC236}">
                <a16:creationId xmlns:a16="http://schemas.microsoft.com/office/drawing/2014/main" id="{ED35E5E5-52BA-273C-4168-6E8422AB699B}"/>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222174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82E2C-F28E-30E9-CC08-E262F424062E}"/>
              </a:ext>
            </a:extLst>
          </p:cNvPr>
          <p:cNvSpPr txBox="1"/>
          <p:nvPr/>
        </p:nvSpPr>
        <p:spPr>
          <a:xfrm>
            <a:off x="304800" y="609600"/>
            <a:ext cx="9067800" cy="4247317"/>
          </a:xfrm>
          <a:prstGeom prst="rect">
            <a:avLst/>
          </a:prstGeom>
          <a:noFill/>
        </p:spPr>
        <p:txBody>
          <a:bodyPr wrap="square">
            <a:spAutoFit/>
          </a:bodyPr>
          <a:lstStyle/>
          <a:p>
            <a:pPr marL="342900" indent="-342900" algn="just">
              <a:buFont typeface="+mj-lt"/>
              <a:buAutoNum type="arabicParenR" startAt="6"/>
            </a:pPr>
            <a:r>
              <a:rPr lang="en-IN" sz="1800" b="1" dirty="0">
                <a:effectLst/>
                <a:latin typeface="Calibri" panose="020F0502020204030204" pitchFamily="34" charset="0"/>
                <a:ea typeface="Times New Roman" panose="02020603050405020304" pitchFamily="18" charset="0"/>
                <a:cs typeface="Arial" panose="020B0604020202020204" pitchFamily="34" charset="0"/>
              </a:rPr>
              <a:t>Regulatory Bodies and Policymakers: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Regulatory Agencies: Organizations responsible for creating and enforcing cybersecurity regulations. They can use the project’s findings to inform policies and standards for protecting against keyloggers.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Policymakers: Individuals involved in creating laws and regulations related to cybersecurity. They can benefit from understanding the threats and necessary measures to combat keyloggers.</a:t>
            </a:r>
          </a:p>
          <a:p>
            <a:pPr algn="just"/>
            <a:endParaRPr lang="en-IN" sz="1800" dirty="0">
              <a:effectLst/>
              <a:latin typeface="Calibri" panose="020F0502020204030204" pitchFamily="34" charset="0"/>
              <a:ea typeface="Times New Roman" panose="02020603050405020304" pitchFamily="18" charset="0"/>
              <a:cs typeface="Arial" panose="020B0604020202020204" pitchFamily="34" charset="0"/>
            </a:endParaRPr>
          </a:p>
          <a:p>
            <a:pPr marL="342900" indent="-342900" algn="just">
              <a:buFont typeface="+mj-lt"/>
              <a:buAutoNum type="arabicParenR" startAt="7"/>
            </a:pPr>
            <a:r>
              <a:rPr lang="en-IN" sz="1800" b="1" dirty="0">
                <a:effectLst/>
                <a:latin typeface="Calibri" panose="020F0502020204030204" pitchFamily="34" charset="0"/>
                <a:ea typeface="Times New Roman" panose="02020603050405020304" pitchFamily="18" charset="0"/>
                <a:cs typeface="Arial" panose="020B0604020202020204" pitchFamily="34" charset="0"/>
              </a:rPr>
              <a:t>Public Awareness Organizations:</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Non-Profits and NGOs: Organizations focused on increasing public awareness about cybersecurity. They can use educational materials from the project to inform and protect the community.</a:t>
            </a:r>
          </a:p>
          <a:p>
            <a:pPr algn="just"/>
            <a:r>
              <a:rPr lang="en-IN" sz="1800" dirty="0">
                <a:effectLst/>
                <a:latin typeface="Calibri" panose="020F0502020204030204" pitchFamily="34" charset="0"/>
                <a:ea typeface="Times New Roman" panose="02020603050405020304" pitchFamily="18" charset="0"/>
                <a:cs typeface="Arial" panose="020B0604020202020204" pitchFamily="34" charset="0"/>
              </a:rPr>
              <a:t>By targeting these end users, the Keylogger Attack Project aims to enhance overall cybersecurity awareness, improve protection measures, and contribute to safer computing environments for individuals and organizations alike.</a:t>
            </a:r>
            <a:endParaRPr lang="en-IN" dirty="0"/>
          </a:p>
        </p:txBody>
      </p:sp>
      <p:sp>
        <p:nvSpPr>
          <p:cNvPr id="4" name="object 2">
            <a:extLst>
              <a:ext uri="{FF2B5EF4-FFF2-40B4-BE49-F238E27FC236}">
                <a16:creationId xmlns:a16="http://schemas.microsoft.com/office/drawing/2014/main" id="{79599B72-E760-F642-6BC3-D30D003E1459}"/>
              </a:ext>
            </a:extLst>
          </p:cNvPr>
          <p:cNvSpPr/>
          <p:nvPr/>
        </p:nvSpPr>
        <p:spPr>
          <a:xfrm>
            <a:off x="8619339" y="61581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a:extLst>
              <a:ext uri="{FF2B5EF4-FFF2-40B4-BE49-F238E27FC236}">
                <a16:creationId xmlns:a16="http://schemas.microsoft.com/office/drawing/2014/main" id="{FE343FDE-62FE-3DC9-C00A-48E1422332ED}"/>
              </a:ext>
            </a:extLst>
          </p:cNvPr>
          <p:cNvSpPr/>
          <p:nvPr/>
        </p:nvSpPr>
        <p:spPr>
          <a:xfrm>
            <a:off x="8153400" y="65249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4">
            <a:extLst>
              <a:ext uri="{FF2B5EF4-FFF2-40B4-BE49-F238E27FC236}">
                <a16:creationId xmlns:a16="http://schemas.microsoft.com/office/drawing/2014/main" id="{01E8F566-6C93-C243-8DCD-E6BCA6D41084}"/>
              </a:ext>
            </a:extLst>
          </p:cNvPr>
          <p:cNvSpPr/>
          <p:nvPr/>
        </p:nvSpPr>
        <p:spPr>
          <a:xfrm>
            <a:off x="8462176" y="447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8" name="object 9">
            <a:extLst>
              <a:ext uri="{FF2B5EF4-FFF2-40B4-BE49-F238E27FC236}">
                <a16:creationId xmlns:a16="http://schemas.microsoft.com/office/drawing/2014/main" id="{D2B76A6F-545B-CDC4-0660-386DFA693944}"/>
              </a:ext>
            </a:extLst>
          </p:cNvPr>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7</a:t>
            </a:r>
            <a:r>
              <a:rPr sz="1100" spc="20" dirty="0">
                <a:solidFill>
                  <a:srgbClr val="2D83C3"/>
                </a:solidFill>
                <a:latin typeface="Trebuchet MS"/>
                <a:cs typeface="Trebuchet MS"/>
              </a:rPr>
              <a:t>/</a:t>
            </a:r>
            <a:r>
              <a:rPr lang="en-IN" sz="1100" spc="20" dirty="0">
                <a:solidFill>
                  <a:srgbClr val="2D83C3"/>
                </a:solidFill>
                <a:latin typeface="Trebuchet MS"/>
                <a:cs typeface="Trebuchet MS"/>
              </a:rPr>
              <a:t>6</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extLst>
      <p:ext uri="{BB962C8B-B14F-4D97-AF65-F5344CB8AC3E}">
        <p14:creationId xmlns:p14="http://schemas.microsoft.com/office/powerpoint/2010/main" val="368367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TotalTime>
  <Words>2343</Words>
  <Application>Microsoft Office PowerPoint</Application>
  <PresentationFormat>Widescreen</PresentationFormat>
  <Paragraphs>276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vt:lpstr>
      <vt:lpstr>Office Theme</vt:lpstr>
      <vt:lpstr>Arshad Shaikh</vt:lpstr>
      <vt:lpstr>Understanding and Mitigating                Keylogger Attacks</vt:lpstr>
      <vt:lpstr>AGENDA</vt:lpstr>
      <vt:lpstr>PowerPoint Presentation</vt:lpstr>
      <vt:lpstr>PROBLEM STATEMENT</vt:lpstr>
      <vt:lpstr>PROJECT OVERVIEW</vt:lpstr>
      <vt:lpstr>WHO ARE THE END USERS?</vt:lpstr>
      <vt:lpstr>PowerPoint Presentation</vt:lpstr>
      <vt:lpstr>PowerPoint Presentation</vt:lpstr>
      <vt:lpstr>SOLUTION</vt:lpstr>
      <vt:lpstr>PowerPoint Presentation</vt:lpstr>
      <vt:lpstr>Value Proposition</vt:lpstr>
      <vt:lpstr>PowerPoint Presentation</vt:lpstr>
      <vt:lpstr>THE WOW IN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Arshad Shaikh</dc:title>
  <cp:lastModifiedBy>Arshad Shaikh</cp:lastModifiedBy>
  <cp:revision>22</cp:revision>
  <dcterms:created xsi:type="dcterms:W3CDTF">2024-06-03T05:48:59Z</dcterms:created>
  <dcterms:modified xsi:type="dcterms:W3CDTF">2024-06-20T12:01:40Z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