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1" r:id="rId3"/>
    <p:sldId id="262" r:id="rId4"/>
    <p:sldId id="263" r:id="rId5"/>
    <p:sldId id="264" r:id="rId6"/>
    <p:sldId id="265" r:id="rId7"/>
    <p:sldId id="266" r:id="rId8"/>
    <p:sldId id="267" r:id="rId9"/>
    <p:sldId id="268" r:id="rId10"/>
    <p:sldId id="269" r:id="rId11"/>
    <p:sldId id="271" r:id="rId12"/>
    <p:sldId id="259" r:id="rId13"/>
  </p:sldIdLst>
  <p:sldSz cx="12192000" cy="6858000"/>
  <p:notesSz cx="6858000" cy="9144000"/>
  <p:embeddedFontLst>
    <p:embeddedFont>
      <p:font typeface="Century Schoolbook" panose="02040604050505020304" pitchFamily="18" charset="0"/>
      <p:regular r:id="rId15"/>
      <p:bold r:id="rId16"/>
      <p:italic r:id="rId17"/>
      <p:boldItalic r:id="rId18"/>
    </p:embeddedFon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
      <p:font typeface="Noto Sans" panose="020B050204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inkedin.com/in/mohd-arshad-6a5760282/" TargetMode="External"/><Relationship Id="rId4" Type="http://schemas.openxmlformats.org/officeDocument/2006/relationships/hyperlink" Target="https://github.com/ArshadTechi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560439"/>
            <a:ext cx="12190815" cy="6597445"/>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a:t>
            </a:r>
          </a:p>
          <a:p>
            <a:pPr marL="0" marR="0" lvl="0" indent="0" algn="ctr"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AMCAT Data</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341E-49FC-1EDB-25C1-F6AF6F48040F}"/>
              </a:ext>
            </a:extLst>
          </p:cNvPr>
          <p:cNvSpPr>
            <a:spLocks noGrp="1"/>
          </p:cNvSpPr>
          <p:nvPr>
            <p:ph type="title"/>
          </p:nvPr>
        </p:nvSpPr>
        <p:spPr>
          <a:xfrm>
            <a:off x="838200" y="365125"/>
            <a:ext cx="8787581" cy="1325563"/>
          </a:xfrm>
        </p:spPr>
        <p:txBody>
          <a:bodyPr>
            <a:normAutofit/>
          </a:bodyPr>
          <a:lstStyle/>
          <a:p>
            <a:r>
              <a:rPr lang="en-US" sz="2200" dirty="0"/>
              <a:t>- Is there a relationship between gender and specialization? (i.e. Does the preference of specialization depend on Gender?)</a:t>
            </a:r>
            <a:br>
              <a:rPr lang="en-US" dirty="0"/>
            </a:br>
            <a:endParaRPr lang="en-IN" dirty="0"/>
          </a:p>
        </p:txBody>
      </p:sp>
      <p:sp>
        <p:nvSpPr>
          <p:cNvPr id="3" name="Text Placeholder 2">
            <a:extLst>
              <a:ext uri="{FF2B5EF4-FFF2-40B4-BE49-F238E27FC236}">
                <a16:creationId xmlns:a16="http://schemas.microsoft.com/office/drawing/2014/main" id="{0B4C5E0E-5E16-8137-8F47-213B2F67499E}"/>
              </a:ext>
            </a:extLst>
          </p:cNvPr>
          <p:cNvSpPr>
            <a:spLocks noGrp="1"/>
          </p:cNvSpPr>
          <p:nvPr>
            <p:ph type="body" idx="1"/>
          </p:nvPr>
        </p:nvSpPr>
        <p:spPr>
          <a:xfrm>
            <a:off x="356419" y="1690688"/>
            <a:ext cx="5877233" cy="4351338"/>
          </a:xfrm>
        </p:spPr>
        <p:txBody>
          <a:bodyPr>
            <a:normAutofit fontScale="40000" lnSpcReduction="20000"/>
          </a:bodyPr>
          <a:lstStyle/>
          <a:p>
            <a:pPr algn="l">
              <a:buFont typeface="Arial" panose="020B0604020202020204" pitchFamily="34" charset="0"/>
              <a:buChar char="•"/>
            </a:pPr>
            <a:r>
              <a:rPr lang="en-US" sz="3300" b="0" i="0" dirty="0">
                <a:solidFill>
                  <a:srgbClr val="000000"/>
                </a:solidFill>
                <a:effectLst/>
                <a:latin typeface="Helvetica Neue"/>
              </a:rPr>
              <a:t>The dataset showcases a broad spectrum of salary ranges, encompassing a substantial number of outliers, indicative of a wide array of income levels.</a:t>
            </a:r>
          </a:p>
          <a:p>
            <a:pPr algn="l">
              <a:buFont typeface="Arial" panose="020B0604020202020204" pitchFamily="34" charset="0"/>
              <a:buChar char="•"/>
            </a:pPr>
            <a:r>
              <a:rPr lang="en-US" sz="3300" b="0" i="0" dirty="0">
                <a:solidFill>
                  <a:srgbClr val="000000"/>
                </a:solidFill>
                <a:effectLst/>
                <a:latin typeface="Helvetica Neue"/>
              </a:rPr>
              <a:t>Educational performance displays a moderate variance, with some individuals attaining lower scores in 10th and 12th percentages.</a:t>
            </a:r>
          </a:p>
          <a:p>
            <a:pPr algn="l">
              <a:buFont typeface="Arial" panose="020B0604020202020204" pitchFamily="34" charset="0"/>
              <a:buChar char="•"/>
            </a:pPr>
            <a:r>
              <a:rPr lang="en-US" sz="3300" b="0" i="0" dirty="0">
                <a:solidFill>
                  <a:srgbClr val="000000"/>
                </a:solidFill>
                <a:effectLst/>
                <a:latin typeface="Helvetica Neue"/>
              </a:rPr>
              <a:t>Personality traits exhibit diversity, encompassing varying degrees of conscientiousness, agreeableness, extraversion, neuroticism, and openness.</a:t>
            </a:r>
          </a:p>
          <a:p>
            <a:pPr algn="l">
              <a:buFont typeface="Arial" panose="020B0604020202020204" pitchFamily="34" charset="0"/>
              <a:buChar char="•"/>
            </a:pPr>
            <a:r>
              <a:rPr lang="en-US" sz="3300" b="0" i="0" dirty="0">
                <a:solidFill>
                  <a:srgbClr val="000000"/>
                </a:solidFill>
                <a:effectLst/>
                <a:latin typeface="Helvetica Neue"/>
              </a:rPr>
              <a:t>A noticeable gender imbalance is observed, particularly in degree choices and college states.</a:t>
            </a:r>
          </a:p>
          <a:p>
            <a:pPr algn="l">
              <a:buFont typeface="Arial" panose="020B0604020202020204" pitchFamily="34" charset="0"/>
              <a:buChar char="•"/>
            </a:pPr>
            <a:r>
              <a:rPr lang="en-US" sz="3300" b="0" i="0" dirty="0">
                <a:solidFill>
                  <a:srgbClr val="000000"/>
                </a:solidFill>
                <a:effectLst/>
                <a:latin typeface="Helvetica Neue"/>
              </a:rPr>
              <a:t>Positive correlations are evident between salary and factors such as college tier, GPA, and the domain of study.</a:t>
            </a:r>
          </a:p>
          <a:p>
            <a:pPr algn="l">
              <a:buFont typeface="Arial" panose="020B0604020202020204" pitchFamily="34" charset="0"/>
              <a:buChar char="•"/>
            </a:pPr>
            <a:r>
              <a:rPr lang="en-US" sz="3300" b="0" i="0" dirty="0">
                <a:solidFill>
                  <a:srgbClr val="000000"/>
                </a:solidFill>
                <a:effectLst/>
                <a:latin typeface="Helvetica Neue"/>
              </a:rPr>
              <a:t>However, no distinct correlations emerge between salary and English scores, or personality traits like conscientiousness and agreeableness.</a:t>
            </a:r>
          </a:p>
          <a:p>
            <a:pPr algn="l">
              <a:buFont typeface="Arial" panose="020B0604020202020204" pitchFamily="34" charset="0"/>
              <a:buChar char="•"/>
            </a:pPr>
            <a:r>
              <a:rPr lang="en-US" sz="3300" b="0" i="0" dirty="0">
                <a:solidFill>
                  <a:srgbClr val="000000"/>
                </a:solidFill>
                <a:effectLst/>
                <a:latin typeface="Helvetica Neue"/>
              </a:rPr>
              <a:t>The dataset underscores the diversity in educational backgrounds, career trajectories, and gender representation within the sampled population</a:t>
            </a:r>
          </a:p>
          <a:p>
            <a:endParaRPr lang="en-IN" dirty="0"/>
          </a:p>
        </p:txBody>
      </p:sp>
      <p:pic>
        <p:nvPicPr>
          <p:cNvPr id="5" name="Picture 4">
            <a:extLst>
              <a:ext uri="{FF2B5EF4-FFF2-40B4-BE49-F238E27FC236}">
                <a16:creationId xmlns:a16="http://schemas.microsoft.com/office/drawing/2014/main" id="{7A09974A-E407-DFF8-5129-1ACAC007B38E}"/>
              </a:ext>
            </a:extLst>
          </p:cNvPr>
          <p:cNvPicPr>
            <a:picLocks noChangeAspect="1"/>
          </p:cNvPicPr>
          <p:nvPr/>
        </p:nvPicPr>
        <p:blipFill>
          <a:blip r:embed="rId2"/>
          <a:stretch>
            <a:fillRect/>
          </a:stretch>
        </p:blipFill>
        <p:spPr>
          <a:xfrm>
            <a:off x="6794090" y="1323680"/>
            <a:ext cx="5171768" cy="4477351"/>
          </a:xfrm>
          <a:prstGeom prst="rect">
            <a:avLst/>
          </a:prstGeom>
        </p:spPr>
      </p:pic>
    </p:spTree>
    <p:extLst>
      <p:ext uri="{BB962C8B-B14F-4D97-AF65-F5344CB8AC3E}">
        <p14:creationId xmlns:p14="http://schemas.microsoft.com/office/powerpoint/2010/main" val="65862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41974A-A529-5E68-7E6A-E8FAE9DF4E57}"/>
              </a:ext>
            </a:extLst>
          </p:cNvPr>
          <p:cNvPicPr>
            <a:picLocks noChangeAspect="1"/>
          </p:cNvPicPr>
          <p:nvPr/>
        </p:nvPicPr>
        <p:blipFill>
          <a:blip r:embed="rId2"/>
          <a:stretch>
            <a:fillRect/>
          </a:stretch>
        </p:blipFill>
        <p:spPr>
          <a:xfrm>
            <a:off x="837744" y="163145"/>
            <a:ext cx="10516511" cy="1615580"/>
          </a:xfrm>
          <a:prstGeom prst="rect">
            <a:avLst/>
          </a:prstGeom>
        </p:spPr>
      </p:pic>
      <p:pic>
        <p:nvPicPr>
          <p:cNvPr id="4" name="Picture 3">
            <a:extLst>
              <a:ext uri="{FF2B5EF4-FFF2-40B4-BE49-F238E27FC236}">
                <a16:creationId xmlns:a16="http://schemas.microsoft.com/office/drawing/2014/main" id="{C74E18E6-4009-B5AD-4672-E4E44B8EF971}"/>
              </a:ext>
            </a:extLst>
          </p:cNvPr>
          <p:cNvPicPr>
            <a:picLocks noChangeAspect="1"/>
          </p:cNvPicPr>
          <p:nvPr/>
        </p:nvPicPr>
        <p:blipFill>
          <a:blip r:embed="rId3"/>
          <a:stretch>
            <a:fillRect/>
          </a:stretch>
        </p:blipFill>
        <p:spPr>
          <a:xfrm>
            <a:off x="3244644" y="1985203"/>
            <a:ext cx="5928853" cy="3658514"/>
          </a:xfrm>
          <a:prstGeom prst="rect">
            <a:avLst/>
          </a:prstGeom>
        </p:spPr>
      </p:pic>
    </p:spTree>
    <p:extLst>
      <p:ext uri="{BB962C8B-B14F-4D97-AF65-F5344CB8AC3E}">
        <p14:creationId xmlns:p14="http://schemas.microsoft.com/office/powerpoint/2010/main" val="388307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54041" y="984216"/>
            <a:ext cx="11321649" cy="8094483"/>
          </a:xfrm>
          <a:prstGeom prst="rect">
            <a:avLst/>
          </a:prstGeom>
          <a:noFill/>
          <a:ln>
            <a:noFill/>
          </a:ln>
          <a:effectLst>
            <a:softEdge rad="1206500"/>
          </a:effectLst>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
            </a:pPr>
            <a:r>
              <a:rPr lang="en-IN" sz="1800" dirty="0">
                <a:solidFill>
                  <a:schemeClr val="dk1"/>
                </a:solidFill>
                <a:latin typeface="Century Schoolbook" panose="02040604050505020304" pitchFamily="18" charset="0"/>
                <a:ea typeface="Calibri"/>
                <a:cs typeface="Times New Roman" panose="02020603050405020304" pitchFamily="18" charset="0"/>
                <a:sym typeface="Calibri"/>
              </a:rPr>
              <a:t> </a:t>
            </a:r>
            <a:r>
              <a:rPr lang="en-IN" sz="2000" dirty="0">
                <a:solidFill>
                  <a:schemeClr val="dk1"/>
                </a:solidFill>
                <a:latin typeface="Century Schoolbook" panose="02040604050505020304" pitchFamily="18" charset="0"/>
                <a:ea typeface="Calibri"/>
                <a:cs typeface="Times New Roman" panose="02020603050405020304" pitchFamily="18" charset="0"/>
                <a:sym typeface="Calibri"/>
              </a:rPr>
              <a:t>My Name is Mohd Arshad.</a:t>
            </a:r>
          </a:p>
          <a:p>
            <a:pPr marR="0" lvl="0" algn="l" rtl="0">
              <a:spcBef>
                <a:spcPts val="0"/>
              </a:spcBef>
              <a:spcAft>
                <a:spcPts val="0"/>
              </a:spcAft>
              <a:buClr>
                <a:schemeClr val="dk1"/>
              </a:buClr>
              <a:buSzPts val="1800"/>
            </a:pPr>
            <a:endParaRPr lang="en-IN" sz="2000" dirty="0">
              <a:solidFill>
                <a:schemeClr val="dk1"/>
              </a:solidFill>
              <a:latin typeface="Century Schoolbook" panose="020406040505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r>
              <a:rPr lang="en-IN" sz="2000" i="0" u="none" strike="noStrike" cap="none" dirty="0">
                <a:solidFill>
                  <a:schemeClr val="dk1"/>
                </a:solidFill>
                <a:latin typeface="Century Schoolbook" panose="02040604050505020304" pitchFamily="18" charset="0"/>
                <a:ea typeface="Calibri"/>
                <a:cs typeface="Times New Roman" panose="02020603050405020304" pitchFamily="18" charset="0"/>
                <a:sym typeface="Calibri"/>
              </a:rPr>
              <a:t> I recently completed my graduation BSc in data science.</a:t>
            </a:r>
          </a:p>
          <a:p>
            <a:pPr marR="0" lvl="0" algn="l" rtl="0">
              <a:spcBef>
                <a:spcPts val="0"/>
              </a:spcBef>
              <a:spcAft>
                <a:spcPts val="0"/>
              </a:spcAft>
              <a:buClr>
                <a:schemeClr val="dk1"/>
              </a:buClr>
              <a:buSzPts val="1800"/>
            </a:pPr>
            <a:endParaRPr lang="en-IN" sz="2000" i="0" u="none" strike="noStrike" cap="none" dirty="0">
              <a:solidFill>
                <a:schemeClr val="dk1"/>
              </a:solidFill>
              <a:latin typeface="Century Schoolbook" panose="020406040505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r>
              <a:rPr lang="en-IN" sz="2000" dirty="0">
                <a:solidFill>
                  <a:schemeClr val="dk1"/>
                </a:solidFill>
                <a:latin typeface="Century Schoolbook" panose="02040604050505020304" pitchFamily="18" charset="0"/>
                <a:ea typeface="Calibri"/>
                <a:cs typeface="Times New Roman" panose="02020603050405020304" pitchFamily="18" charset="0"/>
                <a:sym typeface="Calibri"/>
              </a:rPr>
              <a:t> Passed out in the year 2023.</a:t>
            </a:r>
          </a:p>
          <a:p>
            <a:pPr marR="0" lvl="0" algn="l" rtl="0">
              <a:spcBef>
                <a:spcPts val="0"/>
              </a:spcBef>
              <a:spcAft>
                <a:spcPts val="0"/>
              </a:spcAft>
              <a:buClr>
                <a:schemeClr val="dk1"/>
              </a:buClr>
              <a:buSzPts val="1800"/>
            </a:pPr>
            <a:endParaRPr lang="en-IN" sz="2000" dirty="0">
              <a:solidFill>
                <a:schemeClr val="dk1"/>
              </a:solidFill>
              <a:latin typeface="Century Schoolbook" panose="020406040505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r>
              <a:rPr lang="en-IN" sz="2000" dirty="0">
                <a:solidFill>
                  <a:schemeClr val="dk1"/>
                </a:solidFill>
                <a:latin typeface="Century Schoolbook" panose="02040604050505020304" pitchFamily="18" charset="0"/>
                <a:ea typeface="Calibri"/>
                <a:cs typeface="Times New Roman" panose="02020603050405020304" pitchFamily="18" charset="0"/>
                <a:sym typeface="Calibri"/>
              </a:rPr>
              <a:t> Reason why I choose Data Science</a:t>
            </a:r>
            <a:r>
              <a:rPr lang="en-IN" sz="1800" dirty="0">
                <a:solidFill>
                  <a:schemeClr val="dk1"/>
                </a:solidFill>
                <a:latin typeface="Century Schoolbook" panose="02040604050505020304" pitchFamily="18" charset="0"/>
                <a:ea typeface="Calibri"/>
                <a:cs typeface="Times New Roman" panose="02020603050405020304" pitchFamily="18" charset="0"/>
                <a:sym typeface="Calibri"/>
              </a:rPr>
              <a:t>.</a:t>
            </a:r>
          </a:p>
          <a:p>
            <a:endParaRPr lang="en-US" sz="2000" b="0" i="0" dirty="0">
              <a:effectLst/>
              <a:latin typeface="Times New Roman" panose="02020603050405020304" pitchFamily="18" charset="0"/>
              <a:cs typeface="Times New Roman" panose="02020603050405020304" pitchFamily="18" charset="0"/>
            </a:endParaRPr>
          </a:p>
          <a:p>
            <a:pPr marL="342900" indent="-342900">
              <a:buClr>
                <a:schemeClr val="dk1"/>
              </a:buClr>
              <a:buSzPts val="1800"/>
              <a:buFont typeface="Wingdings" panose="05000000000000000000" pitchFamily="2" charset="2"/>
              <a:buChar char="Ø"/>
            </a:pPr>
            <a:r>
              <a:rPr lang="en-IN" sz="2400" b="1" i="0" dirty="0">
                <a:solidFill>
                  <a:srgbClr val="2D2D2D"/>
                </a:solidFill>
                <a:effectLst/>
                <a:latin typeface="Noto Sans" panose="020B0502040504020204" pitchFamily="34" charset="0"/>
              </a:rPr>
              <a:t> </a:t>
            </a:r>
            <a:r>
              <a:rPr lang="en-IN" sz="2000" i="0" dirty="0">
                <a:solidFill>
                  <a:srgbClr val="2D2D2D"/>
                </a:solidFill>
                <a:effectLst/>
                <a:latin typeface="Century Schoolbook" panose="02040604050505020304" pitchFamily="18" charset="0"/>
              </a:rPr>
              <a:t>Learning opportunities</a:t>
            </a:r>
          </a:p>
          <a:p>
            <a:pPr marL="342900" indent="-342900">
              <a:buClr>
                <a:schemeClr val="dk1"/>
              </a:buClr>
              <a:buSzPts val="1800"/>
              <a:buFont typeface="Wingdings" panose="05000000000000000000" pitchFamily="2" charset="2"/>
              <a:buChar char="Ø"/>
            </a:pPr>
            <a:r>
              <a:rPr lang="en-IN" sz="2000" i="0" dirty="0">
                <a:solidFill>
                  <a:srgbClr val="2D2D2D"/>
                </a:solidFill>
                <a:effectLst/>
                <a:latin typeface="Century Schoolbook" panose="02040604050505020304" pitchFamily="18" charset="0"/>
              </a:rPr>
              <a:t>Earning potential</a:t>
            </a:r>
          </a:p>
          <a:p>
            <a:pPr marL="342900" indent="-342900">
              <a:buClr>
                <a:schemeClr val="dk1"/>
              </a:buClr>
              <a:buSzPts val="1800"/>
              <a:buFont typeface="Wingdings" panose="05000000000000000000" pitchFamily="2" charset="2"/>
              <a:buChar char="Ø"/>
            </a:pPr>
            <a:r>
              <a:rPr lang="en-IN" sz="2000" i="0" dirty="0">
                <a:solidFill>
                  <a:srgbClr val="2D2D2D"/>
                </a:solidFill>
                <a:effectLst/>
                <a:latin typeface="Century Schoolbook" panose="02040604050505020304" pitchFamily="18" charset="0"/>
              </a:rPr>
              <a:t>Diverse employment opportunities</a:t>
            </a:r>
            <a:r>
              <a:rPr lang="en-IN" sz="2000" dirty="0">
                <a:solidFill>
                  <a:schemeClr val="dk1"/>
                </a:solidFill>
                <a:latin typeface="Century Schoolbook" panose="02040604050505020304" pitchFamily="18" charset="0"/>
                <a:ea typeface="Calibri"/>
                <a:cs typeface="Times New Roman" panose="02020603050405020304" pitchFamily="18" charset="0"/>
                <a:sym typeface="Calibri"/>
              </a:rPr>
              <a:t> </a:t>
            </a:r>
          </a:p>
          <a:p>
            <a:pPr marL="342900" indent="-342900">
              <a:buClr>
                <a:schemeClr val="dk1"/>
              </a:buClr>
              <a:buSzPts val="1800"/>
              <a:buFont typeface="Wingdings" panose="05000000000000000000" pitchFamily="2" charset="2"/>
              <a:buChar char="Ø"/>
            </a:pPr>
            <a:r>
              <a:rPr lang="en-IN" sz="2000" i="0" dirty="0">
                <a:solidFill>
                  <a:srgbClr val="2D2D2D"/>
                </a:solidFill>
                <a:effectLst/>
                <a:latin typeface="Century Schoolbook" panose="02040604050505020304" pitchFamily="18" charset="0"/>
              </a:rPr>
              <a:t>Consulting opportunities</a:t>
            </a:r>
          </a:p>
          <a:p>
            <a:pPr marL="342900" indent="-342900">
              <a:buClr>
                <a:schemeClr val="dk1"/>
              </a:buClr>
              <a:buSzPts val="1800"/>
              <a:buFont typeface="Wingdings" panose="05000000000000000000" pitchFamily="2" charset="2"/>
              <a:buChar char="Ø"/>
            </a:pPr>
            <a:r>
              <a:rPr lang="en-IN" sz="2000" i="0" dirty="0">
                <a:solidFill>
                  <a:srgbClr val="2D2D2D"/>
                </a:solidFill>
                <a:effectLst/>
                <a:latin typeface="Century Schoolbook" panose="02040604050505020304" pitchFamily="18" charset="0"/>
              </a:rPr>
              <a:t> Diverse skill set</a:t>
            </a:r>
          </a:p>
          <a:p>
            <a:pPr marL="342900" indent="-342900">
              <a:buClr>
                <a:schemeClr val="dk1"/>
              </a:buClr>
              <a:buSzPts val="1800"/>
              <a:buFont typeface="Wingdings" panose="05000000000000000000" pitchFamily="2" charset="2"/>
              <a:buChar char="Ø"/>
            </a:pPr>
            <a:r>
              <a:rPr lang="en-IN" sz="2000" i="0" dirty="0">
                <a:solidFill>
                  <a:srgbClr val="2D2D2D"/>
                </a:solidFill>
                <a:effectLst/>
                <a:latin typeface="Century Schoolbook" panose="02040604050505020304" pitchFamily="18" charset="0"/>
              </a:rPr>
              <a:t>Career Outlook</a:t>
            </a:r>
          </a:p>
          <a:p>
            <a:pPr algn="ctr">
              <a:buClr>
                <a:schemeClr val="dk1"/>
              </a:buClr>
              <a:buSzPts val="1800"/>
            </a:pPr>
            <a:r>
              <a:rPr lang="en-IN" sz="1800" b="1" i="0" dirty="0">
                <a:solidFill>
                  <a:schemeClr val="dk1"/>
                </a:solidFill>
                <a:effectLst/>
                <a:latin typeface="Times New Roman" panose="02020603050405020304" pitchFamily="18" charset="0"/>
                <a:ea typeface="Calibri"/>
                <a:cs typeface="Times New Roman" panose="02020603050405020304" pitchFamily="18" charset="0"/>
                <a:sym typeface="Calibri"/>
              </a:rPr>
              <a:t> </a:t>
            </a:r>
            <a:endParaRPr lang="en-IN" sz="2000" b="1" i="0" dirty="0">
              <a:solidFill>
                <a:srgbClr val="2D2D2D"/>
              </a:solidFill>
              <a:effectLst/>
              <a:latin typeface="Century Schoolbook" panose="02040604050505020304" pitchFamily="18" charset="0"/>
            </a:endParaRPr>
          </a:p>
          <a:p>
            <a:pPr marL="285750" marR="0" lvl="0" indent="-285750" algn="ctr" rtl="0">
              <a:spcBef>
                <a:spcPts val="0"/>
              </a:spcBef>
              <a:spcAft>
                <a:spcPts val="0"/>
              </a:spcAft>
              <a:buClr>
                <a:schemeClr val="dk1"/>
              </a:buClr>
              <a:buSzPts val="1800"/>
              <a:buFont typeface="Wingdings" panose="05000000000000000000" pitchFamily="2" charset="2"/>
              <a:buChar char="ü"/>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ctr" rtl="0">
              <a:spcBef>
                <a:spcPts val="0"/>
              </a:spcBef>
              <a:spcAft>
                <a:spcPts val="0"/>
              </a:spcAft>
              <a:buClr>
                <a:schemeClr val="dk1"/>
              </a:buClr>
              <a:buSzPts val="1800"/>
              <a:buFont typeface="Wingdings" panose="05000000000000000000" pitchFamily="2" charset="2"/>
              <a:buChar char="§"/>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a:buClr>
                <a:schemeClr val="dk1"/>
              </a:buClr>
              <a:buSzPts val="1800"/>
            </a:pPr>
            <a:r>
              <a:rPr lang="en-US" sz="1800" i="0" dirty="0">
                <a:solidFill>
                  <a:srgbClr val="13100B"/>
                </a:solidFill>
                <a:effectLst/>
                <a:latin typeface="Soehne"/>
              </a:rPr>
              <a:t>.</a:t>
            </a:r>
          </a:p>
          <a:p>
            <a:pPr marL="285750" indent="-285750">
              <a:buClr>
                <a:schemeClr val="dk1"/>
              </a:buClr>
              <a:buSzPts val="1800"/>
              <a:buFont typeface="Wingdings" panose="05000000000000000000" pitchFamily="2" charset="2"/>
              <a:buChar char="§"/>
            </a:pPr>
            <a:endParaRPr lang="en-US" sz="1800" i="0" dirty="0">
              <a:effectLst/>
              <a:latin typeface="Times New Roman" panose="02020603050405020304" pitchFamily="18" charset="0"/>
              <a:cs typeface="Times New Roman" panose="02020603050405020304" pitchFamily="18" charset="0"/>
            </a:endParaRPr>
          </a:p>
          <a:p>
            <a:pPr marL="285750" indent="-285750">
              <a:buClr>
                <a:schemeClr val="dk1"/>
              </a:buClr>
              <a:buSzPts val="1800"/>
              <a:buFont typeface="Wingdings" panose="05000000000000000000" pitchFamily="2" charset="2"/>
              <a:buChar char="§"/>
            </a:pPr>
            <a:endParaRPr lang="en-US" sz="1800" i="0" dirty="0">
              <a:effectLst/>
              <a:latin typeface="Times New Roman" panose="02020603050405020304" pitchFamily="18" charset="0"/>
              <a:cs typeface="Times New Roman" panose="02020603050405020304" pitchFamily="18" charset="0"/>
            </a:endParaRPr>
          </a:p>
          <a:p>
            <a:pPr marL="285750" indent="-285750">
              <a:buClr>
                <a:schemeClr val="dk1"/>
              </a:buClr>
              <a:buSzPts val="1800"/>
              <a:buFont typeface="Wingdings" panose="05000000000000000000" pitchFamily="2" charset="2"/>
              <a:buChar char="§"/>
            </a:pPr>
            <a:endParaRPr lang="en-US" sz="1800" i="0" dirty="0">
              <a:effectLst/>
              <a:latin typeface="Times New Roman" panose="02020603050405020304" pitchFamily="18" charset="0"/>
              <a:cs typeface="Times New Roman" panose="02020603050405020304" pitchFamily="18" charset="0"/>
            </a:endParaRPr>
          </a:p>
          <a:p>
            <a:pPr marL="285750" indent="-285750">
              <a:buClr>
                <a:schemeClr val="dk1"/>
              </a:buClr>
              <a:buSzPts val="1800"/>
              <a:buFont typeface="Wingdings" panose="05000000000000000000" pitchFamily="2" charset="2"/>
              <a:buChar char="§"/>
            </a:pPr>
            <a:endParaRPr lang="en-US" sz="1800" i="0" dirty="0">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Lato Black"/>
                <a:ea typeface="Lato Black"/>
                <a:cs typeface="Lato Black"/>
                <a:sym typeface="Lato Black"/>
              </a:rPr>
              <a:t>About me</a:t>
            </a:r>
            <a:endParaRPr sz="1800" b="1" i="0" u="none" strike="noStrike" cap="none" dirty="0">
              <a:solidFill>
                <a:srgbClr val="FF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AB8BF8FB-A466-4E1D-1ADE-0B08CD9D461E}"/>
              </a:ext>
            </a:extLst>
          </p:cNvPr>
          <p:cNvPicPr>
            <a:picLocks noChangeAspect="1"/>
          </p:cNvPicPr>
          <p:nvPr/>
        </p:nvPicPr>
        <p:blipFill>
          <a:blip r:embed="rId3"/>
          <a:stretch>
            <a:fillRect/>
          </a:stretch>
        </p:blipFill>
        <p:spPr>
          <a:xfrm>
            <a:off x="7348691" y="2187370"/>
            <a:ext cx="4514850" cy="2758256"/>
          </a:xfrm>
          <a:prstGeom prst="rect">
            <a:avLst/>
          </a:prstGeom>
          <a:effectLst>
            <a:softEdge rad="127000"/>
          </a:effectLst>
        </p:spPr>
      </p:pic>
      <p:sp>
        <p:nvSpPr>
          <p:cNvPr id="2" name="TextBox 1">
            <a:extLst>
              <a:ext uri="{FF2B5EF4-FFF2-40B4-BE49-F238E27FC236}">
                <a16:creationId xmlns:a16="http://schemas.microsoft.com/office/drawing/2014/main" id="{3F80B3D0-5C20-9D40-4957-8E0E75AF6D3C}"/>
              </a:ext>
            </a:extLst>
          </p:cNvPr>
          <p:cNvSpPr txBox="1"/>
          <p:nvPr/>
        </p:nvSpPr>
        <p:spPr>
          <a:xfrm>
            <a:off x="945580" y="5793345"/>
            <a:ext cx="4316361" cy="707886"/>
          </a:xfrm>
          <a:prstGeom prst="rect">
            <a:avLst/>
          </a:prstGeom>
          <a:noFill/>
        </p:spPr>
        <p:txBody>
          <a:bodyPr wrap="square" rtlCol="0">
            <a:spAutoFit/>
          </a:bodyPr>
          <a:lstStyle/>
          <a:p>
            <a:r>
              <a:rPr lang="en-IN" sz="2000" dirty="0" err="1">
                <a:solidFill>
                  <a:srgbClr val="FF0000"/>
                </a:solidFill>
                <a:hlinkClick r:id="rId4"/>
              </a:rPr>
              <a:t>Github</a:t>
            </a:r>
            <a:endParaRPr lang="en-IN" sz="2000" dirty="0">
              <a:solidFill>
                <a:srgbClr val="FF0000"/>
              </a:solidFill>
            </a:endParaRPr>
          </a:p>
          <a:p>
            <a:r>
              <a:rPr lang="en-IN" sz="2000" dirty="0">
                <a:solidFill>
                  <a:srgbClr val="FF0000"/>
                </a:solidFill>
                <a:hlinkClick r:id="rId5"/>
              </a:rPr>
              <a:t>LinkedIn</a:t>
            </a:r>
            <a:endParaRPr lang="en-IN" sz="2000" dirty="0">
              <a:solidFill>
                <a:srgbClr val="FF0000"/>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A2D234A7-84F7-3B1C-7298-24C639893B61}"/>
              </a:ext>
            </a:extLst>
          </p:cNvPr>
          <p:cNvSpPr txBox="1">
            <a:spLocks noGrp="1"/>
          </p:cNvSpPr>
          <p:nvPr>
            <p:ph type="title"/>
          </p:nvPr>
        </p:nvSpPr>
        <p:spPr>
          <a:xfrm>
            <a:off x="0" y="79989"/>
            <a:ext cx="10515600" cy="1325563"/>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Introduction</a:t>
            </a:r>
            <a:endParaRPr sz="1800" b="0" i="0" u="none" strike="noStrike" cap="none" dirty="0">
              <a:solidFill>
                <a:srgbClr val="FF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AEB468B1-FC49-A1E7-2F0C-A8139851631F}"/>
              </a:ext>
            </a:extLst>
          </p:cNvPr>
          <p:cNvSpPr>
            <a:spLocks noGrp="1"/>
          </p:cNvSpPr>
          <p:nvPr>
            <p:ph type="body" idx="4294967295"/>
          </p:nvPr>
        </p:nvSpPr>
        <p:spPr>
          <a:xfrm>
            <a:off x="-1" y="852488"/>
            <a:ext cx="9665111" cy="5253344"/>
          </a:xfrm>
        </p:spPr>
        <p:txBody>
          <a:bodyPr>
            <a:normAutofit/>
          </a:bodyPr>
          <a:lstStyle/>
          <a:p>
            <a:pPr marL="114300" indent="0">
              <a:buNone/>
            </a:pPr>
            <a:r>
              <a:rPr lang="en-IN" b="1" dirty="0"/>
              <a:t>Dataset Description:</a:t>
            </a:r>
          </a:p>
          <a:p>
            <a:pPr marL="114300" indent="0">
              <a:buNone/>
            </a:pPr>
            <a:r>
              <a:rPr lang="en-US" sz="1400" b="0" i="0" dirty="0">
                <a:solidFill>
                  <a:srgbClr val="000000"/>
                </a:solidFill>
                <a:effectLst/>
                <a:latin typeface="Times New Roman" panose="02020603050405020304" pitchFamily="18" charset="0"/>
                <a:cs typeface="Times New Roman" panose="02020603050405020304" pitchFamily="18" charset="0"/>
              </a:rPr>
              <a:t>The dataset pertains to Aspiring Minds from the Aspiring Mind Employment Outcome 2015 (AMEO). The study is primarily focused on students within engineering disciplines. It encompasses the employment outcomes of engineering graduates, encompassing dependent variables such as Salary, Job Titles, and Job Locations. Additionally, the dataset incorporates standardized scores from three distinct areas – cognitive skills, technical skills, and personality skills. Demographic features are also included in the dataset. Comprising around 40 independent variables and 4000 data points, these variables exhibit both continuous and categorical nature. Each candidate is uniquely identified within the dataset.</a:t>
            </a:r>
          </a:p>
          <a:p>
            <a:pPr marL="114300" indent="0">
              <a:buNone/>
            </a:pPr>
            <a:r>
              <a:rPr lang="en-US" b="1" dirty="0">
                <a:solidFill>
                  <a:srgbClr val="000000"/>
                </a:solidFill>
                <a:latin typeface="Helvetica Neue"/>
              </a:rPr>
              <a:t>Objective:</a:t>
            </a:r>
          </a:p>
          <a:p>
            <a:pPr marL="114300" indent="0">
              <a:buNone/>
            </a:pPr>
            <a:r>
              <a:rPr lang="en-US" sz="1400" dirty="0">
                <a:solidFill>
                  <a:srgbClr val="000000"/>
                </a:solidFill>
                <a:latin typeface="Times New Roman" panose="02020603050405020304" pitchFamily="18" charset="0"/>
                <a:cs typeface="Times New Roman" panose="02020603050405020304" pitchFamily="18" charset="0"/>
              </a:rPr>
              <a:t>The dataset aims to explore and understand the various features and attributes related to job candidates, including their educational qualifications, personality traits, and demographic information.</a:t>
            </a:r>
          </a:p>
          <a:p>
            <a:pPr marL="114300" indent="0">
              <a:buNone/>
            </a:pPr>
            <a:r>
              <a:rPr lang="en-US" sz="1400" dirty="0">
                <a:solidFill>
                  <a:srgbClr val="000000"/>
                </a:solidFill>
                <a:latin typeface="Times New Roman" panose="02020603050405020304" pitchFamily="18" charset="0"/>
                <a:cs typeface="Times New Roman" panose="02020603050405020304" pitchFamily="18" charset="0"/>
              </a:rPr>
              <a:t>The primary goal is to build a predictive salary model based on the available features. This could involve using machine learning techniques to develop a model that accurately estimates the annual CTC offered.</a:t>
            </a:r>
          </a:p>
          <a:p>
            <a:pPr marL="114300" indent="0">
              <a:buNone/>
            </a:pPr>
            <a:r>
              <a:rPr lang="en-US" sz="1400" dirty="0">
                <a:solidFill>
                  <a:srgbClr val="000000"/>
                </a:solidFill>
                <a:latin typeface="Times New Roman" panose="02020603050405020304" pitchFamily="18" charset="0"/>
                <a:cs typeface="Times New Roman" panose="02020603050405020304" pitchFamily="18" charset="0"/>
              </a:rPr>
              <a:t>Through EDA, the dataset intends to uncover any patterns, trends, or relationships within the data. This could include identifying factors that significantly impact salary levels or discovering correlations between different features.</a:t>
            </a:r>
          </a:p>
          <a:p>
            <a:pPr marL="114300" indent="0">
              <a:buNone/>
            </a:pPr>
            <a:r>
              <a:rPr lang="en-US" sz="1400" dirty="0">
                <a:solidFill>
                  <a:srgbClr val="000000"/>
                </a:solidFill>
                <a:latin typeface="Times New Roman" panose="02020603050405020304" pitchFamily="18" charset="0"/>
                <a:cs typeface="Times New Roman" panose="02020603050405020304" pitchFamily="18" charset="0"/>
              </a:rPr>
              <a:t>The dataset might provide insights into gender imbalances in certain fields of study, industries, or geographical locations.</a:t>
            </a:r>
          </a:p>
          <a:p>
            <a:pPr marL="114300" indent="0">
              <a:buNone/>
            </a:pPr>
            <a:r>
              <a:rPr lang="en-US" sz="1400" dirty="0">
                <a:solidFill>
                  <a:srgbClr val="000000"/>
                </a:solidFill>
                <a:latin typeface="Times New Roman" panose="02020603050405020304" pitchFamily="18" charset="0"/>
                <a:cs typeface="Times New Roman" panose="02020603050405020304" pitchFamily="18" charset="0"/>
              </a:rPr>
              <a:t> Exploring outliers in the salary data can help understand extreme cases and potentially identify reasons for exceptionally high or low salary offers.</a:t>
            </a:r>
            <a:endParaRPr lang="en-IN" sz="14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1516DA-C540-0773-D585-77E878AA4681}"/>
              </a:ext>
            </a:extLst>
          </p:cNvPr>
          <p:cNvPicPr>
            <a:picLocks noChangeAspect="1"/>
          </p:cNvPicPr>
          <p:nvPr/>
        </p:nvPicPr>
        <p:blipFill>
          <a:blip r:embed="rId2"/>
          <a:stretch>
            <a:fillRect/>
          </a:stretch>
        </p:blipFill>
        <p:spPr>
          <a:xfrm>
            <a:off x="9848620" y="3044825"/>
            <a:ext cx="2343380" cy="2077781"/>
          </a:xfrm>
          <a:prstGeom prst="rect">
            <a:avLst/>
          </a:prstGeom>
          <a:effectLst>
            <a:softEdge rad="127000"/>
          </a:effectLst>
        </p:spPr>
      </p:pic>
    </p:spTree>
    <p:extLst>
      <p:ext uri="{BB962C8B-B14F-4D97-AF65-F5344CB8AC3E}">
        <p14:creationId xmlns:p14="http://schemas.microsoft.com/office/powerpoint/2010/main" val="335531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E85B-6CBB-CE9B-65B8-BD350C1F1C36}"/>
              </a:ext>
            </a:extLst>
          </p:cNvPr>
          <p:cNvSpPr>
            <a:spLocks noGrp="1"/>
          </p:cNvSpPr>
          <p:nvPr>
            <p:ph type="title"/>
          </p:nvPr>
        </p:nvSpPr>
        <p:spPr>
          <a:xfrm>
            <a:off x="68826" y="181897"/>
            <a:ext cx="10515600" cy="884903"/>
          </a:xfrm>
        </p:spPr>
        <p:txBody>
          <a:bodyPr>
            <a:noAutofit/>
          </a:bodyPr>
          <a:lstStyle/>
          <a:p>
            <a:br>
              <a:rPr lang="en-IN" sz="3200" b="0" i="0" dirty="0">
                <a:latin typeface="+mn-lt"/>
              </a:rPr>
            </a:br>
            <a:r>
              <a:rPr lang="en-IN" sz="3200" b="1" i="0" dirty="0">
                <a:solidFill>
                  <a:srgbClr val="FF0000"/>
                </a:solidFill>
                <a:latin typeface="+mn-lt"/>
              </a:rPr>
              <a:t>Exploratory Data Analysis</a:t>
            </a:r>
            <a:br>
              <a:rPr lang="en-IN" sz="3200" b="0" i="0" dirty="0">
                <a:latin typeface="+mn-lt"/>
              </a:rPr>
            </a:br>
            <a:br>
              <a:rPr lang="en-IN" sz="3200" dirty="0">
                <a:latin typeface="+mn-lt"/>
              </a:rPr>
            </a:br>
            <a:endParaRPr lang="en-IN" sz="3200" dirty="0">
              <a:latin typeface="+mn-lt"/>
            </a:endParaRPr>
          </a:p>
        </p:txBody>
      </p:sp>
      <p:sp>
        <p:nvSpPr>
          <p:cNvPr id="3" name="Text Placeholder 2">
            <a:extLst>
              <a:ext uri="{FF2B5EF4-FFF2-40B4-BE49-F238E27FC236}">
                <a16:creationId xmlns:a16="http://schemas.microsoft.com/office/drawing/2014/main" id="{EC16DEC6-FCE4-9CCC-BE73-C0C70718B554}"/>
              </a:ext>
            </a:extLst>
          </p:cNvPr>
          <p:cNvSpPr>
            <a:spLocks noGrp="1"/>
          </p:cNvSpPr>
          <p:nvPr>
            <p:ph type="body" idx="1"/>
          </p:nvPr>
        </p:nvSpPr>
        <p:spPr>
          <a:xfrm>
            <a:off x="0" y="1530657"/>
            <a:ext cx="8308258" cy="5155278"/>
          </a:xfrm>
          <a:effectLst>
            <a:softEdge rad="12700"/>
          </a:effectLst>
        </p:spPr>
        <p:txBody>
          <a:bodyPr>
            <a:normAutofit/>
          </a:bodyPr>
          <a:lstStyle/>
          <a:p>
            <a:r>
              <a:rPr lang="en-US" sz="1600" dirty="0"/>
              <a:t>The data preprocessing steps include the removal of the first unnamed column and other columns such as </a:t>
            </a:r>
            <a:r>
              <a:rPr lang="en-US" sz="1600" dirty="0" err="1"/>
              <a:t>CollegeTier</a:t>
            </a:r>
            <a:r>
              <a:rPr lang="en-US" sz="1600" dirty="0"/>
              <a:t>, </a:t>
            </a:r>
            <a:r>
              <a:rPr lang="en-US" sz="1600" dirty="0" err="1"/>
              <a:t>CollegeCity</a:t>
            </a:r>
            <a:r>
              <a:rPr lang="en-US" sz="1600" dirty="0"/>
              <a:t>, </a:t>
            </a:r>
            <a:r>
              <a:rPr lang="en-US" sz="1600" dirty="0" err="1"/>
              <a:t>CollegeCityID</a:t>
            </a:r>
            <a:r>
              <a:rPr lang="en-US" sz="1600" dirty="0"/>
              <a:t>, and Domain. The columns DOJ (Date of Joining), DOL (Date of Leaving), and DOB (Date of Birth) were converted to </a:t>
            </a:r>
            <a:r>
              <a:rPr lang="en-US" sz="1600" dirty="0" err="1"/>
              <a:t>DateTime</a:t>
            </a:r>
            <a:r>
              <a:rPr lang="en-US" sz="1600" dirty="0"/>
              <a:t> format. The 'present' values in the DOL column were replaced with the current </a:t>
            </a:r>
            <a:r>
              <a:rPr lang="en-US" sz="1600" dirty="0" err="1"/>
              <a:t>DateTime</a:t>
            </a:r>
            <a:r>
              <a:rPr lang="en-US" sz="1600" dirty="0"/>
              <a:t> using </a:t>
            </a:r>
            <a:r>
              <a:rPr lang="en-US" sz="1600" dirty="0" err="1"/>
              <a:t>datetimenow</a:t>
            </a:r>
            <a:r>
              <a:rPr lang="en-US" sz="1600" dirty="0"/>
              <a:t>().</a:t>
            </a:r>
          </a:p>
          <a:p>
            <a:endParaRPr lang="en-US" sz="1600" dirty="0"/>
          </a:p>
          <a:p>
            <a:r>
              <a:rPr lang="en-US" sz="1600" dirty="0"/>
              <a:t>In the Designation column, various short forms such as get, ASE, SEO, and </a:t>
            </a:r>
            <a:r>
              <a:rPr lang="en-US" sz="1600" dirty="0" err="1"/>
              <a:t>qa</a:t>
            </a:r>
            <a:r>
              <a:rPr lang="en-US" sz="1600" dirty="0"/>
              <a:t> were replaced with their actual names. Similarly, in the </a:t>
            </a:r>
            <a:r>
              <a:rPr lang="en-US" sz="1600" dirty="0" err="1"/>
              <a:t>JobCity</a:t>
            </a:r>
            <a:r>
              <a:rPr lang="en-US" sz="1600" dirty="0"/>
              <a:t> column, different forms of state names were replaced with their actual names. Instances of '-1' in the </a:t>
            </a:r>
            <a:r>
              <a:rPr lang="en-US" sz="1600" dirty="0" err="1"/>
              <a:t>JobCity</a:t>
            </a:r>
            <a:r>
              <a:rPr lang="en-US" sz="1600" dirty="0"/>
              <a:t> column were replaced with 'unknown', and the mode, Bengaluru, was used to replace 'unknown' values.</a:t>
            </a:r>
          </a:p>
          <a:p>
            <a:endParaRPr lang="en-US" sz="1600" dirty="0"/>
          </a:p>
          <a:p>
            <a:r>
              <a:rPr lang="en-US" sz="1600" dirty="0"/>
              <a:t>Regarding the 12th board column, instances with '0' were replaced with 'Unknown', and the data type was converted from object to string.</a:t>
            </a:r>
          </a:p>
          <a:p>
            <a:endParaRPr lang="en-US" sz="1600" dirty="0"/>
          </a:p>
          <a:p>
            <a:endParaRPr lang="en-US" sz="1600" dirty="0"/>
          </a:p>
          <a:p>
            <a:endParaRPr lang="en-US" sz="1600" dirty="0"/>
          </a:p>
          <a:p>
            <a:endParaRPr lang="en-US" sz="1600" dirty="0"/>
          </a:p>
          <a:p>
            <a:endParaRPr lang="en-US" sz="1600" dirty="0"/>
          </a:p>
          <a:p>
            <a:endParaRPr lang="en-US" dirty="0"/>
          </a:p>
        </p:txBody>
      </p:sp>
      <p:pic>
        <p:nvPicPr>
          <p:cNvPr id="7" name="Picture 6">
            <a:extLst>
              <a:ext uri="{FF2B5EF4-FFF2-40B4-BE49-F238E27FC236}">
                <a16:creationId xmlns:a16="http://schemas.microsoft.com/office/drawing/2014/main" id="{FD62768A-04B5-FDE4-1595-323FCD419B6E}"/>
              </a:ext>
            </a:extLst>
          </p:cNvPr>
          <p:cNvPicPr>
            <a:picLocks noChangeAspect="1"/>
          </p:cNvPicPr>
          <p:nvPr/>
        </p:nvPicPr>
        <p:blipFill>
          <a:blip r:embed="rId2"/>
          <a:stretch>
            <a:fillRect/>
          </a:stretch>
        </p:blipFill>
        <p:spPr>
          <a:xfrm>
            <a:off x="8662221" y="2104103"/>
            <a:ext cx="3254478" cy="2871019"/>
          </a:xfrm>
          <a:prstGeom prst="rect">
            <a:avLst/>
          </a:prstGeom>
          <a:effectLst>
            <a:softEdge rad="317500"/>
          </a:effectLst>
        </p:spPr>
      </p:pic>
    </p:spTree>
    <p:extLst>
      <p:ext uri="{BB962C8B-B14F-4D97-AF65-F5344CB8AC3E}">
        <p14:creationId xmlns:p14="http://schemas.microsoft.com/office/powerpoint/2010/main" val="368990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684F3AF-89B0-EAE7-9DE4-770EE90A7692}"/>
              </a:ext>
            </a:extLst>
          </p:cNvPr>
          <p:cNvPicPr>
            <a:picLocks noChangeAspect="1"/>
          </p:cNvPicPr>
          <p:nvPr/>
        </p:nvPicPr>
        <p:blipFill>
          <a:blip r:embed="rId2"/>
          <a:stretch>
            <a:fillRect/>
          </a:stretch>
        </p:blipFill>
        <p:spPr>
          <a:xfrm>
            <a:off x="151570" y="694958"/>
            <a:ext cx="5089024" cy="2224757"/>
          </a:xfrm>
          <a:prstGeom prst="rect">
            <a:avLst/>
          </a:prstGeom>
        </p:spPr>
      </p:pic>
      <p:sp>
        <p:nvSpPr>
          <p:cNvPr id="19" name="Google Shape;105;p3">
            <a:extLst>
              <a:ext uri="{FF2B5EF4-FFF2-40B4-BE49-F238E27FC236}">
                <a16:creationId xmlns:a16="http://schemas.microsoft.com/office/drawing/2014/main" id="{A2556D5F-E151-EA2D-84E1-82D43F68ADD0}"/>
              </a:ext>
            </a:extLst>
          </p:cNvPr>
          <p:cNvSpPr txBox="1"/>
          <p:nvPr/>
        </p:nvSpPr>
        <p:spPr>
          <a:xfrm>
            <a:off x="216258" y="223754"/>
            <a:ext cx="4001781"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21" name="Picture 20">
            <a:extLst>
              <a:ext uri="{FF2B5EF4-FFF2-40B4-BE49-F238E27FC236}">
                <a16:creationId xmlns:a16="http://schemas.microsoft.com/office/drawing/2014/main" id="{C4F8D33F-229E-BCA9-A7AB-01F33BFB53B5}"/>
              </a:ext>
            </a:extLst>
          </p:cNvPr>
          <p:cNvPicPr>
            <a:picLocks noChangeAspect="1"/>
          </p:cNvPicPr>
          <p:nvPr/>
        </p:nvPicPr>
        <p:blipFill>
          <a:blip r:embed="rId3"/>
          <a:stretch>
            <a:fillRect/>
          </a:stretch>
        </p:blipFill>
        <p:spPr>
          <a:xfrm>
            <a:off x="151570" y="3180906"/>
            <a:ext cx="2660456" cy="1750142"/>
          </a:xfrm>
          <a:prstGeom prst="rect">
            <a:avLst/>
          </a:prstGeom>
        </p:spPr>
      </p:pic>
      <p:pic>
        <p:nvPicPr>
          <p:cNvPr id="23" name="Picture 22">
            <a:extLst>
              <a:ext uri="{FF2B5EF4-FFF2-40B4-BE49-F238E27FC236}">
                <a16:creationId xmlns:a16="http://schemas.microsoft.com/office/drawing/2014/main" id="{0B04373C-F939-C38E-5B35-20D92D4B0B82}"/>
              </a:ext>
            </a:extLst>
          </p:cNvPr>
          <p:cNvPicPr>
            <a:picLocks noChangeAspect="1"/>
          </p:cNvPicPr>
          <p:nvPr/>
        </p:nvPicPr>
        <p:blipFill>
          <a:blip r:embed="rId4"/>
          <a:stretch>
            <a:fillRect/>
          </a:stretch>
        </p:blipFill>
        <p:spPr>
          <a:xfrm>
            <a:off x="2750169" y="2919715"/>
            <a:ext cx="2490425" cy="1750142"/>
          </a:xfrm>
          <a:prstGeom prst="rect">
            <a:avLst/>
          </a:prstGeom>
        </p:spPr>
      </p:pic>
      <p:pic>
        <p:nvPicPr>
          <p:cNvPr id="25" name="Picture 24">
            <a:extLst>
              <a:ext uri="{FF2B5EF4-FFF2-40B4-BE49-F238E27FC236}">
                <a16:creationId xmlns:a16="http://schemas.microsoft.com/office/drawing/2014/main" id="{E6626664-27AF-92E0-0CCF-2735BB0095BC}"/>
              </a:ext>
            </a:extLst>
          </p:cNvPr>
          <p:cNvPicPr>
            <a:picLocks noChangeAspect="1"/>
          </p:cNvPicPr>
          <p:nvPr/>
        </p:nvPicPr>
        <p:blipFill>
          <a:blip r:embed="rId5"/>
          <a:stretch>
            <a:fillRect/>
          </a:stretch>
        </p:blipFill>
        <p:spPr>
          <a:xfrm>
            <a:off x="127311" y="4931048"/>
            <a:ext cx="2708975" cy="1677761"/>
          </a:xfrm>
          <a:prstGeom prst="rect">
            <a:avLst/>
          </a:prstGeom>
        </p:spPr>
      </p:pic>
      <p:pic>
        <p:nvPicPr>
          <p:cNvPr id="27" name="Picture 26">
            <a:extLst>
              <a:ext uri="{FF2B5EF4-FFF2-40B4-BE49-F238E27FC236}">
                <a16:creationId xmlns:a16="http://schemas.microsoft.com/office/drawing/2014/main" id="{98A50041-0D7E-10A4-41FF-B99C9D2A4F56}"/>
              </a:ext>
            </a:extLst>
          </p:cNvPr>
          <p:cNvPicPr>
            <a:picLocks noChangeAspect="1"/>
          </p:cNvPicPr>
          <p:nvPr/>
        </p:nvPicPr>
        <p:blipFill>
          <a:blip r:embed="rId6"/>
          <a:stretch>
            <a:fillRect/>
          </a:stretch>
        </p:blipFill>
        <p:spPr>
          <a:xfrm>
            <a:off x="2812027" y="4821539"/>
            <a:ext cx="2428568" cy="1750142"/>
          </a:xfrm>
          <a:prstGeom prst="rect">
            <a:avLst/>
          </a:prstGeom>
        </p:spPr>
      </p:pic>
      <p:sp>
        <p:nvSpPr>
          <p:cNvPr id="36" name="TextBox 35">
            <a:extLst>
              <a:ext uri="{FF2B5EF4-FFF2-40B4-BE49-F238E27FC236}">
                <a16:creationId xmlns:a16="http://schemas.microsoft.com/office/drawing/2014/main" id="{7FFB1874-B8FE-8340-BC1A-38F47A30F957}"/>
              </a:ext>
            </a:extLst>
          </p:cNvPr>
          <p:cNvSpPr txBox="1"/>
          <p:nvPr/>
        </p:nvSpPr>
        <p:spPr>
          <a:xfrm>
            <a:off x="5521002" y="1081548"/>
            <a:ext cx="6251094" cy="5047536"/>
          </a:xfrm>
          <a:prstGeom prst="rect">
            <a:avLst/>
          </a:prstGeom>
          <a:noFill/>
        </p:spPr>
        <p:txBody>
          <a:bodyPr wrap="square" rtlCol="0">
            <a:spAutoFit/>
          </a:bodyPr>
          <a:lstStyle/>
          <a:p>
            <a:r>
              <a:rPr lang="en-US" b="1" dirty="0"/>
              <a:t>𝑆𝑎𝑙𝑎𝑟𝑦𝐷𝑖𝑠𝑡𝑟𝑖𝑏𝑢𝑡𝑖𝑜𝑛:</a:t>
            </a:r>
          </a:p>
          <a:p>
            <a:r>
              <a:rPr lang="en-US" dirty="0"/>
              <a:t> </a:t>
            </a:r>
          </a:p>
          <a:p>
            <a:r>
              <a:rPr lang="en-US" dirty="0"/>
              <a:t>The dataset exhibits a broad salary range, spanning from 35,000 to 4,000,000, with an average (mean) salary of approximately 307,700 and a median of 300,000.</a:t>
            </a:r>
          </a:p>
          <a:p>
            <a:endParaRPr lang="en-US" dirty="0"/>
          </a:p>
          <a:p>
            <a:r>
              <a:rPr lang="en-US" dirty="0"/>
              <a:t>A notable dispersion is observed in salary values around the mean, evidenced by a standard deviation of approximately 212,700.</a:t>
            </a:r>
          </a:p>
          <a:p>
            <a:endParaRPr lang="en-US" dirty="0"/>
          </a:p>
          <a:p>
            <a:r>
              <a:rPr lang="en-US" dirty="0"/>
              <a:t>The presence of numerous outliers suggests substantial variability in salary levels within the dataset.</a:t>
            </a:r>
          </a:p>
          <a:p>
            <a:endParaRPr lang="en-US" b="1" dirty="0"/>
          </a:p>
          <a:p>
            <a:r>
              <a:rPr lang="en-US" b="1" dirty="0"/>
              <a:t>𝐸𝑑𝑢𝑐𝑎𝑡𝑖𝑜𝑛𝑎𝑙𝑃𝑒𝑟𝑓𝑜𝑟𝑚𝑎𝑛𝑐𝑒𝐴𝑛𝑎𝑙𝑦𝑠𝑖𝑠:</a:t>
            </a:r>
          </a:p>
          <a:p>
            <a:r>
              <a:rPr lang="en-US" dirty="0"/>
              <a:t>There is a moderate range of variability in academic achievements.</a:t>
            </a:r>
          </a:p>
          <a:p>
            <a:endParaRPr lang="en-US" dirty="0"/>
          </a:p>
          <a:p>
            <a:r>
              <a:rPr lang="en-US" dirty="0"/>
              <a:t>The mean percentages for the 10th and 12th grades are around 77.9 and 74.5, respectively, with standard deviations of approximately 9.9 and 11.0.</a:t>
            </a:r>
          </a:p>
          <a:p>
            <a:endParaRPr lang="en-US" dirty="0"/>
          </a:p>
          <a:p>
            <a:r>
              <a:rPr lang="en-US" dirty="0"/>
              <a:t>The average college GPA stands at 71.5, accompanied by a standard deviation of around 8.2.</a:t>
            </a:r>
          </a:p>
          <a:p>
            <a:endParaRPr lang="en-US" dirty="0"/>
          </a:p>
          <a:p>
            <a:r>
              <a:rPr lang="en-US" dirty="0"/>
              <a:t>Notably, there are outliers, especially in 10th and 12th percentages, suggesting the presence of individuals with lower academic scores.</a:t>
            </a:r>
            <a:endParaRPr lang="en-IN" dirty="0"/>
          </a:p>
        </p:txBody>
      </p:sp>
    </p:spTree>
    <p:extLst>
      <p:ext uri="{BB962C8B-B14F-4D97-AF65-F5344CB8AC3E}">
        <p14:creationId xmlns:p14="http://schemas.microsoft.com/office/powerpoint/2010/main" val="424621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105CB-E288-0F9B-3260-85B18A938011}"/>
              </a:ext>
            </a:extLst>
          </p:cNvPr>
          <p:cNvPicPr>
            <a:picLocks noChangeAspect="1"/>
          </p:cNvPicPr>
          <p:nvPr/>
        </p:nvPicPr>
        <p:blipFill>
          <a:blip r:embed="rId2"/>
          <a:stretch>
            <a:fillRect/>
          </a:stretch>
        </p:blipFill>
        <p:spPr>
          <a:xfrm>
            <a:off x="0" y="96794"/>
            <a:ext cx="5742040" cy="3020032"/>
          </a:xfrm>
          <a:prstGeom prst="rect">
            <a:avLst/>
          </a:prstGeom>
        </p:spPr>
      </p:pic>
      <p:pic>
        <p:nvPicPr>
          <p:cNvPr id="5" name="Picture 4">
            <a:extLst>
              <a:ext uri="{FF2B5EF4-FFF2-40B4-BE49-F238E27FC236}">
                <a16:creationId xmlns:a16="http://schemas.microsoft.com/office/drawing/2014/main" id="{AA4C52C4-589E-04F0-C719-10451DDE38AD}"/>
              </a:ext>
            </a:extLst>
          </p:cNvPr>
          <p:cNvPicPr>
            <a:picLocks noChangeAspect="1"/>
          </p:cNvPicPr>
          <p:nvPr/>
        </p:nvPicPr>
        <p:blipFill>
          <a:blip r:embed="rId3"/>
          <a:stretch>
            <a:fillRect/>
          </a:stretch>
        </p:blipFill>
        <p:spPr>
          <a:xfrm>
            <a:off x="6292645" y="0"/>
            <a:ext cx="5081605" cy="2063758"/>
          </a:xfrm>
          <a:prstGeom prst="rect">
            <a:avLst/>
          </a:prstGeom>
        </p:spPr>
      </p:pic>
      <p:pic>
        <p:nvPicPr>
          <p:cNvPr id="7" name="Picture 6">
            <a:extLst>
              <a:ext uri="{FF2B5EF4-FFF2-40B4-BE49-F238E27FC236}">
                <a16:creationId xmlns:a16="http://schemas.microsoft.com/office/drawing/2014/main" id="{171AF570-6B1A-20C2-1A8A-E4DA7EC52B6F}"/>
              </a:ext>
            </a:extLst>
          </p:cNvPr>
          <p:cNvPicPr>
            <a:picLocks noChangeAspect="1"/>
          </p:cNvPicPr>
          <p:nvPr/>
        </p:nvPicPr>
        <p:blipFill>
          <a:blip r:embed="rId4"/>
          <a:stretch>
            <a:fillRect/>
          </a:stretch>
        </p:blipFill>
        <p:spPr>
          <a:xfrm>
            <a:off x="0" y="3224981"/>
            <a:ext cx="5787564" cy="2926625"/>
          </a:xfrm>
          <a:prstGeom prst="rect">
            <a:avLst/>
          </a:prstGeom>
        </p:spPr>
      </p:pic>
      <p:sp>
        <p:nvSpPr>
          <p:cNvPr id="8" name="TextBox 7">
            <a:extLst>
              <a:ext uri="{FF2B5EF4-FFF2-40B4-BE49-F238E27FC236}">
                <a16:creationId xmlns:a16="http://schemas.microsoft.com/office/drawing/2014/main" id="{E575FE85-B1B6-B83C-2EFD-68CA4BD0F395}"/>
              </a:ext>
            </a:extLst>
          </p:cNvPr>
          <p:cNvSpPr txBox="1"/>
          <p:nvPr/>
        </p:nvSpPr>
        <p:spPr>
          <a:xfrm>
            <a:off x="6203318" y="2063758"/>
            <a:ext cx="5260257" cy="4401205"/>
          </a:xfrm>
          <a:prstGeom prst="rect">
            <a:avLst/>
          </a:prstGeom>
          <a:noFill/>
        </p:spPr>
        <p:txBody>
          <a:bodyPr wrap="square" rtlCol="0">
            <a:spAutoFit/>
          </a:bodyPr>
          <a:lstStyle/>
          <a:p>
            <a:r>
              <a:rPr lang="en-US" b="1" dirty="0"/>
              <a:t>𝐴𝑛𝑎𝑙𝑦𝑠𝑖𝑠𝑜𝑓𝑃𝑒𝑟𝑠𝑜𝑛𝑎𝑙𝑖𝑡𝑦𝑇𝑟𝑎𝑖𝑡𝑠:</a:t>
            </a:r>
          </a:p>
          <a:p>
            <a:r>
              <a:rPr lang="en-US" dirty="0"/>
              <a:t> </a:t>
            </a:r>
          </a:p>
          <a:p>
            <a:r>
              <a:rPr lang="en-US" dirty="0"/>
              <a:t>There is noticeable variability in the distribution of personality traits around their respective means.</a:t>
            </a:r>
          </a:p>
          <a:p>
            <a:endParaRPr lang="en-US" dirty="0"/>
          </a:p>
          <a:p>
            <a:r>
              <a:rPr lang="en-US" dirty="0"/>
              <a:t>The measured traits include conscientiousness, agreeableness, extraversion, neuroticism, and openness to experience.</a:t>
            </a:r>
          </a:p>
          <a:p>
            <a:endParaRPr lang="en-US" dirty="0"/>
          </a:p>
          <a:p>
            <a:r>
              <a:rPr lang="en-US" dirty="0"/>
              <a:t>As an illustration, conscientiousness spans from roughly -4.13 to 1.99, with a mean near 0 and a standard deviation of about 1.03.</a:t>
            </a:r>
          </a:p>
          <a:p>
            <a:endParaRPr lang="en-US" dirty="0"/>
          </a:p>
          <a:p>
            <a:r>
              <a:rPr lang="en-US" b="1" dirty="0"/>
              <a:t>𝐷𝑒𝑔𝑟𝑒𝑒:</a:t>
            </a:r>
          </a:p>
          <a:p>
            <a:r>
              <a:rPr lang="en-US" dirty="0"/>
              <a:t> </a:t>
            </a:r>
          </a:p>
          <a:p>
            <a:r>
              <a:rPr lang="en-US" dirty="0"/>
              <a:t>'</a:t>
            </a:r>
            <a:r>
              <a:rPr lang="en-US" dirty="0" err="1"/>
              <a:t>B.Tech</a:t>
            </a:r>
            <a:r>
              <a:rPr lang="en-US" dirty="0"/>
              <a:t>/B.E.' dominates the dataset, constituting approximately 92.5% of the degrees.</a:t>
            </a:r>
          </a:p>
          <a:p>
            <a:r>
              <a:rPr lang="en-US" dirty="0"/>
              <a:t>'MCA' follows as the second most prevalent, making up about 6.1%.</a:t>
            </a:r>
          </a:p>
          <a:p>
            <a:r>
              <a:rPr lang="en-US" dirty="0"/>
              <a:t>'</a:t>
            </a:r>
            <a:r>
              <a:rPr lang="en-US" dirty="0" err="1"/>
              <a:t>M.Tech</a:t>
            </a:r>
            <a:r>
              <a:rPr lang="en-US" dirty="0"/>
              <a:t>./M.E.' and 'M.Sc. (Tech.)' have lower representation, collectively accounting for about 1.4%.</a:t>
            </a:r>
          </a:p>
          <a:p>
            <a:endParaRPr lang="en-IN" dirty="0"/>
          </a:p>
        </p:txBody>
      </p:sp>
    </p:spTree>
    <p:extLst>
      <p:ext uri="{BB962C8B-B14F-4D97-AF65-F5344CB8AC3E}">
        <p14:creationId xmlns:p14="http://schemas.microsoft.com/office/powerpoint/2010/main" val="107327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338CA1-EB91-E27F-5A39-6122B0BF1F55}"/>
              </a:ext>
            </a:extLst>
          </p:cNvPr>
          <p:cNvPicPr>
            <a:picLocks noChangeAspect="1"/>
          </p:cNvPicPr>
          <p:nvPr/>
        </p:nvPicPr>
        <p:blipFill>
          <a:blip r:embed="rId2"/>
          <a:stretch>
            <a:fillRect/>
          </a:stretch>
        </p:blipFill>
        <p:spPr>
          <a:xfrm>
            <a:off x="0" y="98678"/>
            <a:ext cx="6255038" cy="619077"/>
          </a:xfrm>
          <a:prstGeom prst="rect">
            <a:avLst/>
          </a:prstGeom>
        </p:spPr>
      </p:pic>
      <p:pic>
        <p:nvPicPr>
          <p:cNvPr id="4" name="Picture 3">
            <a:extLst>
              <a:ext uri="{FF2B5EF4-FFF2-40B4-BE49-F238E27FC236}">
                <a16:creationId xmlns:a16="http://schemas.microsoft.com/office/drawing/2014/main" id="{39AF6FB2-6656-0601-B1C1-91635111D623}"/>
              </a:ext>
            </a:extLst>
          </p:cNvPr>
          <p:cNvPicPr>
            <a:picLocks noChangeAspect="1"/>
          </p:cNvPicPr>
          <p:nvPr/>
        </p:nvPicPr>
        <p:blipFill>
          <a:blip r:embed="rId3"/>
          <a:stretch>
            <a:fillRect/>
          </a:stretch>
        </p:blipFill>
        <p:spPr>
          <a:xfrm>
            <a:off x="96631" y="958289"/>
            <a:ext cx="3344659" cy="2138409"/>
          </a:xfrm>
          <a:prstGeom prst="rect">
            <a:avLst/>
          </a:prstGeom>
        </p:spPr>
      </p:pic>
      <p:pic>
        <p:nvPicPr>
          <p:cNvPr id="8" name="Picture 7">
            <a:extLst>
              <a:ext uri="{FF2B5EF4-FFF2-40B4-BE49-F238E27FC236}">
                <a16:creationId xmlns:a16="http://schemas.microsoft.com/office/drawing/2014/main" id="{1D1A508B-0159-E632-5B17-50D0418375D2}"/>
              </a:ext>
            </a:extLst>
          </p:cNvPr>
          <p:cNvPicPr>
            <a:picLocks noChangeAspect="1"/>
          </p:cNvPicPr>
          <p:nvPr/>
        </p:nvPicPr>
        <p:blipFill>
          <a:blip r:embed="rId4"/>
          <a:stretch>
            <a:fillRect/>
          </a:stretch>
        </p:blipFill>
        <p:spPr>
          <a:xfrm>
            <a:off x="76120" y="3429001"/>
            <a:ext cx="3344659" cy="3099156"/>
          </a:xfrm>
          <a:prstGeom prst="rect">
            <a:avLst/>
          </a:prstGeom>
        </p:spPr>
      </p:pic>
      <p:pic>
        <p:nvPicPr>
          <p:cNvPr id="10" name="Picture 9">
            <a:extLst>
              <a:ext uri="{FF2B5EF4-FFF2-40B4-BE49-F238E27FC236}">
                <a16:creationId xmlns:a16="http://schemas.microsoft.com/office/drawing/2014/main" id="{8AC85C2E-8ECD-7206-BD22-1B5DFC220E6F}"/>
              </a:ext>
            </a:extLst>
          </p:cNvPr>
          <p:cNvPicPr>
            <a:picLocks noChangeAspect="1"/>
          </p:cNvPicPr>
          <p:nvPr/>
        </p:nvPicPr>
        <p:blipFill>
          <a:blip r:embed="rId5"/>
          <a:stretch>
            <a:fillRect/>
          </a:stretch>
        </p:blipFill>
        <p:spPr>
          <a:xfrm>
            <a:off x="3549445" y="3864077"/>
            <a:ext cx="3205316" cy="2514977"/>
          </a:xfrm>
          <a:prstGeom prst="rect">
            <a:avLst/>
          </a:prstGeom>
        </p:spPr>
      </p:pic>
      <p:sp>
        <p:nvSpPr>
          <p:cNvPr id="11" name="TextBox 10">
            <a:extLst>
              <a:ext uri="{FF2B5EF4-FFF2-40B4-BE49-F238E27FC236}">
                <a16:creationId xmlns:a16="http://schemas.microsoft.com/office/drawing/2014/main" id="{0A6E8172-9890-91CA-087C-6BF7775F8C76}"/>
              </a:ext>
            </a:extLst>
          </p:cNvPr>
          <p:cNvSpPr txBox="1"/>
          <p:nvPr/>
        </p:nvSpPr>
        <p:spPr>
          <a:xfrm>
            <a:off x="8098587" y="408216"/>
            <a:ext cx="3529781" cy="3754874"/>
          </a:xfrm>
          <a:prstGeom prst="rect">
            <a:avLst/>
          </a:prstGeom>
          <a:noFill/>
        </p:spPr>
        <p:txBody>
          <a:bodyPr wrap="square" rtlCol="0">
            <a:spAutoFit/>
          </a:bodyPr>
          <a:lstStyle/>
          <a:p>
            <a:r>
              <a:rPr lang="en-US" b="1" dirty="0"/>
              <a:t>Specialization: </a:t>
            </a:r>
          </a:p>
          <a:p>
            <a:r>
              <a:rPr lang="en-US" dirty="0"/>
              <a:t>- The dataset encompasses 46 distinct specializations.</a:t>
            </a:r>
          </a:p>
          <a:p>
            <a:r>
              <a:rPr lang="en-US" dirty="0"/>
              <a:t>- The most prevalent specialization is 'Electronics and Communication Engineering', followed by 'Computer Science &amp; Engineering' and 'Information Technology’.</a:t>
            </a:r>
          </a:p>
          <a:p>
            <a:r>
              <a:rPr lang="en-US" dirty="0"/>
              <a:t>- This </a:t>
            </a:r>
            <a:r>
              <a:rPr lang="en-US" dirty="0" err="1"/>
              <a:t>swarmplot</a:t>
            </a:r>
            <a:r>
              <a:rPr lang="en-US" dirty="0"/>
              <a:t> tells about the Degree and </a:t>
            </a:r>
            <a:r>
              <a:rPr lang="en-US" dirty="0" err="1"/>
              <a:t>collegeGPA</a:t>
            </a:r>
            <a:r>
              <a:rPr lang="en-US" dirty="0"/>
              <a:t> and most of the employee's are from B.E/</a:t>
            </a:r>
            <a:r>
              <a:rPr lang="en-US" dirty="0" err="1"/>
              <a:t>B.Tech</a:t>
            </a:r>
            <a:endParaRPr lang="en-US" dirty="0"/>
          </a:p>
          <a:p>
            <a:endParaRPr lang="en-US" dirty="0"/>
          </a:p>
          <a:p>
            <a:r>
              <a:rPr lang="en-US" dirty="0"/>
              <a:t>From </a:t>
            </a:r>
            <a:r>
              <a:rPr lang="en-US" dirty="0" err="1"/>
              <a:t>hexbinplot</a:t>
            </a:r>
            <a:r>
              <a:rPr lang="en-US" dirty="0"/>
              <a:t> the </a:t>
            </a:r>
            <a:r>
              <a:rPr lang="en-US" dirty="0" err="1"/>
              <a:t>xollegeGPA</a:t>
            </a:r>
            <a:r>
              <a:rPr lang="en-US" dirty="0"/>
              <a:t> and salary shows that above 70 to 80 percentage of </a:t>
            </a:r>
            <a:r>
              <a:rPr lang="en-US" dirty="0" err="1"/>
              <a:t>collegeGPA</a:t>
            </a:r>
            <a:r>
              <a:rPr lang="en-US" dirty="0"/>
              <a:t> is having Salary in the range of 50k and most of them having percentage above 60.</a:t>
            </a:r>
          </a:p>
        </p:txBody>
      </p:sp>
      <p:pic>
        <p:nvPicPr>
          <p:cNvPr id="15" name="Picture 14">
            <a:extLst>
              <a:ext uri="{FF2B5EF4-FFF2-40B4-BE49-F238E27FC236}">
                <a16:creationId xmlns:a16="http://schemas.microsoft.com/office/drawing/2014/main" id="{4C34F2EB-C975-7960-B551-0379230B115D}"/>
              </a:ext>
            </a:extLst>
          </p:cNvPr>
          <p:cNvPicPr>
            <a:picLocks noChangeAspect="1"/>
          </p:cNvPicPr>
          <p:nvPr/>
        </p:nvPicPr>
        <p:blipFill>
          <a:blip r:embed="rId6"/>
          <a:stretch>
            <a:fillRect/>
          </a:stretch>
        </p:blipFill>
        <p:spPr>
          <a:xfrm>
            <a:off x="3285696" y="567706"/>
            <a:ext cx="4812891" cy="3193597"/>
          </a:xfrm>
          <a:prstGeom prst="rect">
            <a:avLst/>
          </a:prstGeom>
        </p:spPr>
      </p:pic>
    </p:spTree>
    <p:extLst>
      <p:ext uri="{BB962C8B-B14F-4D97-AF65-F5344CB8AC3E}">
        <p14:creationId xmlns:p14="http://schemas.microsoft.com/office/powerpoint/2010/main" val="132994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CB4EC-FB45-4E37-1A5F-8EFAE2B69130}"/>
              </a:ext>
            </a:extLst>
          </p:cNvPr>
          <p:cNvPicPr>
            <a:picLocks noChangeAspect="1"/>
          </p:cNvPicPr>
          <p:nvPr/>
        </p:nvPicPr>
        <p:blipFill>
          <a:blip r:embed="rId2"/>
          <a:stretch>
            <a:fillRect/>
          </a:stretch>
        </p:blipFill>
        <p:spPr>
          <a:xfrm>
            <a:off x="143340" y="107367"/>
            <a:ext cx="3317615" cy="1859086"/>
          </a:xfrm>
          <a:prstGeom prst="rect">
            <a:avLst/>
          </a:prstGeom>
        </p:spPr>
      </p:pic>
      <p:pic>
        <p:nvPicPr>
          <p:cNvPr id="5" name="Picture 4">
            <a:extLst>
              <a:ext uri="{FF2B5EF4-FFF2-40B4-BE49-F238E27FC236}">
                <a16:creationId xmlns:a16="http://schemas.microsoft.com/office/drawing/2014/main" id="{96B12131-5432-F6CC-8E71-8E9BEF80979F}"/>
              </a:ext>
            </a:extLst>
          </p:cNvPr>
          <p:cNvPicPr>
            <a:picLocks noChangeAspect="1"/>
          </p:cNvPicPr>
          <p:nvPr/>
        </p:nvPicPr>
        <p:blipFill>
          <a:blip r:embed="rId3"/>
          <a:stretch>
            <a:fillRect/>
          </a:stretch>
        </p:blipFill>
        <p:spPr>
          <a:xfrm>
            <a:off x="2945534" y="107367"/>
            <a:ext cx="4153356" cy="1859086"/>
          </a:xfrm>
          <a:prstGeom prst="rect">
            <a:avLst/>
          </a:prstGeom>
        </p:spPr>
      </p:pic>
      <p:pic>
        <p:nvPicPr>
          <p:cNvPr id="7" name="Picture 6">
            <a:extLst>
              <a:ext uri="{FF2B5EF4-FFF2-40B4-BE49-F238E27FC236}">
                <a16:creationId xmlns:a16="http://schemas.microsoft.com/office/drawing/2014/main" id="{4B835EF9-BB27-6F00-8C55-67C0521A6374}"/>
              </a:ext>
            </a:extLst>
          </p:cNvPr>
          <p:cNvPicPr>
            <a:picLocks noChangeAspect="1"/>
          </p:cNvPicPr>
          <p:nvPr/>
        </p:nvPicPr>
        <p:blipFill>
          <a:blip r:embed="rId4"/>
          <a:stretch>
            <a:fillRect/>
          </a:stretch>
        </p:blipFill>
        <p:spPr>
          <a:xfrm>
            <a:off x="276368" y="2272652"/>
            <a:ext cx="7559941" cy="3902007"/>
          </a:xfrm>
          <a:prstGeom prst="rect">
            <a:avLst/>
          </a:prstGeom>
        </p:spPr>
      </p:pic>
      <p:sp>
        <p:nvSpPr>
          <p:cNvPr id="8" name="TextBox 7">
            <a:extLst>
              <a:ext uri="{FF2B5EF4-FFF2-40B4-BE49-F238E27FC236}">
                <a16:creationId xmlns:a16="http://schemas.microsoft.com/office/drawing/2014/main" id="{E68F32D3-0F3F-EA01-C10D-DF027DE45B10}"/>
              </a:ext>
            </a:extLst>
          </p:cNvPr>
          <p:cNvSpPr txBox="1"/>
          <p:nvPr/>
        </p:nvSpPr>
        <p:spPr>
          <a:xfrm>
            <a:off x="7914968" y="235974"/>
            <a:ext cx="3775587" cy="5693866"/>
          </a:xfrm>
          <a:prstGeom prst="rect">
            <a:avLst/>
          </a:prstGeom>
          <a:noFill/>
        </p:spPr>
        <p:txBody>
          <a:bodyPr wrap="square" rtlCol="0">
            <a:spAutoFit/>
          </a:bodyPr>
          <a:lstStyle/>
          <a:p>
            <a:r>
              <a:rPr lang="en-US" b="1" dirty="0"/>
              <a:t>𝐺𝑒𝑛𝑑𝑒𝑟𝐶𝑜𝑚𝑝𝑜𝑠𝑖𝑡𝑖𝑜𝑛:</a:t>
            </a:r>
          </a:p>
          <a:p>
            <a:r>
              <a:rPr lang="en-US" dirty="0"/>
              <a:t> </a:t>
            </a:r>
          </a:p>
          <a:p>
            <a:r>
              <a:rPr lang="en-US" dirty="0"/>
              <a:t>Within the dataset, there are two gender categories: 'm' (indicating male) and 'f' (indicating female).</a:t>
            </a:r>
          </a:p>
          <a:p>
            <a:endParaRPr lang="en-US" dirty="0"/>
          </a:p>
          <a:p>
            <a:r>
              <a:rPr lang="en-US" dirty="0"/>
              <a:t>Around 76.1% of the individuals identify as male, whereas approximately 23.9% identify as female.</a:t>
            </a:r>
          </a:p>
          <a:p>
            <a:r>
              <a:rPr lang="en-IN" b="1" dirty="0"/>
              <a:t>𝐺𝑒𝑛𝑑𝑒𝑟 𝑎𝑛𝑑 𝐷𝑒𝑔𝑟𝑒𝑒 𝑆𝑝𝑒𝑐𝑖𝑎𝑙𝑖𝑧𝑎𝑡𝑖𝑜𝑛 𝐶𝑜𝑙𝑙𝑒𝑔𝑒 𝑆𝑡𝑎𝑡𝑒 𝐷𝑖𝑠𝑡𝑟𝑖𝑏𝑢𝑡𝑖𝑜𝑛:</a:t>
            </a:r>
          </a:p>
          <a:p>
            <a:r>
              <a:rPr lang="en-IN" b="1" dirty="0"/>
              <a:t> </a:t>
            </a:r>
          </a:p>
          <a:p>
            <a:r>
              <a:rPr lang="en-IN" dirty="0"/>
              <a:t>Males predominate in '</a:t>
            </a:r>
            <a:r>
              <a:rPr lang="en-IN" dirty="0" err="1"/>
              <a:t>B.Tech</a:t>
            </a:r>
            <a:r>
              <a:rPr lang="en-IN" dirty="0"/>
              <a:t>/B.E.', 'MCA', 'Computer Engineering', 'Information Technology', 'Automobile/Automotive Engineering', and 'Electronics Engineering'.</a:t>
            </a:r>
          </a:p>
          <a:p>
            <a:r>
              <a:rPr lang="en-IN" dirty="0"/>
              <a:t>Females dominate in 'Biomedical Engineering' and 'Information &amp; Communication Technology'.</a:t>
            </a:r>
          </a:p>
          <a:p>
            <a:r>
              <a:rPr lang="en-IN" dirty="0"/>
              <a:t>Some fields exhibit an equal gender split, such as 'Computer Science' and 'Telecommunication Engineering'.</a:t>
            </a:r>
          </a:p>
          <a:p>
            <a:r>
              <a:rPr lang="en-IN" dirty="0"/>
              <a:t>College states like Goa, Meghalaya, Andhra Pradesh, Gujarat, and Telangana demonstrate a higher male representation.</a:t>
            </a:r>
          </a:p>
        </p:txBody>
      </p:sp>
    </p:spTree>
    <p:extLst>
      <p:ext uri="{BB962C8B-B14F-4D97-AF65-F5344CB8AC3E}">
        <p14:creationId xmlns:p14="http://schemas.microsoft.com/office/powerpoint/2010/main" val="209470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6A7F-0DDA-02A0-D8F2-1A92F9EB7BE2}"/>
              </a:ext>
            </a:extLst>
          </p:cNvPr>
          <p:cNvSpPr>
            <a:spLocks noGrp="1"/>
          </p:cNvSpPr>
          <p:nvPr>
            <p:ph type="title"/>
          </p:nvPr>
        </p:nvSpPr>
        <p:spPr>
          <a:xfrm>
            <a:off x="120445" y="89823"/>
            <a:ext cx="10515600" cy="903236"/>
          </a:xfrm>
        </p:spPr>
        <p:txBody>
          <a:bodyPr/>
          <a:lstStyle/>
          <a:p>
            <a:r>
              <a:rPr lang="en-IN" dirty="0">
                <a:solidFill>
                  <a:srgbClr val="FF0000"/>
                </a:solidFill>
              </a:rPr>
              <a:t>Research Questions</a:t>
            </a:r>
          </a:p>
        </p:txBody>
      </p:sp>
      <p:sp>
        <p:nvSpPr>
          <p:cNvPr id="3" name="Text Placeholder 2">
            <a:extLst>
              <a:ext uri="{FF2B5EF4-FFF2-40B4-BE49-F238E27FC236}">
                <a16:creationId xmlns:a16="http://schemas.microsoft.com/office/drawing/2014/main" id="{0D9E4151-9D60-53AD-AFDC-185776A99656}"/>
              </a:ext>
            </a:extLst>
          </p:cNvPr>
          <p:cNvSpPr>
            <a:spLocks noGrp="1"/>
          </p:cNvSpPr>
          <p:nvPr>
            <p:ph type="body" idx="1"/>
          </p:nvPr>
        </p:nvSpPr>
        <p:spPr>
          <a:xfrm>
            <a:off x="277762" y="1166864"/>
            <a:ext cx="7293077" cy="5076620"/>
          </a:xfrm>
        </p:spPr>
        <p:txBody>
          <a:bodyPr>
            <a:normAutofit fontScale="55000" lnSpcReduction="20000"/>
          </a:bodyPr>
          <a:lstStyle/>
          <a:p>
            <a:r>
              <a:rPr lang="en-IN" sz="2500" dirty="0"/>
              <a:t> A </a:t>
            </a:r>
            <a:r>
              <a:rPr lang="en-US" sz="2500" b="0" i="0" dirty="0">
                <a:solidFill>
                  <a:srgbClr val="000000"/>
                </a:solidFill>
                <a:effectLst/>
                <a:latin typeface="Helvetica Neue"/>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r>
              <a:rPr lang="en-US" sz="2500" dirty="0"/>
              <a:t>The claim that researchers are making is acceptable in that the salary range is up to 2.5 to 3 lakhs.</a:t>
            </a:r>
          </a:p>
          <a:p>
            <a:pPr marL="114300" indent="0">
              <a:buNone/>
            </a:pPr>
            <a:r>
              <a:rPr lang="en-US" b="1" dirty="0"/>
              <a:t>Conclusion:</a:t>
            </a:r>
          </a:p>
          <a:p>
            <a:r>
              <a:rPr lang="en-US" dirty="0"/>
              <a:t>The dataset contains different salary ranges and different Designations and specializations, based on DOJ and DOL all the students are leaving the company in 2 years.</a:t>
            </a:r>
          </a:p>
          <a:p>
            <a:r>
              <a:rPr lang="en-US" dirty="0"/>
              <a:t>All the column’s data is cleaned and done Data analysis after cleaning, all the data is having different relations.</a:t>
            </a:r>
          </a:p>
          <a:p>
            <a:r>
              <a:rPr lang="en-US" dirty="0"/>
              <a:t>From all the columns majority of males are male and very less females are present in the data set.</a:t>
            </a:r>
          </a:p>
          <a:p>
            <a:r>
              <a:rPr lang="en-US" dirty="0"/>
              <a:t>After all the relation of univariate and bivariate analysis plots shows the relationship between all the columns and outliers in the dataset.</a:t>
            </a:r>
          </a:p>
          <a:p>
            <a:r>
              <a:rPr lang="en-US" dirty="0"/>
              <a:t>After Exploratory data analysis the research-based question on computer-science graduate salary is taken and hypothesis testing the given mean salary is accepted or rejected. The Hypothesis testing shows the claim that researchers are acceptable.</a:t>
            </a:r>
          </a:p>
          <a:p>
            <a:r>
              <a:rPr lang="en-US" dirty="0"/>
              <a:t>The average salary for a graduates is having above 35k and below 50k, and with </a:t>
            </a:r>
            <a:r>
              <a:rPr lang="en-US" dirty="0" err="1"/>
              <a:t>collegeGPA</a:t>
            </a:r>
            <a:r>
              <a:rPr lang="en-US" dirty="0"/>
              <a:t> of 60% to 80%.</a:t>
            </a:r>
            <a:endParaRPr lang="en-IN" dirty="0"/>
          </a:p>
        </p:txBody>
      </p:sp>
      <p:pic>
        <p:nvPicPr>
          <p:cNvPr id="6" name="Picture 5">
            <a:extLst>
              <a:ext uri="{FF2B5EF4-FFF2-40B4-BE49-F238E27FC236}">
                <a16:creationId xmlns:a16="http://schemas.microsoft.com/office/drawing/2014/main" id="{00345CD2-324E-0EA4-6CE4-C822D7DAADDB}"/>
              </a:ext>
            </a:extLst>
          </p:cNvPr>
          <p:cNvPicPr>
            <a:picLocks noChangeAspect="1"/>
          </p:cNvPicPr>
          <p:nvPr/>
        </p:nvPicPr>
        <p:blipFill>
          <a:blip r:embed="rId2"/>
          <a:stretch>
            <a:fillRect/>
          </a:stretch>
        </p:blipFill>
        <p:spPr>
          <a:xfrm>
            <a:off x="7570839" y="89823"/>
            <a:ext cx="4500716" cy="3017171"/>
          </a:xfrm>
          <a:prstGeom prst="rect">
            <a:avLst/>
          </a:prstGeom>
        </p:spPr>
      </p:pic>
      <p:pic>
        <p:nvPicPr>
          <p:cNvPr id="8" name="Picture 7">
            <a:extLst>
              <a:ext uri="{FF2B5EF4-FFF2-40B4-BE49-F238E27FC236}">
                <a16:creationId xmlns:a16="http://schemas.microsoft.com/office/drawing/2014/main" id="{B58AAB2D-2BD0-3C3D-2ED3-C4434BFF35D3}"/>
              </a:ext>
            </a:extLst>
          </p:cNvPr>
          <p:cNvPicPr>
            <a:picLocks noChangeAspect="1"/>
          </p:cNvPicPr>
          <p:nvPr/>
        </p:nvPicPr>
        <p:blipFill>
          <a:blip r:embed="rId3"/>
          <a:stretch>
            <a:fillRect/>
          </a:stretch>
        </p:blipFill>
        <p:spPr>
          <a:xfrm>
            <a:off x="7570839" y="3429000"/>
            <a:ext cx="4496427" cy="1952898"/>
          </a:xfrm>
          <a:prstGeom prst="rect">
            <a:avLst/>
          </a:prstGeom>
        </p:spPr>
      </p:pic>
    </p:spTree>
    <p:extLst>
      <p:ext uri="{BB962C8B-B14F-4D97-AF65-F5344CB8AC3E}">
        <p14:creationId xmlns:p14="http://schemas.microsoft.com/office/powerpoint/2010/main" val="23953096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1390</Words>
  <Application>Microsoft Office PowerPoint</Application>
  <PresentationFormat>Widescreen</PresentationFormat>
  <Paragraphs>114</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Helvetica Neue</vt:lpstr>
      <vt:lpstr>Times New Roman</vt:lpstr>
      <vt:lpstr>Wingdings</vt:lpstr>
      <vt:lpstr>Century Schoolbook</vt:lpstr>
      <vt:lpstr>Soehne</vt:lpstr>
      <vt:lpstr>Calibri</vt:lpstr>
      <vt:lpstr>Libre Baskerville</vt:lpstr>
      <vt:lpstr>Noto Sans</vt:lpstr>
      <vt:lpstr>Arial</vt:lpstr>
      <vt:lpstr>Lato Black</vt:lpstr>
      <vt:lpstr>Office Theme</vt:lpstr>
      <vt:lpstr>PowerPoint Presentation</vt:lpstr>
      <vt:lpstr>PowerPoint Presentation</vt:lpstr>
      <vt:lpstr>Introduction</vt:lpstr>
      <vt:lpstr> Exploratory Data Analysis  </vt:lpstr>
      <vt:lpstr>PowerPoint Presentation</vt:lpstr>
      <vt:lpstr>PowerPoint Presentation</vt:lpstr>
      <vt:lpstr>PowerPoint Presentation</vt:lpstr>
      <vt:lpstr>PowerPoint Presentation</vt:lpstr>
      <vt:lpstr>Research Questions</vt:lpstr>
      <vt:lpstr>- Is there a relationship between gender and specialization? (i.e. Does the preference of specialization depend on Gender?)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Mohd Arshad</cp:lastModifiedBy>
  <cp:revision>2</cp:revision>
  <cp:lastPrinted>2024-02-23T08:34:27Z</cp:lastPrinted>
  <dcterms:created xsi:type="dcterms:W3CDTF">2021-02-16T05:19:01Z</dcterms:created>
  <dcterms:modified xsi:type="dcterms:W3CDTF">2024-03-01T06:15:13Z</dcterms:modified>
</cp:coreProperties>
</file>