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6"/>
  </p:notesMasterIdLst>
  <p:sldIdLst>
    <p:sldId id="277" r:id="rId2"/>
    <p:sldId id="260" r:id="rId3"/>
    <p:sldId id="261" r:id="rId4"/>
    <p:sldId id="262" r:id="rId5"/>
    <p:sldId id="268" r:id="rId6"/>
    <p:sldId id="269" r:id="rId7"/>
    <p:sldId id="270" r:id="rId8"/>
    <p:sldId id="271" r:id="rId9"/>
    <p:sldId id="275" r:id="rId10"/>
    <p:sldId id="272" r:id="rId11"/>
    <p:sldId id="273" r:id="rId12"/>
    <p:sldId id="267" r:id="rId13"/>
    <p:sldId id="274" r:id="rId14"/>
    <p:sldId id="259" r:id="rId15"/>
  </p:sldIdLst>
  <p:sldSz cx="12192000" cy="6858000"/>
  <p:notesSz cx="6858000" cy="9144000"/>
  <p:embeddedFontLst>
    <p:embeddedFont>
      <p:font typeface="Century Gothic" panose="020B0502020202020204" pitchFamily="34" charset="0"/>
      <p:regular r:id="rId17"/>
      <p:bold r:id="rId18"/>
      <p:italic r:id="rId19"/>
      <p:boldItalic r:id="rId20"/>
    </p:embeddedFont>
    <p:embeddedFont>
      <p:font typeface="Lato Black" panose="020F0502020204030203" pitchFamily="34" charset="0"/>
      <p:bold r:id="rId21"/>
      <p:boldItalic r:id="rId22"/>
    </p:embeddedFont>
    <p:embeddedFont>
      <p:font typeface="Libre Baskerville" panose="02000000000000000000" pitchFamily="2" charset="0"/>
      <p:regular r:id="rId23"/>
      <p:bold r:id="rId24"/>
      <p:italic r:id="rId25"/>
    </p:embeddedFont>
    <p:embeddedFont>
      <p:font typeface="Wingdings 3" panose="05040102010807070707" pitchFamily="18" charset="2"/>
      <p:regular r:id="rId26"/>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8"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82" d="100"/>
          <a:sy n="82" d="100"/>
        </p:scale>
        <p:origin x="69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customschemas.google.com/relationships/presentationmetadata" Target="meta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0DBB38-7A5C-4723-867B-1F69C2335217}"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IN"/>
        </a:p>
      </dgm:t>
    </dgm:pt>
    <dgm:pt modelId="{A942EC16-9968-4022-A11D-393464FFB6EA}">
      <dgm:prSet phldrT="[Text]"/>
      <dgm:spPr/>
      <dgm:t>
        <a:bodyPr/>
        <a:lstStyle/>
        <a:p>
          <a:r>
            <a:rPr lang="en-IN" dirty="0"/>
            <a:t>XG boost</a:t>
          </a:r>
        </a:p>
      </dgm:t>
    </dgm:pt>
    <dgm:pt modelId="{D68D0C68-1726-4ACB-B428-A4F5D0D3F5D7}" type="parTrans" cxnId="{AF9FDE21-3B00-4CBC-9BE5-5E3D636D4538}">
      <dgm:prSet/>
      <dgm:spPr/>
      <dgm:t>
        <a:bodyPr/>
        <a:lstStyle/>
        <a:p>
          <a:endParaRPr lang="en-IN"/>
        </a:p>
      </dgm:t>
    </dgm:pt>
    <dgm:pt modelId="{4DDAC1C2-D1BA-4B77-9351-9A96DA56ED73}" type="sibTrans" cxnId="{AF9FDE21-3B00-4CBC-9BE5-5E3D636D4538}">
      <dgm:prSet/>
      <dgm:spPr/>
      <dgm:t>
        <a:bodyPr/>
        <a:lstStyle/>
        <a:p>
          <a:endParaRPr lang="en-IN"/>
        </a:p>
      </dgm:t>
    </dgm:pt>
    <dgm:pt modelId="{1CFFC773-119D-4EAD-B98C-EB01D4805C7B}">
      <dgm:prSet phldrT="[Text]"/>
      <dgm:spPr/>
      <dgm:t>
        <a:bodyPr/>
        <a:lstStyle/>
        <a:p>
          <a:r>
            <a:rPr lang="en-IN" dirty="0"/>
            <a:t>Decision Tree</a:t>
          </a:r>
        </a:p>
      </dgm:t>
    </dgm:pt>
    <dgm:pt modelId="{2CE1DC5B-9FD3-4E4D-BDA5-F8329F50309E}" type="parTrans" cxnId="{7C4BF3E0-8C9E-45F9-9941-DA1DDB2E4A36}">
      <dgm:prSet/>
      <dgm:spPr/>
      <dgm:t>
        <a:bodyPr/>
        <a:lstStyle/>
        <a:p>
          <a:endParaRPr lang="en-IN"/>
        </a:p>
      </dgm:t>
    </dgm:pt>
    <dgm:pt modelId="{3C2C84E6-6D11-47CA-8E7D-4DC33A241777}" type="sibTrans" cxnId="{7C4BF3E0-8C9E-45F9-9941-DA1DDB2E4A36}">
      <dgm:prSet/>
      <dgm:spPr/>
      <dgm:t>
        <a:bodyPr/>
        <a:lstStyle/>
        <a:p>
          <a:endParaRPr lang="en-IN"/>
        </a:p>
      </dgm:t>
    </dgm:pt>
    <dgm:pt modelId="{B2541EE8-AD26-467D-9AF0-BD9431F85BB4}">
      <dgm:prSet phldrT="[Text]"/>
      <dgm:spPr/>
      <dgm:t>
        <a:bodyPr/>
        <a:lstStyle/>
        <a:p>
          <a:r>
            <a:rPr lang="en-IN" dirty="0"/>
            <a:t>Polynomial reg.</a:t>
          </a:r>
        </a:p>
      </dgm:t>
    </dgm:pt>
    <dgm:pt modelId="{2235D28D-0EF5-4AF3-8684-DD3C779E576B}" type="parTrans" cxnId="{92C6B9F3-2319-4FF6-80A5-66E8E5222E80}">
      <dgm:prSet/>
      <dgm:spPr/>
      <dgm:t>
        <a:bodyPr/>
        <a:lstStyle/>
        <a:p>
          <a:endParaRPr lang="en-IN"/>
        </a:p>
      </dgm:t>
    </dgm:pt>
    <dgm:pt modelId="{15E0DA0F-4969-4B7A-A7B5-D6BBF9D1AD75}" type="sibTrans" cxnId="{92C6B9F3-2319-4FF6-80A5-66E8E5222E80}">
      <dgm:prSet/>
      <dgm:spPr/>
      <dgm:t>
        <a:bodyPr/>
        <a:lstStyle/>
        <a:p>
          <a:endParaRPr lang="en-IN"/>
        </a:p>
      </dgm:t>
    </dgm:pt>
    <dgm:pt modelId="{4AF744A4-10DC-473D-A203-8D195F4AA8DC}" type="pres">
      <dgm:prSet presAssocID="{210DBB38-7A5C-4723-867B-1F69C2335217}" presName="linear" presStyleCnt="0">
        <dgm:presLayoutVars>
          <dgm:dir/>
          <dgm:animLvl val="lvl"/>
          <dgm:resizeHandles val="exact"/>
        </dgm:presLayoutVars>
      </dgm:prSet>
      <dgm:spPr/>
    </dgm:pt>
    <dgm:pt modelId="{E283F41D-6CD6-4E10-BC28-E0C90ADCFF01}" type="pres">
      <dgm:prSet presAssocID="{A942EC16-9968-4022-A11D-393464FFB6EA}" presName="parentLin" presStyleCnt="0"/>
      <dgm:spPr/>
    </dgm:pt>
    <dgm:pt modelId="{C1C0CB1B-BD8A-40F5-9D95-6ACC0A56E853}" type="pres">
      <dgm:prSet presAssocID="{A942EC16-9968-4022-A11D-393464FFB6EA}" presName="parentLeftMargin" presStyleLbl="node1" presStyleIdx="0" presStyleCnt="3"/>
      <dgm:spPr/>
    </dgm:pt>
    <dgm:pt modelId="{F4038BFF-9051-4BF7-90FF-3572468D376C}" type="pres">
      <dgm:prSet presAssocID="{A942EC16-9968-4022-A11D-393464FFB6EA}" presName="parentText" presStyleLbl="node1" presStyleIdx="0" presStyleCnt="3" custLinFactNeighborX="-10309" custLinFactNeighborY="-107">
        <dgm:presLayoutVars>
          <dgm:chMax val="0"/>
          <dgm:bulletEnabled val="1"/>
        </dgm:presLayoutVars>
      </dgm:prSet>
      <dgm:spPr/>
    </dgm:pt>
    <dgm:pt modelId="{966EA7E2-6AC7-4A8D-82C8-E4033AB96840}" type="pres">
      <dgm:prSet presAssocID="{A942EC16-9968-4022-A11D-393464FFB6EA}" presName="negativeSpace" presStyleCnt="0"/>
      <dgm:spPr/>
    </dgm:pt>
    <dgm:pt modelId="{98EF3F61-4913-4B21-A102-D63F5892C604}" type="pres">
      <dgm:prSet presAssocID="{A942EC16-9968-4022-A11D-393464FFB6EA}" presName="childText" presStyleLbl="conFgAcc1" presStyleIdx="0" presStyleCnt="3">
        <dgm:presLayoutVars>
          <dgm:bulletEnabled val="1"/>
        </dgm:presLayoutVars>
      </dgm:prSet>
      <dgm:spPr/>
    </dgm:pt>
    <dgm:pt modelId="{C03812E1-D364-4658-B6B5-1B133F7A72A5}" type="pres">
      <dgm:prSet presAssocID="{4DDAC1C2-D1BA-4B77-9351-9A96DA56ED73}" presName="spaceBetweenRectangles" presStyleCnt="0"/>
      <dgm:spPr/>
    </dgm:pt>
    <dgm:pt modelId="{F0AE0E4D-1A1E-4F86-8C29-18AE5CAC6CB2}" type="pres">
      <dgm:prSet presAssocID="{1CFFC773-119D-4EAD-B98C-EB01D4805C7B}" presName="parentLin" presStyleCnt="0"/>
      <dgm:spPr/>
    </dgm:pt>
    <dgm:pt modelId="{D57FA659-2175-4F6B-84BB-3A7469EADD9D}" type="pres">
      <dgm:prSet presAssocID="{1CFFC773-119D-4EAD-B98C-EB01D4805C7B}" presName="parentLeftMargin" presStyleLbl="node1" presStyleIdx="0" presStyleCnt="3"/>
      <dgm:spPr/>
    </dgm:pt>
    <dgm:pt modelId="{4AF798DB-C9E5-42A7-924E-CA693996B708}" type="pres">
      <dgm:prSet presAssocID="{1CFFC773-119D-4EAD-B98C-EB01D4805C7B}" presName="parentText" presStyleLbl="node1" presStyleIdx="1" presStyleCnt="3">
        <dgm:presLayoutVars>
          <dgm:chMax val="0"/>
          <dgm:bulletEnabled val="1"/>
        </dgm:presLayoutVars>
      </dgm:prSet>
      <dgm:spPr/>
    </dgm:pt>
    <dgm:pt modelId="{116A8124-6C71-497A-B2EE-333AF270428D}" type="pres">
      <dgm:prSet presAssocID="{1CFFC773-119D-4EAD-B98C-EB01D4805C7B}" presName="negativeSpace" presStyleCnt="0"/>
      <dgm:spPr/>
    </dgm:pt>
    <dgm:pt modelId="{0010C58C-2B82-4BB7-898F-DA96B34FD66E}" type="pres">
      <dgm:prSet presAssocID="{1CFFC773-119D-4EAD-B98C-EB01D4805C7B}" presName="childText" presStyleLbl="conFgAcc1" presStyleIdx="1" presStyleCnt="3">
        <dgm:presLayoutVars>
          <dgm:bulletEnabled val="1"/>
        </dgm:presLayoutVars>
      </dgm:prSet>
      <dgm:spPr/>
    </dgm:pt>
    <dgm:pt modelId="{F6613BEC-D33C-40BA-AFB0-DFAD48BFA9F8}" type="pres">
      <dgm:prSet presAssocID="{3C2C84E6-6D11-47CA-8E7D-4DC33A241777}" presName="spaceBetweenRectangles" presStyleCnt="0"/>
      <dgm:spPr/>
    </dgm:pt>
    <dgm:pt modelId="{8CABC512-147A-4DC4-A71B-DF8854324286}" type="pres">
      <dgm:prSet presAssocID="{B2541EE8-AD26-467D-9AF0-BD9431F85BB4}" presName="parentLin" presStyleCnt="0"/>
      <dgm:spPr/>
    </dgm:pt>
    <dgm:pt modelId="{1EC0D594-3290-4291-8A85-D3D8753D5E4D}" type="pres">
      <dgm:prSet presAssocID="{B2541EE8-AD26-467D-9AF0-BD9431F85BB4}" presName="parentLeftMargin" presStyleLbl="node1" presStyleIdx="1" presStyleCnt="3"/>
      <dgm:spPr/>
    </dgm:pt>
    <dgm:pt modelId="{813E0C68-CF33-4896-BFBF-D09F9D8DA44F}" type="pres">
      <dgm:prSet presAssocID="{B2541EE8-AD26-467D-9AF0-BD9431F85BB4}" presName="parentText" presStyleLbl="node1" presStyleIdx="2" presStyleCnt="3">
        <dgm:presLayoutVars>
          <dgm:chMax val="0"/>
          <dgm:bulletEnabled val="1"/>
        </dgm:presLayoutVars>
      </dgm:prSet>
      <dgm:spPr/>
    </dgm:pt>
    <dgm:pt modelId="{362FCD3D-772B-48D7-BBC5-EA0F131431AB}" type="pres">
      <dgm:prSet presAssocID="{B2541EE8-AD26-467D-9AF0-BD9431F85BB4}" presName="negativeSpace" presStyleCnt="0"/>
      <dgm:spPr/>
    </dgm:pt>
    <dgm:pt modelId="{D97D86B7-0659-4337-99FD-064066D72E77}" type="pres">
      <dgm:prSet presAssocID="{B2541EE8-AD26-467D-9AF0-BD9431F85BB4}" presName="childText" presStyleLbl="conFgAcc1" presStyleIdx="2" presStyleCnt="3">
        <dgm:presLayoutVars>
          <dgm:bulletEnabled val="1"/>
        </dgm:presLayoutVars>
      </dgm:prSet>
      <dgm:spPr/>
    </dgm:pt>
  </dgm:ptLst>
  <dgm:cxnLst>
    <dgm:cxn modelId="{E38F2C02-EEEC-4B33-BC8D-A6F3F4608C44}" type="presOf" srcId="{A942EC16-9968-4022-A11D-393464FFB6EA}" destId="{F4038BFF-9051-4BF7-90FF-3572468D376C}" srcOrd="1" destOrd="0" presId="urn:microsoft.com/office/officeart/2005/8/layout/list1"/>
    <dgm:cxn modelId="{27596403-D8A1-462D-83EB-904A2F752CF9}" type="presOf" srcId="{1CFFC773-119D-4EAD-B98C-EB01D4805C7B}" destId="{D57FA659-2175-4F6B-84BB-3A7469EADD9D}" srcOrd="0" destOrd="0" presId="urn:microsoft.com/office/officeart/2005/8/layout/list1"/>
    <dgm:cxn modelId="{AF9FDE21-3B00-4CBC-9BE5-5E3D636D4538}" srcId="{210DBB38-7A5C-4723-867B-1F69C2335217}" destId="{A942EC16-9968-4022-A11D-393464FFB6EA}" srcOrd="0" destOrd="0" parTransId="{D68D0C68-1726-4ACB-B428-A4F5D0D3F5D7}" sibTransId="{4DDAC1C2-D1BA-4B77-9351-9A96DA56ED73}"/>
    <dgm:cxn modelId="{2ECFFC2D-CB97-4E4E-A4A5-7FAE6C685806}" type="presOf" srcId="{210DBB38-7A5C-4723-867B-1F69C2335217}" destId="{4AF744A4-10DC-473D-A203-8D195F4AA8DC}" srcOrd="0" destOrd="0" presId="urn:microsoft.com/office/officeart/2005/8/layout/list1"/>
    <dgm:cxn modelId="{4772CE60-905D-41EF-9A1B-FE5E84FD8C44}" type="presOf" srcId="{1CFFC773-119D-4EAD-B98C-EB01D4805C7B}" destId="{4AF798DB-C9E5-42A7-924E-CA693996B708}" srcOrd="1" destOrd="0" presId="urn:microsoft.com/office/officeart/2005/8/layout/list1"/>
    <dgm:cxn modelId="{54940D46-DBFE-4E53-B920-5B76B1577E4C}" type="presOf" srcId="{A942EC16-9968-4022-A11D-393464FFB6EA}" destId="{C1C0CB1B-BD8A-40F5-9D95-6ACC0A56E853}" srcOrd="0" destOrd="0" presId="urn:microsoft.com/office/officeart/2005/8/layout/list1"/>
    <dgm:cxn modelId="{8BF0976B-BE73-4B9D-B786-7CAB8F99D69A}" type="presOf" srcId="{B2541EE8-AD26-467D-9AF0-BD9431F85BB4}" destId="{813E0C68-CF33-4896-BFBF-D09F9D8DA44F}" srcOrd="1" destOrd="0" presId="urn:microsoft.com/office/officeart/2005/8/layout/list1"/>
    <dgm:cxn modelId="{053332BB-1716-4BF3-A89F-408A2C109151}" type="presOf" srcId="{B2541EE8-AD26-467D-9AF0-BD9431F85BB4}" destId="{1EC0D594-3290-4291-8A85-D3D8753D5E4D}" srcOrd="0" destOrd="0" presId="urn:microsoft.com/office/officeart/2005/8/layout/list1"/>
    <dgm:cxn modelId="{7C4BF3E0-8C9E-45F9-9941-DA1DDB2E4A36}" srcId="{210DBB38-7A5C-4723-867B-1F69C2335217}" destId="{1CFFC773-119D-4EAD-B98C-EB01D4805C7B}" srcOrd="1" destOrd="0" parTransId="{2CE1DC5B-9FD3-4E4D-BDA5-F8329F50309E}" sibTransId="{3C2C84E6-6D11-47CA-8E7D-4DC33A241777}"/>
    <dgm:cxn modelId="{92C6B9F3-2319-4FF6-80A5-66E8E5222E80}" srcId="{210DBB38-7A5C-4723-867B-1F69C2335217}" destId="{B2541EE8-AD26-467D-9AF0-BD9431F85BB4}" srcOrd="2" destOrd="0" parTransId="{2235D28D-0EF5-4AF3-8684-DD3C779E576B}" sibTransId="{15E0DA0F-4969-4B7A-A7B5-D6BBF9D1AD75}"/>
    <dgm:cxn modelId="{EDADD356-FF8D-4167-82F7-7E366DA83BA4}" type="presParOf" srcId="{4AF744A4-10DC-473D-A203-8D195F4AA8DC}" destId="{E283F41D-6CD6-4E10-BC28-E0C90ADCFF01}" srcOrd="0" destOrd="0" presId="urn:microsoft.com/office/officeart/2005/8/layout/list1"/>
    <dgm:cxn modelId="{2DECF0AE-6D7C-4BD9-B63C-8E8CAC3A8D12}" type="presParOf" srcId="{E283F41D-6CD6-4E10-BC28-E0C90ADCFF01}" destId="{C1C0CB1B-BD8A-40F5-9D95-6ACC0A56E853}" srcOrd="0" destOrd="0" presId="urn:microsoft.com/office/officeart/2005/8/layout/list1"/>
    <dgm:cxn modelId="{5E0D89AB-915D-4AFE-B762-D42AB9B51817}" type="presParOf" srcId="{E283F41D-6CD6-4E10-BC28-E0C90ADCFF01}" destId="{F4038BFF-9051-4BF7-90FF-3572468D376C}" srcOrd="1" destOrd="0" presId="urn:microsoft.com/office/officeart/2005/8/layout/list1"/>
    <dgm:cxn modelId="{40ED671E-C044-4526-903D-B562092CC3D4}" type="presParOf" srcId="{4AF744A4-10DC-473D-A203-8D195F4AA8DC}" destId="{966EA7E2-6AC7-4A8D-82C8-E4033AB96840}" srcOrd="1" destOrd="0" presId="urn:microsoft.com/office/officeart/2005/8/layout/list1"/>
    <dgm:cxn modelId="{E4585D85-4141-47D3-94BE-12D62BB05AF0}" type="presParOf" srcId="{4AF744A4-10DC-473D-A203-8D195F4AA8DC}" destId="{98EF3F61-4913-4B21-A102-D63F5892C604}" srcOrd="2" destOrd="0" presId="urn:microsoft.com/office/officeart/2005/8/layout/list1"/>
    <dgm:cxn modelId="{724B56D5-BCD7-4834-9B7D-A4D286F976D9}" type="presParOf" srcId="{4AF744A4-10DC-473D-A203-8D195F4AA8DC}" destId="{C03812E1-D364-4658-B6B5-1B133F7A72A5}" srcOrd="3" destOrd="0" presId="urn:microsoft.com/office/officeart/2005/8/layout/list1"/>
    <dgm:cxn modelId="{342692D9-23C4-4173-8F7D-F9DABCB501D1}" type="presParOf" srcId="{4AF744A4-10DC-473D-A203-8D195F4AA8DC}" destId="{F0AE0E4D-1A1E-4F86-8C29-18AE5CAC6CB2}" srcOrd="4" destOrd="0" presId="urn:microsoft.com/office/officeart/2005/8/layout/list1"/>
    <dgm:cxn modelId="{DB5D16EC-0FEE-484F-BF44-B859DC5DE0E1}" type="presParOf" srcId="{F0AE0E4D-1A1E-4F86-8C29-18AE5CAC6CB2}" destId="{D57FA659-2175-4F6B-84BB-3A7469EADD9D}" srcOrd="0" destOrd="0" presId="urn:microsoft.com/office/officeart/2005/8/layout/list1"/>
    <dgm:cxn modelId="{BFE0A7BC-6BDB-4A89-89F9-D4E0EF378C57}" type="presParOf" srcId="{F0AE0E4D-1A1E-4F86-8C29-18AE5CAC6CB2}" destId="{4AF798DB-C9E5-42A7-924E-CA693996B708}" srcOrd="1" destOrd="0" presId="urn:microsoft.com/office/officeart/2005/8/layout/list1"/>
    <dgm:cxn modelId="{D95C45A5-F9A4-49F1-8283-6BCC64E69BC2}" type="presParOf" srcId="{4AF744A4-10DC-473D-A203-8D195F4AA8DC}" destId="{116A8124-6C71-497A-B2EE-333AF270428D}" srcOrd="5" destOrd="0" presId="urn:microsoft.com/office/officeart/2005/8/layout/list1"/>
    <dgm:cxn modelId="{806440E4-223A-4F49-9F0A-F6F69BCE51C0}" type="presParOf" srcId="{4AF744A4-10DC-473D-A203-8D195F4AA8DC}" destId="{0010C58C-2B82-4BB7-898F-DA96B34FD66E}" srcOrd="6" destOrd="0" presId="urn:microsoft.com/office/officeart/2005/8/layout/list1"/>
    <dgm:cxn modelId="{51B98FD6-89BC-4D4D-9489-D28F9307711D}" type="presParOf" srcId="{4AF744A4-10DC-473D-A203-8D195F4AA8DC}" destId="{F6613BEC-D33C-40BA-AFB0-DFAD48BFA9F8}" srcOrd="7" destOrd="0" presId="urn:microsoft.com/office/officeart/2005/8/layout/list1"/>
    <dgm:cxn modelId="{85EBE885-5F39-438E-B0FD-3390048129C5}" type="presParOf" srcId="{4AF744A4-10DC-473D-A203-8D195F4AA8DC}" destId="{8CABC512-147A-4DC4-A71B-DF8854324286}" srcOrd="8" destOrd="0" presId="urn:microsoft.com/office/officeart/2005/8/layout/list1"/>
    <dgm:cxn modelId="{386F70FF-2BDD-4D2F-8D68-E26610B311BD}" type="presParOf" srcId="{8CABC512-147A-4DC4-A71B-DF8854324286}" destId="{1EC0D594-3290-4291-8A85-D3D8753D5E4D}" srcOrd="0" destOrd="0" presId="urn:microsoft.com/office/officeart/2005/8/layout/list1"/>
    <dgm:cxn modelId="{31B6F7FD-86F6-4F98-A8A0-0463998606ED}" type="presParOf" srcId="{8CABC512-147A-4DC4-A71B-DF8854324286}" destId="{813E0C68-CF33-4896-BFBF-D09F9D8DA44F}" srcOrd="1" destOrd="0" presId="urn:microsoft.com/office/officeart/2005/8/layout/list1"/>
    <dgm:cxn modelId="{8D8DB256-DA92-48C3-8027-2AAC94B0792A}" type="presParOf" srcId="{4AF744A4-10DC-473D-A203-8D195F4AA8DC}" destId="{362FCD3D-772B-48D7-BBC5-EA0F131431AB}" srcOrd="9" destOrd="0" presId="urn:microsoft.com/office/officeart/2005/8/layout/list1"/>
    <dgm:cxn modelId="{02026914-D4FC-4F16-8D34-CA1623166691}" type="presParOf" srcId="{4AF744A4-10DC-473D-A203-8D195F4AA8DC}" destId="{D97D86B7-0659-4337-99FD-064066D72E77}"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AF2AB37-DB85-41EE-B940-3172AB3D648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IN"/>
        </a:p>
      </dgm:t>
    </dgm:pt>
    <dgm:pt modelId="{7AFC1A34-604F-438D-AF6D-4AC2F3AED259}">
      <dgm:prSet phldrT="[Text]"/>
      <dgm:spPr/>
      <dgm:t>
        <a:bodyPr/>
        <a:lstStyle/>
        <a:p>
          <a:r>
            <a:rPr lang="en-IN" dirty="0"/>
            <a:t>Ridge Regression</a:t>
          </a:r>
        </a:p>
      </dgm:t>
    </dgm:pt>
    <dgm:pt modelId="{F993ECF1-1091-449C-AF6F-4B3E9140F3D4}" type="parTrans" cxnId="{27A2569F-A04B-455A-BA11-EE8B49B6917F}">
      <dgm:prSet/>
      <dgm:spPr/>
      <dgm:t>
        <a:bodyPr/>
        <a:lstStyle/>
        <a:p>
          <a:endParaRPr lang="en-IN"/>
        </a:p>
      </dgm:t>
    </dgm:pt>
    <dgm:pt modelId="{175ACCAA-B99E-4C07-B31F-C2D46AB8D8A9}" type="sibTrans" cxnId="{27A2569F-A04B-455A-BA11-EE8B49B6917F}">
      <dgm:prSet/>
      <dgm:spPr/>
      <dgm:t>
        <a:bodyPr/>
        <a:lstStyle/>
        <a:p>
          <a:endParaRPr lang="en-IN"/>
        </a:p>
      </dgm:t>
    </dgm:pt>
    <dgm:pt modelId="{37C24966-3320-44C8-B171-7D6CAC78B68E}">
      <dgm:prSet phldrT="[Text]"/>
      <dgm:spPr/>
      <dgm:t>
        <a:bodyPr/>
        <a:lstStyle/>
        <a:p>
          <a:r>
            <a:rPr lang="en-IN" dirty="0"/>
            <a:t>Lasso Regression</a:t>
          </a:r>
        </a:p>
      </dgm:t>
    </dgm:pt>
    <dgm:pt modelId="{B8C1FCA2-B9D8-410E-9916-4E09C91B1278}" type="parTrans" cxnId="{E02997A9-B950-4541-8C59-67995AF58D50}">
      <dgm:prSet/>
      <dgm:spPr/>
      <dgm:t>
        <a:bodyPr/>
        <a:lstStyle/>
        <a:p>
          <a:endParaRPr lang="en-IN"/>
        </a:p>
      </dgm:t>
    </dgm:pt>
    <dgm:pt modelId="{5703BDDC-D130-458B-9DDD-06E70E8FE945}" type="sibTrans" cxnId="{E02997A9-B950-4541-8C59-67995AF58D50}">
      <dgm:prSet/>
      <dgm:spPr/>
      <dgm:t>
        <a:bodyPr/>
        <a:lstStyle/>
        <a:p>
          <a:endParaRPr lang="en-IN"/>
        </a:p>
      </dgm:t>
    </dgm:pt>
    <dgm:pt modelId="{73709B39-4CAC-454E-8645-549A1C408746}">
      <dgm:prSet phldrT="[Text]"/>
      <dgm:spPr/>
      <dgm:t>
        <a:bodyPr/>
        <a:lstStyle/>
        <a:p>
          <a:r>
            <a:rPr lang="en-IN" dirty="0"/>
            <a:t>Multilinear</a:t>
          </a:r>
        </a:p>
      </dgm:t>
    </dgm:pt>
    <dgm:pt modelId="{DCEE65F3-26F1-44B0-AC3E-6D2F741EAAE2}" type="parTrans" cxnId="{8433141D-FF4D-46D4-B02D-246F6324DEF5}">
      <dgm:prSet/>
      <dgm:spPr/>
      <dgm:t>
        <a:bodyPr/>
        <a:lstStyle/>
        <a:p>
          <a:endParaRPr lang="en-IN"/>
        </a:p>
      </dgm:t>
    </dgm:pt>
    <dgm:pt modelId="{53D2E687-3AA0-4B1C-93D2-EC896AA74933}" type="sibTrans" cxnId="{8433141D-FF4D-46D4-B02D-246F6324DEF5}">
      <dgm:prSet/>
      <dgm:spPr/>
      <dgm:t>
        <a:bodyPr/>
        <a:lstStyle/>
        <a:p>
          <a:endParaRPr lang="en-IN"/>
        </a:p>
      </dgm:t>
    </dgm:pt>
    <dgm:pt modelId="{578B3E6B-7B72-4169-8D95-AF24EA684AE3}" type="pres">
      <dgm:prSet presAssocID="{7AF2AB37-DB85-41EE-B940-3172AB3D648E}" presName="linear" presStyleCnt="0">
        <dgm:presLayoutVars>
          <dgm:dir/>
          <dgm:animLvl val="lvl"/>
          <dgm:resizeHandles val="exact"/>
        </dgm:presLayoutVars>
      </dgm:prSet>
      <dgm:spPr/>
    </dgm:pt>
    <dgm:pt modelId="{454F43B0-6E80-4219-A161-8D32C2750014}" type="pres">
      <dgm:prSet presAssocID="{7AFC1A34-604F-438D-AF6D-4AC2F3AED259}" presName="parentLin" presStyleCnt="0"/>
      <dgm:spPr/>
    </dgm:pt>
    <dgm:pt modelId="{F07C0928-684A-49BD-A9AA-4802351AF237}" type="pres">
      <dgm:prSet presAssocID="{7AFC1A34-604F-438D-AF6D-4AC2F3AED259}" presName="parentLeftMargin" presStyleLbl="node1" presStyleIdx="0" presStyleCnt="3"/>
      <dgm:spPr/>
    </dgm:pt>
    <dgm:pt modelId="{8D75FA92-475D-42B9-862C-7955331BEBD4}" type="pres">
      <dgm:prSet presAssocID="{7AFC1A34-604F-438D-AF6D-4AC2F3AED259}" presName="parentText" presStyleLbl="node1" presStyleIdx="0" presStyleCnt="3">
        <dgm:presLayoutVars>
          <dgm:chMax val="0"/>
          <dgm:bulletEnabled val="1"/>
        </dgm:presLayoutVars>
      </dgm:prSet>
      <dgm:spPr/>
    </dgm:pt>
    <dgm:pt modelId="{58E747FD-8E68-4AAE-BD04-915F5AD25555}" type="pres">
      <dgm:prSet presAssocID="{7AFC1A34-604F-438D-AF6D-4AC2F3AED259}" presName="negativeSpace" presStyleCnt="0"/>
      <dgm:spPr/>
    </dgm:pt>
    <dgm:pt modelId="{62D47F8C-AA1A-4E3E-8471-0C3B38B676C2}" type="pres">
      <dgm:prSet presAssocID="{7AFC1A34-604F-438D-AF6D-4AC2F3AED259}" presName="childText" presStyleLbl="conFgAcc1" presStyleIdx="0" presStyleCnt="3">
        <dgm:presLayoutVars>
          <dgm:bulletEnabled val="1"/>
        </dgm:presLayoutVars>
      </dgm:prSet>
      <dgm:spPr/>
    </dgm:pt>
    <dgm:pt modelId="{45773886-8C9C-4CC2-A65C-3A63E8122AB9}" type="pres">
      <dgm:prSet presAssocID="{175ACCAA-B99E-4C07-B31F-C2D46AB8D8A9}" presName="spaceBetweenRectangles" presStyleCnt="0"/>
      <dgm:spPr/>
    </dgm:pt>
    <dgm:pt modelId="{44FD5EDE-F8F0-46A1-98FF-0DA8D1922EB6}" type="pres">
      <dgm:prSet presAssocID="{37C24966-3320-44C8-B171-7D6CAC78B68E}" presName="parentLin" presStyleCnt="0"/>
      <dgm:spPr/>
    </dgm:pt>
    <dgm:pt modelId="{BDC59CBD-D2DA-4754-BC77-1C31709519C2}" type="pres">
      <dgm:prSet presAssocID="{37C24966-3320-44C8-B171-7D6CAC78B68E}" presName="parentLeftMargin" presStyleLbl="node1" presStyleIdx="0" presStyleCnt="3"/>
      <dgm:spPr/>
    </dgm:pt>
    <dgm:pt modelId="{F9F672C4-31CA-4476-8772-F4A547CA25CE}" type="pres">
      <dgm:prSet presAssocID="{37C24966-3320-44C8-B171-7D6CAC78B68E}" presName="parentText" presStyleLbl="node1" presStyleIdx="1" presStyleCnt="3">
        <dgm:presLayoutVars>
          <dgm:chMax val="0"/>
          <dgm:bulletEnabled val="1"/>
        </dgm:presLayoutVars>
      </dgm:prSet>
      <dgm:spPr/>
    </dgm:pt>
    <dgm:pt modelId="{F7AC7902-EB47-4B18-A89A-BBE084D82AEE}" type="pres">
      <dgm:prSet presAssocID="{37C24966-3320-44C8-B171-7D6CAC78B68E}" presName="negativeSpace" presStyleCnt="0"/>
      <dgm:spPr/>
    </dgm:pt>
    <dgm:pt modelId="{048217B0-CF8B-4097-84A3-A63E3F3E7477}" type="pres">
      <dgm:prSet presAssocID="{37C24966-3320-44C8-B171-7D6CAC78B68E}" presName="childText" presStyleLbl="conFgAcc1" presStyleIdx="1" presStyleCnt="3">
        <dgm:presLayoutVars>
          <dgm:bulletEnabled val="1"/>
        </dgm:presLayoutVars>
      </dgm:prSet>
      <dgm:spPr/>
    </dgm:pt>
    <dgm:pt modelId="{6B4F0321-FF5E-4B43-B0C9-8F0F668AFA98}" type="pres">
      <dgm:prSet presAssocID="{5703BDDC-D130-458B-9DDD-06E70E8FE945}" presName="spaceBetweenRectangles" presStyleCnt="0"/>
      <dgm:spPr/>
    </dgm:pt>
    <dgm:pt modelId="{782CC5AB-9176-4BC7-90AC-71420AE281FF}" type="pres">
      <dgm:prSet presAssocID="{73709B39-4CAC-454E-8645-549A1C408746}" presName="parentLin" presStyleCnt="0"/>
      <dgm:spPr/>
    </dgm:pt>
    <dgm:pt modelId="{459DBF2D-E6AF-4C40-BFAF-1F3AA3816F7C}" type="pres">
      <dgm:prSet presAssocID="{73709B39-4CAC-454E-8645-549A1C408746}" presName="parentLeftMargin" presStyleLbl="node1" presStyleIdx="1" presStyleCnt="3"/>
      <dgm:spPr/>
    </dgm:pt>
    <dgm:pt modelId="{BB58847D-6DA2-485F-A7E9-5DE11BC8F507}" type="pres">
      <dgm:prSet presAssocID="{73709B39-4CAC-454E-8645-549A1C408746}" presName="parentText" presStyleLbl="node1" presStyleIdx="2" presStyleCnt="3">
        <dgm:presLayoutVars>
          <dgm:chMax val="0"/>
          <dgm:bulletEnabled val="1"/>
        </dgm:presLayoutVars>
      </dgm:prSet>
      <dgm:spPr/>
    </dgm:pt>
    <dgm:pt modelId="{7AD74A3E-92C0-487F-B78F-C614B63E8AD8}" type="pres">
      <dgm:prSet presAssocID="{73709B39-4CAC-454E-8645-549A1C408746}" presName="negativeSpace" presStyleCnt="0"/>
      <dgm:spPr/>
    </dgm:pt>
    <dgm:pt modelId="{82FA2485-3D69-4B79-9627-FE89B555F508}" type="pres">
      <dgm:prSet presAssocID="{73709B39-4CAC-454E-8645-549A1C408746}" presName="childText" presStyleLbl="conFgAcc1" presStyleIdx="2" presStyleCnt="3">
        <dgm:presLayoutVars>
          <dgm:bulletEnabled val="1"/>
        </dgm:presLayoutVars>
      </dgm:prSet>
      <dgm:spPr/>
    </dgm:pt>
  </dgm:ptLst>
  <dgm:cxnLst>
    <dgm:cxn modelId="{C064B00E-0D4D-4B74-9835-DC55585F4B93}" type="presOf" srcId="{7AFC1A34-604F-438D-AF6D-4AC2F3AED259}" destId="{8D75FA92-475D-42B9-862C-7955331BEBD4}" srcOrd="1" destOrd="0" presId="urn:microsoft.com/office/officeart/2005/8/layout/list1"/>
    <dgm:cxn modelId="{8433141D-FF4D-46D4-B02D-246F6324DEF5}" srcId="{7AF2AB37-DB85-41EE-B940-3172AB3D648E}" destId="{73709B39-4CAC-454E-8645-549A1C408746}" srcOrd="2" destOrd="0" parTransId="{DCEE65F3-26F1-44B0-AC3E-6D2F741EAAE2}" sibTransId="{53D2E687-3AA0-4B1C-93D2-EC896AA74933}"/>
    <dgm:cxn modelId="{20FEC238-6A7D-4859-8CC3-88779A09D57E}" type="presOf" srcId="{37C24966-3320-44C8-B171-7D6CAC78B68E}" destId="{F9F672C4-31CA-4476-8772-F4A547CA25CE}" srcOrd="1" destOrd="0" presId="urn:microsoft.com/office/officeart/2005/8/layout/list1"/>
    <dgm:cxn modelId="{D0C4705E-2EE6-4710-80E0-7F30D443FADE}" type="presOf" srcId="{7AF2AB37-DB85-41EE-B940-3172AB3D648E}" destId="{578B3E6B-7B72-4169-8D95-AF24EA684AE3}" srcOrd="0" destOrd="0" presId="urn:microsoft.com/office/officeart/2005/8/layout/list1"/>
    <dgm:cxn modelId="{A91D874F-2548-4C5E-9C2B-E6C029D488FD}" type="presOf" srcId="{37C24966-3320-44C8-B171-7D6CAC78B68E}" destId="{BDC59CBD-D2DA-4754-BC77-1C31709519C2}" srcOrd="0" destOrd="0" presId="urn:microsoft.com/office/officeart/2005/8/layout/list1"/>
    <dgm:cxn modelId="{27A2569F-A04B-455A-BA11-EE8B49B6917F}" srcId="{7AF2AB37-DB85-41EE-B940-3172AB3D648E}" destId="{7AFC1A34-604F-438D-AF6D-4AC2F3AED259}" srcOrd="0" destOrd="0" parTransId="{F993ECF1-1091-449C-AF6F-4B3E9140F3D4}" sibTransId="{175ACCAA-B99E-4C07-B31F-C2D46AB8D8A9}"/>
    <dgm:cxn modelId="{E02997A9-B950-4541-8C59-67995AF58D50}" srcId="{7AF2AB37-DB85-41EE-B940-3172AB3D648E}" destId="{37C24966-3320-44C8-B171-7D6CAC78B68E}" srcOrd="1" destOrd="0" parTransId="{B8C1FCA2-B9D8-410E-9916-4E09C91B1278}" sibTransId="{5703BDDC-D130-458B-9DDD-06E70E8FE945}"/>
    <dgm:cxn modelId="{2F5FC4A9-DCBF-4155-8C01-D267BE89DF2F}" type="presOf" srcId="{7AFC1A34-604F-438D-AF6D-4AC2F3AED259}" destId="{F07C0928-684A-49BD-A9AA-4802351AF237}" srcOrd="0" destOrd="0" presId="urn:microsoft.com/office/officeart/2005/8/layout/list1"/>
    <dgm:cxn modelId="{F2081AFE-74EB-43C8-A8FB-95AE3FAD6351}" type="presOf" srcId="{73709B39-4CAC-454E-8645-549A1C408746}" destId="{459DBF2D-E6AF-4C40-BFAF-1F3AA3816F7C}" srcOrd="0" destOrd="0" presId="urn:microsoft.com/office/officeart/2005/8/layout/list1"/>
    <dgm:cxn modelId="{3B16A0FE-F203-4AD8-991D-D6E861D8C474}" type="presOf" srcId="{73709B39-4CAC-454E-8645-549A1C408746}" destId="{BB58847D-6DA2-485F-A7E9-5DE11BC8F507}" srcOrd="1" destOrd="0" presId="urn:microsoft.com/office/officeart/2005/8/layout/list1"/>
    <dgm:cxn modelId="{26259C39-31AB-4481-9F61-C724518E8A40}" type="presParOf" srcId="{578B3E6B-7B72-4169-8D95-AF24EA684AE3}" destId="{454F43B0-6E80-4219-A161-8D32C2750014}" srcOrd="0" destOrd="0" presId="urn:microsoft.com/office/officeart/2005/8/layout/list1"/>
    <dgm:cxn modelId="{31CFECC1-4054-4C1F-83F5-A4FAEA87872E}" type="presParOf" srcId="{454F43B0-6E80-4219-A161-8D32C2750014}" destId="{F07C0928-684A-49BD-A9AA-4802351AF237}" srcOrd="0" destOrd="0" presId="urn:microsoft.com/office/officeart/2005/8/layout/list1"/>
    <dgm:cxn modelId="{08BBF64D-1169-4CA8-84B5-91DC9B72252B}" type="presParOf" srcId="{454F43B0-6E80-4219-A161-8D32C2750014}" destId="{8D75FA92-475D-42B9-862C-7955331BEBD4}" srcOrd="1" destOrd="0" presId="urn:microsoft.com/office/officeart/2005/8/layout/list1"/>
    <dgm:cxn modelId="{82CEE776-91ED-4911-9665-767F0175209B}" type="presParOf" srcId="{578B3E6B-7B72-4169-8D95-AF24EA684AE3}" destId="{58E747FD-8E68-4AAE-BD04-915F5AD25555}" srcOrd="1" destOrd="0" presId="urn:microsoft.com/office/officeart/2005/8/layout/list1"/>
    <dgm:cxn modelId="{A45B56E2-234E-4024-A0EF-8480E9A38E22}" type="presParOf" srcId="{578B3E6B-7B72-4169-8D95-AF24EA684AE3}" destId="{62D47F8C-AA1A-4E3E-8471-0C3B38B676C2}" srcOrd="2" destOrd="0" presId="urn:microsoft.com/office/officeart/2005/8/layout/list1"/>
    <dgm:cxn modelId="{F36C2308-5789-461F-83F8-42FCEE378BF4}" type="presParOf" srcId="{578B3E6B-7B72-4169-8D95-AF24EA684AE3}" destId="{45773886-8C9C-4CC2-A65C-3A63E8122AB9}" srcOrd="3" destOrd="0" presId="urn:microsoft.com/office/officeart/2005/8/layout/list1"/>
    <dgm:cxn modelId="{8CD75486-DF1D-4B57-8CB6-A387223AFFE3}" type="presParOf" srcId="{578B3E6B-7B72-4169-8D95-AF24EA684AE3}" destId="{44FD5EDE-F8F0-46A1-98FF-0DA8D1922EB6}" srcOrd="4" destOrd="0" presId="urn:microsoft.com/office/officeart/2005/8/layout/list1"/>
    <dgm:cxn modelId="{C90E68BC-FDD7-4D8F-AB1A-A56F14447120}" type="presParOf" srcId="{44FD5EDE-F8F0-46A1-98FF-0DA8D1922EB6}" destId="{BDC59CBD-D2DA-4754-BC77-1C31709519C2}" srcOrd="0" destOrd="0" presId="urn:microsoft.com/office/officeart/2005/8/layout/list1"/>
    <dgm:cxn modelId="{B0E1F761-A94D-400E-A67C-1E48D594AA86}" type="presParOf" srcId="{44FD5EDE-F8F0-46A1-98FF-0DA8D1922EB6}" destId="{F9F672C4-31CA-4476-8772-F4A547CA25CE}" srcOrd="1" destOrd="0" presId="urn:microsoft.com/office/officeart/2005/8/layout/list1"/>
    <dgm:cxn modelId="{6900E440-3FA8-4475-8E20-747DB8623B59}" type="presParOf" srcId="{578B3E6B-7B72-4169-8D95-AF24EA684AE3}" destId="{F7AC7902-EB47-4B18-A89A-BBE084D82AEE}" srcOrd="5" destOrd="0" presId="urn:microsoft.com/office/officeart/2005/8/layout/list1"/>
    <dgm:cxn modelId="{1F0A03AC-DC03-4871-984D-848AC536DD1F}" type="presParOf" srcId="{578B3E6B-7B72-4169-8D95-AF24EA684AE3}" destId="{048217B0-CF8B-4097-84A3-A63E3F3E7477}" srcOrd="6" destOrd="0" presId="urn:microsoft.com/office/officeart/2005/8/layout/list1"/>
    <dgm:cxn modelId="{171C6E12-1C0C-48B5-9A83-D6BD434DF089}" type="presParOf" srcId="{578B3E6B-7B72-4169-8D95-AF24EA684AE3}" destId="{6B4F0321-FF5E-4B43-B0C9-8F0F668AFA98}" srcOrd="7" destOrd="0" presId="urn:microsoft.com/office/officeart/2005/8/layout/list1"/>
    <dgm:cxn modelId="{9345D319-54F8-4448-A029-B9BEF99043AF}" type="presParOf" srcId="{578B3E6B-7B72-4169-8D95-AF24EA684AE3}" destId="{782CC5AB-9176-4BC7-90AC-71420AE281FF}" srcOrd="8" destOrd="0" presId="urn:microsoft.com/office/officeart/2005/8/layout/list1"/>
    <dgm:cxn modelId="{B53D7EE0-146B-417D-982F-2915ECD80AD5}" type="presParOf" srcId="{782CC5AB-9176-4BC7-90AC-71420AE281FF}" destId="{459DBF2D-E6AF-4C40-BFAF-1F3AA3816F7C}" srcOrd="0" destOrd="0" presId="urn:microsoft.com/office/officeart/2005/8/layout/list1"/>
    <dgm:cxn modelId="{69CC0BE6-944B-45EB-9969-0B6EBB8BC666}" type="presParOf" srcId="{782CC5AB-9176-4BC7-90AC-71420AE281FF}" destId="{BB58847D-6DA2-485F-A7E9-5DE11BC8F507}" srcOrd="1" destOrd="0" presId="urn:microsoft.com/office/officeart/2005/8/layout/list1"/>
    <dgm:cxn modelId="{B1C57BF4-45B5-4D97-B72F-7C7D90657690}" type="presParOf" srcId="{578B3E6B-7B72-4169-8D95-AF24EA684AE3}" destId="{7AD74A3E-92C0-487F-B78F-C614B63E8AD8}" srcOrd="9" destOrd="0" presId="urn:microsoft.com/office/officeart/2005/8/layout/list1"/>
    <dgm:cxn modelId="{3049B1DC-27F5-476F-81F4-43DFB366B91D}" type="presParOf" srcId="{578B3E6B-7B72-4169-8D95-AF24EA684AE3}" destId="{82FA2485-3D69-4B79-9627-FE89B555F508}" srcOrd="10"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CE19B34-C9F0-434F-9455-B0616300765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IN"/>
        </a:p>
      </dgm:t>
    </dgm:pt>
    <dgm:pt modelId="{9E0D5FCC-EA9D-42B6-A85E-4AF372E5052A}">
      <dgm:prSet phldrT="[Text]"/>
      <dgm:spPr/>
      <dgm:t>
        <a:bodyPr/>
        <a:lstStyle/>
        <a:p>
          <a:r>
            <a:rPr lang="en-IN" dirty="0"/>
            <a:t>Elastic net regression</a:t>
          </a:r>
        </a:p>
      </dgm:t>
    </dgm:pt>
    <dgm:pt modelId="{D1C7CF3B-61E8-4D65-94F0-F2E7ACEF320D}" type="parTrans" cxnId="{F1C1A13F-D6DF-472B-88ED-E91DA92235D2}">
      <dgm:prSet/>
      <dgm:spPr/>
      <dgm:t>
        <a:bodyPr/>
        <a:lstStyle/>
        <a:p>
          <a:endParaRPr lang="en-IN"/>
        </a:p>
      </dgm:t>
    </dgm:pt>
    <dgm:pt modelId="{69822D23-3205-4D99-BD1D-7965F6BC7102}" type="sibTrans" cxnId="{F1C1A13F-D6DF-472B-88ED-E91DA92235D2}">
      <dgm:prSet/>
      <dgm:spPr/>
      <dgm:t>
        <a:bodyPr/>
        <a:lstStyle/>
        <a:p>
          <a:endParaRPr lang="en-IN"/>
        </a:p>
      </dgm:t>
    </dgm:pt>
    <dgm:pt modelId="{43566970-1712-491C-B7D6-2C6481646F78}">
      <dgm:prSet phldrT="[Text]"/>
      <dgm:spPr/>
      <dgm:t>
        <a:bodyPr/>
        <a:lstStyle/>
        <a:p>
          <a:r>
            <a:rPr lang="en-IN" dirty="0"/>
            <a:t>KNN</a:t>
          </a:r>
        </a:p>
      </dgm:t>
    </dgm:pt>
    <dgm:pt modelId="{712A56AD-B45A-49B6-A1E4-51E67EFFE58E}" type="parTrans" cxnId="{CB435D7B-A121-4ED6-99A9-339233409FD3}">
      <dgm:prSet/>
      <dgm:spPr/>
      <dgm:t>
        <a:bodyPr/>
        <a:lstStyle/>
        <a:p>
          <a:endParaRPr lang="en-IN"/>
        </a:p>
      </dgm:t>
    </dgm:pt>
    <dgm:pt modelId="{86BB067A-9470-4397-B8EC-3ECC43C2B8B4}" type="sibTrans" cxnId="{CB435D7B-A121-4ED6-99A9-339233409FD3}">
      <dgm:prSet/>
      <dgm:spPr/>
      <dgm:t>
        <a:bodyPr/>
        <a:lstStyle/>
        <a:p>
          <a:endParaRPr lang="en-IN"/>
        </a:p>
      </dgm:t>
    </dgm:pt>
    <dgm:pt modelId="{B1E5DF0A-3358-4742-95F1-FB523619E012}">
      <dgm:prSet phldrT="[Text]"/>
      <dgm:spPr/>
      <dgm:t>
        <a:bodyPr/>
        <a:lstStyle/>
        <a:p>
          <a:r>
            <a:rPr lang="en-IN" dirty="0"/>
            <a:t>SVR and Dual form SVR</a:t>
          </a:r>
        </a:p>
      </dgm:t>
    </dgm:pt>
    <dgm:pt modelId="{39CFD402-5C2F-410F-BA8F-525E264A6AE6}" type="parTrans" cxnId="{B4596C06-4BD1-48D8-B4ED-676FE7249E04}">
      <dgm:prSet/>
      <dgm:spPr/>
      <dgm:t>
        <a:bodyPr/>
        <a:lstStyle/>
        <a:p>
          <a:endParaRPr lang="en-IN"/>
        </a:p>
      </dgm:t>
    </dgm:pt>
    <dgm:pt modelId="{5180E676-0ADA-454E-9C67-12B12F97473E}" type="sibTrans" cxnId="{B4596C06-4BD1-48D8-B4ED-676FE7249E04}">
      <dgm:prSet/>
      <dgm:spPr/>
      <dgm:t>
        <a:bodyPr/>
        <a:lstStyle/>
        <a:p>
          <a:endParaRPr lang="en-IN"/>
        </a:p>
      </dgm:t>
    </dgm:pt>
    <dgm:pt modelId="{CBE39E3C-1EE8-4F61-AA62-236622CBF1DA}" type="pres">
      <dgm:prSet presAssocID="{3CE19B34-C9F0-434F-9455-B0616300765D}" presName="linear" presStyleCnt="0">
        <dgm:presLayoutVars>
          <dgm:dir/>
          <dgm:animLvl val="lvl"/>
          <dgm:resizeHandles val="exact"/>
        </dgm:presLayoutVars>
      </dgm:prSet>
      <dgm:spPr/>
    </dgm:pt>
    <dgm:pt modelId="{27649DC2-9DE3-40B3-867D-2CBDDCAB3BF4}" type="pres">
      <dgm:prSet presAssocID="{9E0D5FCC-EA9D-42B6-A85E-4AF372E5052A}" presName="parentLin" presStyleCnt="0"/>
      <dgm:spPr/>
    </dgm:pt>
    <dgm:pt modelId="{C2FA6B48-3C20-40E4-9E64-5283B452B80C}" type="pres">
      <dgm:prSet presAssocID="{9E0D5FCC-EA9D-42B6-A85E-4AF372E5052A}" presName="parentLeftMargin" presStyleLbl="node1" presStyleIdx="0" presStyleCnt="3"/>
      <dgm:spPr/>
    </dgm:pt>
    <dgm:pt modelId="{64E74CEE-BCAD-4D5B-BE14-CFA4FEF896BB}" type="pres">
      <dgm:prSet presAssocID="{9E0D5FCC-EA9D-42B6-A85E-4AF372E5052A}" presName="parentText" presStyleLbl="node1" presStyleIdx="0" presStyleCnt="3">
        <dgm:presLayoutVars>
          <dgm:chMax val="0"/>
          <dgm:bulletEnabled val="1"/>
        </dgm:presLayoutVars>
      </dgm:prSet>
      <dgm:spPr/>
    </dgm:pt>
    <dgm:pt modelId="{25CAA50D-E00A-4589-8248-88BB74E779E5}" type="pres">
      <dgm:prSet presAssocID="{9E0D5FCC-EA9D-42B6-A85E-4AF372E5052A}" presName="negativeSpace" presStyleCnt="0"/>
      <dgm:spPr/>
    </dgm:pt>
    <dgm:pt modelId="{A9899F9A-C9AA-46F9-B836-FD63529E975E}" type="pres">
      <dgm:prSet presAssocID="{9E0D5FCC-EA9D-42B6-A85E-4AF372E5052A}" presName="childText" presStyleLbl="conFgAcc1" presStyleIdx="0" presStyleCnt="3">
        <dgm:presLayoutVars>
          <dgm:bulletEnabled val="1"/>
        </dgm:presLayoutVars>
      </dgm:prSet>
      <dgm:spPr/>
    </dgm:pt>
    <dgm:pt modelId="{8BFD352A-7CB0-4887-94DB-0830D6A135A7}" type="pres">
      <dgm:prSet presAssocID="{69822D23-3205-4D99-BD1D-7965F6BC7102}" presName="spaceBetweenRectangles" presStyleCnt="0"/>
      <dgm:spPr/>
    </dgm:pt>
    <dgm:pt modelId="{21E0CEA5-902D-42CB-8EF8-9AF641EEFB26}" type="pres">
      <dgm:prSet presAssocID="{43566970-1712-491C-B7D6-2C6481646F78}" presName="parentLin" presStyleCnt="0"/>
      <dgm:spPr/>
    </dgm:pt>
    <dgm:pt modelId="{1FAF3D9F-85FE-46F5-AB53-35FE53B96B59}" type="pres">
      <dgm:prSet presAssocID="{43566970-1712-491C-B7D6-2C6481646F78}" presName="parentLeftMargin" presStyleLbl="node1" presStyleIdx="0" presStyleCnt="3"/>
      <dgm:spPr/>
    </dgm:pt>
    <dgm:pt modelId="{A3F98484-1015-4717-A139-233511CC4F70}" type="pres">
      <dgm:prSet presAssocID="{43566970-1712-491C-B7D6-2C6481646F78}" presName="parentText" presStyleLbl="node1" presStyleIdx="1" presStyleCnt="3">
        <dgm:presLayoutVars>
          <dgm:chMax val="0"/>
          <dgm:bulletEnabled val="1"/>
        </dgm:presLayoutVars>
      </dgm:prSet>
      <dgm:spPr/>
    </dgm:pt>
    <dgm:pt modelId="{751DD5ED-DE41-4A1B-AE77-A1DA7A561B0E}" type="pres">
      <dgm:prSet presAssocID="{43566970-1712-491C-B7D6-2C6481646F78}" presName="negativeSpace" presStyleCnt="0"/>
      <dgm:spPr/>
    </dgm:pt>
    <dgm:pt modelId="{0A339AD1-38E8-4ADF-9069-B1854991A586}" type="pres">
      <dgm:prSet presAssocID="{43566970-1712-491C-B7D6-2C6481646F78}" presName="childText" presStyleLbl="conFgAcc1" presStyleIdx="1" presStyleCnt="3">
        <dgm:presLayoutVars>
          <dgm:bulletEnabled val="1"/>
        </dgm:presLayoutVars>
      </dgm:prSet>
      <dgm:spPr/>
    </dgm:pt>
    <dgm:pt modelId="{82E5A57D-1472-4F5C-91B0-8E49BE2B5A9F}" type="pres">
      <dgm:prSet presAssocID="{86BB067A-9470-4397-B8EC-3ECC43C2B8B4}" presName="spaceBetweenRectangles" presStyleCnt="0"/>
      <dgm:spPr/>
    </dgm:pt>
    <dgm:pt modelId="{0F6B2FC9-F610-42F8-8902-A6F0B238A539}" type="pres">
      <dgm:prSet presAssocID="{B1E5DF0A-3358-4742-95F1-FB523619E012}" presName="parentLin" presStyleCnt="0"/>
      <dgm:spPr/>
    </dgm:pt>
    <dgm:pt modelId="{CD8BA33B-BFDE-45D7-A33A-776472F0DD7A}" type="pres">
      <dgm:prSet presAssocID="{B1E5DF0A-3358-4742-95F1-FB523619E012}" presName="parentLeftMargin" presStyleLbl="node1" presStyleIdx="1" presStyleCnt="3"/>
      <dgm:spPr/>
    </dgm:pt>
    <dgm:pt modelId="{AA914F22-EB58-4714-96D7-36D95206529F}" type="pres">
      <dgm:prSet presAssocID="{B1E5DF0A-3358-4742-95F1-FB523619E012}" presName="parentText" presStyleLbl="node1" presStyleIdx="2" presStyleCnt="3" custLinFactNeighborX="-18561" custLinFactNeighborY="3623">
        <dgm:presLayoutVars>
          <dgm:chMax val="0"/>
          <dgm:bulletEnabled val="1"/>
        </dgm:presLayoutVars>
      </dgm:prSet>
      <dgm:spPr/>
    </dgm:pt>
    <dgm:pt modelId="{8EB57124-AC59-40D0-A641-FE7B36A79D6F}" type="pres">
      <dgm:prSet presAssocID="{B1E5DF0A-3358-4742-95F1-FB523619E012}" presName="negativeSpace" presStyleCnt="0"/>
      <dgm:spPr/>
    </dgm:pt>
    <dgm:pt modelId="{8BEBB24B-BE71-4BBA-9886-7856C5E8663A}" type="pres">
      <dgm:prSet presAssocID="{B1E5DF0A-3358-4742-95F1-FB523619E012}" presName="childText" presStyleLbl="conFgAcc1" presStyleIdx="2" presStyleCnt="3">
        <dgm:presLayoutVars>
          <dgm:bulletEnabled val="1"/>
        </dgm:presLayoutVars>
      </dgm:prSet>
      <dgm:spPr/>
    </dgm:pt>
  </dgm:ptLst>
  <dgm:cxnLst>
    <dgm:cxn modelId="{B4596C06-4BD1-48D8-B4ED-676FE7249E04}" srcId="{3CE19B34-C9F0-434F-9455-B0616300765D}" destId="{B1E5DF0A-3358-4742-95F1-FB523619E012}" srcOrd="2" destOrd="0" parTransId="{39CFD402-5C2F-410F-BA8F-525E264A6AE6}" sibTransId="{5180E676-0ADA-454E-9C67-12B12F97473E}"/>
    <dgm:cxn modelId="{F1C1A13F-D6DF-472B-88ED-E91DA92235D2}" srcId="{3CE19B34-C9F0-434F-9455-B0616300765D}" destId="{9E0D5FCC-EA9D-42B6-A85E-4AF372E5052A}" srcOrd="0" destOrd="0" parTransId="{D1C7CF3B-61E8-4D65-94F0-F2E7ACEF320D}" sibTransId="{69822D23-3205-4D99-BD1D-7965F6BC7102}"/>
    <dgm:cxn modelId="{E1664F76-B29D-4EC2-9406-323353E1F705}" type="presOf" srcId="{9E0D5FCC-EA9D-42B6-A85E-4AF372E5052A}" destId="{C2FA6B48-3C20-40E4-9E64-5283B452B80C}" srcOrd="0" destOrd="0" presId="urn:microsoft.com/office/officeart/2005/8/layout/list1"/>
    <dgm:cxn modelId="{CB435D7B-A121-4ED6-99A9-339233409FD3}" srcId="{3CE19B34-C9F0-434F-9455-B0616300765D}" destId="{43566970-1712-491C-B7D6-2C6481646F78}" srcOrd="1" destOrd="0" parTransId="{712A56AD-B45A-49B6-A1E4-51E67EFFE58E}" sibTransId="{86BB067A-9470-4397-B8EC-3ECC43C2B8B4}"/>
    <dgm:cxn modelId="{646FC57D-7897-4EFA-9034-3067829EBBD1}" type="presOf" srcId="{B1E5DF0A-3358-4742-95F1-FB523619E012}" destId="{AA914F22-EB58-4714-96D7-36D95206529F}" srcOrd="1" destOrd="0" presId="urn:microsoft.com/office/officeart/2005/8/layout/list1"/>
    <dgm:cxn modelId="{6537849F-4F02-4CE4-8BE6-886F61BAFABD}" type="presOf" srcId="{B1E5DF0A-3358-4742-95F1-FB523619E012}" destId="{CD8BA33B-BFDE-45D7-A33A-776472F0DD7A}" srcOrd="0" destOrd="0" presId="urn:microsoft.com/office/officeart/2005/8/layout/list1"/>
    <dgm:cxn modelId="{F0C26FAD-2046-44EA-9548-4C703067E14F}" type="presOf" srcId="{9E0D5FCC-EA9D-42B6-A85E-4AF372E5052A}" destId="{64E74CEE-BCAD-4D5B-BE14-CFA4FEF896BB}" srcOrd="1" destOrd="0" presId="urn:microsoft.com/office/officeart/2005/8/layout/list1"/>
    <dgm:cxn modelId="{B39552B7-5876-442D-8AEC-BDA6A154AFE9}" type="presOf" srcId="{3CE19B34-C9F0-434F-9455-B0616300765D}" destId="{CBE39E3C-1EE8-4F61-AA62-236622CBF1DA}" srcOrd="0" destOrd="0" presId="urn:microsoft.com/office/officeart/2005/8/layout/list1"/>
    <dgm:cxn modelId="{416C04C6-A341-40B3-A150-2941A1C6281C}" type="presOf" srcId="{43566970-1712-491C-B7D6-2C6481646F78}" destId="{A3F98484-1015-4717-A139-233511CC4F70}" srcOrd="1" destOrd="0" presId="urn:microsoft.com/office/officeart/2005/8/layout/list1"/>
    <dgm:cxn modelId="{22207FED-E2B7-48CC-9D4F-E46DDDEE5993}" type="presOf" srcId="{43566970-1712-491C-B7D6-2C6481646F78}" destId="{1FAF3D9F-85FE-46F5-AB53-35FE53B96B59}" srcOrd="0" destOrd="0" presId="urn:microsoft.com/office/officeart/2005/8/layout/list1"/>
    <dgm:cxn modelId="{D946C03C-3966-4C80-977E-B252C5744915}" type="presParOf" srcId="{CBE39E3C-1EE8-4F61-AA62-236622CBF1DA}" destId="{27649DC2-9DE3-40B3-867D-2CBDDCAB3BF4}" srcOrd="0" destOrd="0" presId="urn:microsoft.com/office/officeart/2005/8/layout/list1"/>
    <dgm:cxn modelId="{564294BC-C2D1-437F-A751-1BB5871777E4}" type="presParOf" srcId="{27649DC2-9DE3-40B3-867D-2CBDDCAB3BF4}" destId="{C2FA6B48-3C20-40E4-9E64-5283B452B80C}" srcOrd="0" destOrd="0" presId="urn:microsoft.com/office/officeart/2005/8/layout/list1"/>
    <dgm:cxn modelId="{11E789CC-0925-4E92-AE34-D4FBF26B6667}" type="presParOf" srcId="{27649DC2-9DE3-40B3-867D-2CBDDCAB3BF4}" destId="{64E74CEE-BCAD-4D5B-BE14-CFA4FEF896BB}" srcOrd="1" destOrd="0" presId="urn:microsoft.com/office/officeart/2005/8/layout/list1"/>
    <dgm:cxn modelId="{C53ABC5D-53E2-42CE-9206-09556B6A2A43}" type="presParOf" srcId="{CBE39E3C-1EE8-4F61-AA62-236622CBF1DA}" destId="{25CAA50D-E00A-4589-8248-88BB74E779E5}" srcOrd="1" destOrd="0" presId="urn:microsoft.com/office/officeart/2005/8/layout/list1"/>
    <dgm:cxn modelId="{5D87B11D-6C10-49FF-B6AA-C76E4F4A9FCE}" type="presParOf" srcId="{CBE39E3C-1EE8-4F61-AA62-236622CBF1DA}" destId="{A9899F9A-C9AA-46F9-B836-FD63529E975E}" srcOrd="2" destOrd="0" presId="urn:microsoft.com/office/officeart/2005/8/layout/list1"/>
    <dgm:cxn modelId="{D4C608E8-D03C-48F1-BE7E-BDDE3FC5CE86}" type="presParOf" srcId="{CBE39E3C-1EE8-4F61-AA62-236622CBF1DA}" destId="{8BFD352A-7CB0-4887-94DB-0830D6A135A7}" srcOrd="3" destOrd="0" presId="urn:microsoft.com/office/officeart/2005/8/layout/list1"/>
    <dgm:cxn modelId="{475CC802-EE46-4316-B3E5-E87F18F14838}" type="presParOf" srcId="{CBE39E3C-1EE8-4F61-AA62-236622CBF1DA}" destId="{21E0CEA5-902D-42CB-8EF8-9AF641EEFB26}" srcOrd="4" destOrd="0" presId="urn:microsoft.com/office/officeart/2005/8/layout/list1"/>
    <dgm:cxn modelId="{1C025509-8CEB-4876-BC94-DDB5384FF865}" type="presParOf" srcId="{21E0CEA5-902D-42CB-8EF8-9AF641EEFB26}" destId="{1FAF3D9F-85FE-46F5-AB53-35FE53B96B59}" srcOrd="0" destOrd="0" presId="urn:microsoft.com/office/officeart/2005/8/layout/list1"/>
    <dgm:cxn modelId="{CAC76C07-6E99-4B09-90D1-818381536D1D}" type="presParOf" srcId="{21E0CEA5-902D-42CB-8EF8-9AF641EEFB26}" destId="{A3F98484-1015-4717-A139-233511CC4F70}" srcOrd="1" destOrd="0" presId="urn:microsoft.com/office/officeart/2005/8/layout/list1"/>
    <dgm:cxn modelId="{A5548C94-1758-4A4B-B0C0-24FF4426229B}" type="presParOf" srcId="{CBE39E3C-1EE8-4F61-AA62-236622CBF1DA}" destId="{751DD5ED-DE41-4A1B-AE77-A1DA7A561B0E}" srcOrd="5" destOrd="0" presId="urn:microsoft.com/office/officeart/2005/8/layout/list1"/>
    <dgm:cxn modelId="{4B586857-F2F3-41B9-B86D-DBB676BD3E21}" type="presParOf" srcId="{CBE39E3C-1EE8-4F61-AA62-236622CBF1DA}" destId="{0A339AD1-38E8-4ADF-9069-B1854991A586}" srcOrd="6" destOrd="0" presId="urn:microsoft.com/office/officeart/2005/8/layout/list1"/>
    <dgm:cxn modelId="{F77B3ADE-62A8-443D-8E5B-5BEE8FD3B800}" type="presParOf" srcId="{CBE39E3C-1EE8-4F61-AA62-236622CBF1DA}" destId="{82E5A57D-1472-4F5C-91B0-8E49BE2B5A9F}" srcOrd="7" destOrd="0" presId="urn:microsoft.com/office/officeart/2005/8/layout/list1"/>
    <dgm:cxn modelId="{C8882E28-31C9-4276-9490-2E299045D64F}" type="presParOf" srcId="{CBE39E3C-1EE8-4F61-AA62-236622CBF1DA}" destId="{0F6B2FC9-F610-42F8-8902-A6F0B238A539}" srcOrd="8" destOrd="0" presId="urn:microsoft.com/office/officeart/2005/8/layout/list1"/>
    <dgm:cxn modelId="{FF3663E9-C883-401B-8826-ABDBF65A56EB}" type="presParOf" srcId="{0F6B2FC9-F610-42F8-8902-A6F0B238A539}" destId="{CD8BA33B-BFDE-45D7-A33A-776472F0DD7A}" srcOrd="0" destOrd="0" presId="urn:microsoft.com/office/officeart/2005/8/layout/list1"/>
    <dgm:cxn modelId="{156B9B27-AE3D-4617-8510-43860E094156}" type="presParOf" srcId="{0F6B2FC9-F610-42F8-8902-A6F0B238A539}" destId="{AA914F22-EB58-4714-96D7-36D95206529F}" srcOrd="1" destOrd="0" presId="urn:microsoft.com/office/officeart/2005/8/layout/list1"/>
    <dgm:cxn modelId="{35BEE0C2-CB4A-45D9-AD4C-71C2365AFA58}" type="presParOf" srcId="{CBE39E3C-1EE8-4F61-AA62-236622CBF1DA}" destId="{8EB57124-AC59-40D0-A641-FE7B36A79D6F}" srcOrd="9" destOrd="0" presId="urn:microsoft.com/office/officeart/2005/8/layout/list1"/>
    <dgm:cxn modelId="{CB2E8A59-9D94-4B0F-945B-ED1DE5673EA0}" type="presParOf" srcId="{CBE39E3C-1EE8-4F61-AA62-236622CBF1DA}" destId="{8BEBB24B-BE71-4BBA-9886-7856C5E8663A}" srcOrd="10" destOrd="0" presId="urn:microsoft.com/office/officeart/2005/8/layout/list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EF3F61-4913-4B21-A102-D63F5892C604}">
      <dsp:nvSpPr>
        <dsp:cNvPr id="0" name=""/>
        <dsp:cNvSpPr/>
      </dsp:nvSpPr>
      <dsp:spPr>
        <a:xfrm>
          <a:off x="0" y="281040"/>
          <a:ext cx="3815080" cy="4788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4038BFF-9051-4BF7-90FF-3572468D376C}">
      <dsp:nvSpPr>
        <dsp:cNvPr id="0" name=""/>
        <dsp:cNvSpPr/>
      </dsp:nvSpPr>
      <dsp:spPr>
        <a:xfrm>
          <a:off x="171089" y="0"/>
          <a:ext cx="2670556" cy="5608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941" tIns="0" rIns="100941" bIns="0" numCol="1" spcCol="1270" anchor="ctr" anchorCtr="0">
          <a:noAutofit/>
        </a:bodyPr>
        <a:lstStyle/>
        <a:p>
          <a:pPr marL="0" lvl="0" indent="0" algn="l" defTabSz="844550">
            <a:lnSpc>
              <a:spcPct val="90000"/>
            </a:lnSpc>
            <a:spcBef>
              <a:spcPct val="0"/>
            </a:spcBef>
            <a:spcAft>
              <a:spcPct val="35000"/>
            </a:spcAft>
            <a:buNone/>
          </a:pPr>
          <a:r>
            <a:rPr lang="en-IN" sz="1900" kern="1200" dirty="0"/>
            <a:t>XG boost</a:t>
          </a:r>
        </a:p>
      </dsp:txBody>
      <dsp:txXfrm>
        <a:off x="198469" y="27380"/>
        <a:ext cx="2615796" cy="506120"/>
      </dsp:txXfrm>
    </dsp:sp>
    <dsp:sp modelId="{0010C58C-2B82-4BB7-898F-DA96B34FD66E}">
      <dsp:nvSpPr>
        <dsp:cNvPr id="0" name=""/>
        <dsp:cNvSpPr/>
      </dsp:nvSpPr>
      <dsp:spPr>
        <a:xfrm>
          <a:off x="0" y="1142880"/>
          <a:ext cx="3815080" cy="4788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AF798DB-C9E5-42A7-924E-CA693996B708}">
      <dsp:nvSpPr>
        <dsp:cNvPr id="0" name=""/>
        <dsp:cNvSpPr/>
      </dsp:nvSpPr>
      <dsp:spPr>
        <a:xfrm>
          <a:off x="190754" y="862440"/>
          <a:ext cx="2670556" cy="5608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941" tIns="0" rIns="100941" bIns="0" numCol="1" spcCol="1270" anchor="ctr" anchorCtr="0">
          <a:noAutofit/>
        </a:bodyPr>
        <a:lstStyle/>
        <a:p>
          <a:pPr marL="0" lvl="0" indent="0" algn="l" defTabSz="844550">
            <a:lnSpc>
              <a:spcPct val="90000"/>
            </a:lnSpc>
            <a:spcBef>
              <a:spcPct val="0"/>
            </a:spcBef>
            <a:spcAft>
              <a:spcPct val="35000"/>
            </a:spcAft>
            <a:buNone/>
          </a:pPr>
          <a:r>
            <a:rPr lang="en-IN" sz="1900" kern="1200" dirty="0"/>
            <a:t>Decision Tree</a:t>
          </a:r>
        </a:p>
      </dsp:txBody>
      <dsp:txXfrm>
        <a:off x="218134" y="889820"/>
        <a:ext cx="2615796" cy="506120"/>
      </dsp:txXfrm>
    </dsp:sp>
    <dsp:sp modelId="{D97D86B7-0659-4337-99FD-064066D72E77}">
      <dsp:nvSpPr>
        <dsp:cNvPr id="0" name=""/>
        <dsp:cNvSpPr/>
      </dsp:nvSpPr>
      <dsp:spPr>
        <a:xfrm>
          <a:off x="0" y="2004720"/>
          <a:ext cx="3815080" cy="4788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13E0C68-CF33-4896-BFBF-D09F9D8DA44F}">
      <dsp:nvSpPr>
        <dsp:cNvPr id="0" name=""/>
        <dsp:cNvSpPr/>
      </dsp:nvSpPr>
      <dsp:spPr>
        <a:xfrm>
          <a:off x="190754" y="1724280"/>
          <a:ext cx="2670556" cy="5608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941" tIns="0" rIns="100941" bIns="0" numCol="1" spcCol="1270" anchor="ctr" anchorCtr="0">
          <a:noAutofit/>
        </a:bodyPr>
        <a:lstStyle/>
        <a:p>
          <a:pPr marL="0" lvl="0" indent="0" algn="l" defTabSz="844550">
            <a:lnSpc>
              <a:spcPct val="90000"/>
            </a:lnSpc>
            <a:spcBef>
              <a:spcPct val="0"/>
            </a:spcBef>
            <a:spcAft>
              <a:spcPct val="35000"/>
            </a:spcAft>
            <a:buNone/>
          </a:pPr>
          <a:r>
            <a:rPr lang="en-IN" sz="1900" kern="1200" dirty="0"/>
            <a:t>Polynomial reg.</a:t>
          </a:r>
        </a:p>
      </dsp:txBody>
      <dsp:txXfrm>
        <a:off x="218134" y="1751660"/>
        <a:ext cx="2615796" cy="5061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D47F8C-AA1A-4E3E-8471-0C3B38B676C2}">
      <dsp:nvSpPr>
        <dsp:cNvPr id="0" name=""/>
        <dsp:cNvSpPr/>
      </dsp:nvSpPr>
      <dsp:spPr>
        <a:xfrm>
          <a:off x="0" y="288440"/>
          <a:ext cx="3698240" cy="4536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D75FA92-475D-42B9-862C-7955331BEBD4}">
      <dsp:nvSpPr>
        <dsp:cNvPr id="0" name=""/>
        <dsp:cNvSpPr/>
      </dsp:nvSpPr>
      <dsp:spPr>
        <a:xfrm>
          <a:off x="184912" y="22760"/>
          <a:ext cx="2588768" cy="5313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7849" tIns="0" rIns="97849" bIns="0" numCol="1" spcCol="1270" anchor="ctr" anchorCtr="0">
          <a:noAutofit/>
        </a:bodyPr>
        <a:lstStyle/>
        <a:p>
          <a:pPr marL="0" lvl="0" indent="0" algn="l" defTabSz="800100">
            <a:lnSpc>
              <a:spcPct val="90000"/>
            </a:lnSpc>
            <a:spcBef>
              <a:spcPct val="0"/>
            </a:spcBef>
            <a:spcAft>
              <a:spcPct val="35000"/>
            </a:spcAft>
            <a:buNone/>
          </a:pPr>
          <a:r>
            <a:rPr lang="en-IN" sz="1800" kern="1200" dirty="0"/>
            <a:t>Ridge Regression</a:t>
          </a:r>
        </a:p>
      </dsp:txBody>
      <dsp:txXfrm>
        <a:off x="210851" y="48699"/>
        <a:ext cx="2536890" cy="479482"/>
      </dsp:txXfrm>
    </dsp:sp>
    <dsp:sp modelId="{048217B0-CF8B-4097-84A3-A63E3F3E7477}">
      <dsp:nvSpPr>
        <dsp:cNvPr id="0" name=""/>
        <dsp:cNvSpPr/>
      </dsp:nvSpPr>
      <dsp:spPr>
        <a:xfrm>
          <a:off x="0" y="1104920"/>
          <a:ext cx="3698240" cy="4536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9F672C4-31CA-4476-8772-F4A547CA25CE}">
      <dsp:nvSpPr>
        <dsp:cNvPr id="0" name=""/>
        <dsp:cNvSpPr/>
      </dsp:nvSpPr>
      <dsp:spPr>
        <a:xfrm>
          <a:off x="184912" y="839240"/>
          <a:ext cx="2588768" cy="5313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7849" tIns="0" rIns="97849" bIns="0" numCol="1" spcCol="1270" anchor="ctr" anchorCtr="0">
          <a:noAutofit/>
        </a:bodyPr>
        <a:lstStyle/>
        <a:p>
          <a:pPr marL="0" lvl="0" indent="0" algn="l" defTabSz="800100">
            <a:lnSpc>
              <a:spcPct val="90000"/>
            </a:lnSpc>
            <a:spcBef>
              <a:spcPct val="0"/>
            </a:spcBef>
            <a:spcAft>
              <a:spcPct val="35000"/>
            </a:spcAft>
            <a:buNone/>
          </a:pPr>
          <a:r>
            <a:rPr lang="en-IN" sz="1800" kern="1200" dirty="0"/>
            <a:t>Lasso Regression</a:t>
          </a:r>
        </a:p>
      </dsp:txBody>
      <dsp:txXfrm>
        <a:off x="210851" y="865179"/>
        <a:ext cx="2536890" cy="479482"/>
      </dsp:txXfrm>
    </dsp:sp>
    <dsp:sp modelId="{82FA2485-3D69-4B79-9627-FE89B555F508}">
      <dsp:nvSpPr>
        <dsp:cNvPr id="0" name=""/>
        <dsp:cNvSpPr/>
      </dsp:nvSpPr>
      <dsp:spPr>
        <a:xfrm>
          <a:off x="0" y="1921400"/>
          <a:ext cx="3698240" cy="4536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B58847D-6DA2-485F-A7E9-5DE11BC8F507}">
      <dsp:nvSpPr>
        <dsp:cNvPr id="0" name=""/>
        <dsp:cNvSpPr/>
      </dsp:nvSpPr>
      <dsp:spPr>
        <a:xfrm>
          <a:off x="184912" y="1655720"/>
          <a:ext cx="2588768" cy="5313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7849" tIns="0" rIns="97849" bIns="0" numCol="1" spcCol="1270" anchor="ctr" anchorCtr="0">
          <a:noAutofit/>
        </a:bodyPr>
        <a:lstStyle/>
        <a:p>
          <a:pPr marL="0" lvl="0" indent="0" algn="l" defTabSz="800100">
            <a:lnSpc>
              <a:spcPct val="90000"/>
            </a:lnSpc>
            <a:spcBef>
              <a:spcPct val="0"/>
            </a:spcBef>
            <a:spcAft>
              <a:spcPct val="35000"/>
            </a:spcAft>
            <a:buNone/>
          </a:pPr>
          <a:r>
            <a:rPr lang="en-IN" sz="1800" kern="1200" dirty="0"/>
            <a:t>Multilinear</a:t>
          </a:r>
        </a:p>
      </dsp:txBody>
      <dsp:txXfrm>
        <a:off x="210851" y="1681659"/>
        <a:ext cx="2536890" cy="4794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899F9A-C9AA-46F9-B836-FD63529E975E}">
      <dsp:nvSpPr>
        <dsp:cNvPr id="0" name=""/>
        <dsp:cNvSpPr/>
      </dsp:nvSpPr>
      <dsp:spPr>
        <a:xfrm>
          <a:off x="0" y="389600"/>
          <a:ext cx="3784600" cy="4032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4E74CEE-BCAD-4D5B-BE14-CFA4FEF896BB}">
      <dsp:nvSpPr>
        <dsp:cNvPr id="0" name=""/>
        <dsp:cNvSpPr/>
      </dsp:nvSpPr>
      <dsp:spPr>
        <a:xfrm>
          <a:off x="189230" y="153440"/>
          <a:ext cx="2649220" cy="47232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134" tIns="0" rIns="100134" bIns="0" numCol="1" spcCol="1270" anchor="ctr" anchorCtr="0">
          <a:noAutofit/>
        </a:bodyPr>
        <a:lstStyle/>
        <a:p>
          <a:pPr marL="0" lvl="0" indent="0" algn="l" defTabSz="711200">
            <a:lnSpc>
              <a:spcPct val="90000"/>
            </a:lnSpc>
            <a:spcBef>
              <a:spcPct val="0"/>
            </a:spcBef>
            <a:spcAft>
              <a:spcPct val="35000"/>
            </a:spcAft>
            <a:buNone/>
          </a:pPr>
          <a:r>
            <a:rPr lang="en-IN" sz="1600" kern="1200" dirty="0"/>
            <a:t>Elastic net regression</a:t>
          </a:r>
        </a:p>
      </dsp:txBody>
      <dsp:txXfrm>
        <a:off x="212287" y="176497"/>
        <a:ext cx="2603106" cy="426206"/>
      </dsp:txXfrm>
    </dsp:sp>
    <dsp:sp modelId="{0A339AD1-38E8-4ADF-9069-B1854991A586}">
      <dsp:nvSpPr>
        <dsp:cNvPr id="0" name=""/>
        <dsp:cNvSpPr/>
      </dsp:nvSpPr>
      <dsp:spPr>
        <a:xfrm>
          <a:off x="0" y="1115360"/>
          <a:ext cx="3784600" cy="4032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3F98484-1015-4717-A139-233511CC4F70}">
      <dsp:nvSpPr>
        <dsp:cNvPr id="0" name=""/>
        <dsp:cNvSpPr/>
      </dsp:nvSpPr>
      <dsp:spPr>
        <a:xfrm>
          <a:off x="189230" y="879200"/>
          <a:ext cx="2649220" cy="47232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134" tIns="0" rIns="100134" bIns="0" numCol="1" spcCol="1270" anchor="ctr" anchorCtr="0">
          <a:noAutofit/>
        </a:bodyPr>
        <a:lstStyle/>
        <a:p>
          <a:pPr marL="0" lvl="0" indent="0" algn="l" defTabSz="711200">
            <a:lnSpc>
              <a:spcPct val="90000"/>
            </a:lnSpc>
            <a:spcBef>
              <a:spcPct val="0"/>
            </a:spcBef>
            <a:spcAft>
              <a:spcPct val="35000"/>
            </a:spcAft>
            <a:buNone/>
          </a:pPr>
          <a:r>
            <a:rPr lang="en-IN" sz="1600" kern="1200" dirty="0"/>
            <a:t>KNN</a:t>
          </a:r>
        </a:p>
      </dsp:txBody>
      <dsp:txXfrm>
        <a:off x="212287" y="902257"/>
        <a:ext cx="2603106" cy="426206"/>
      </dsp:txXfrm>
    </dsp:sp>
    <dsp:sp modelId="{8BEBB24B-BE71-4BBA-9886-7856C5E8663A}">
      <dsp:nvSpPr>
        <dsp:cNvPr id="0" name=""/>
        <dsp:cNvSpPr/>
      </dsp:nvSpPr>
      <dsp:spPr>
        <a:xfrm>
          <a:off x="0" y="1841120"/>
          <a:ext cx="3784600" cy="4032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A914F22-EB58-4714-96D7-36D95206529F}">
      <dsp:nvSpPr>
        <dsp:cNvPr id="0" name=""/>
        <dsp:cNvSpPr/>
      </dsp:nvSpPr>
      <dsp:spPr>
        <a:xfrm>
          <a:off x="154107" y="1622072"/>
          <a:ext cx="2649220" cy="47232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134" tIns="0" rIns="100134" bIns="0" numCol="1" spcCol="1270" anchor="ctr" anchorCtr="0">
          <a:noAutofit/>
        </a:bodyPr>
        <a:lstStyle/>
        <a:p>
          <a:pPr marL="0" lvl="0" indent="0" algn="l" defTabSz="711200">
            <a:lnSpc>
              <a:spcPct val="90000"/>
            </a:lnSpc>
            <a:spcBef>
              <a:spcPct val="0"/>
            </a:spcBef>
            <a:spcAft>
              <a:spcPct val="35000"/>
            </a:spcAft>
            <a:buNone/>
          </a:pPr>
          <a:r>
            <a:rPr lang="en-IN" sz="1600" kern="1200" dirty="0"/>
            <a:t>SVR and Dual form SVR</a:t>
          </a:r>
        </a:p>
      </dsp:txBody>
      <dsp:txXfrm>
        <a:off x="177164" y="1645129"/>
        <a:ext cx="2603106" cy="42620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4103341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50391886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3045187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91652163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84650349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19524306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75503793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4187123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4024380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154156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484998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900496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947762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387754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859751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543692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09258763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2496054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diagramData" Target="../diagrams/data3.xml"/><Relationship Id="rId2" Type="http://schemas.openxmlformats.org/officeDocument/2006/relationships/diagramData" Target="../diagrams/data1.xml"/><Relationship Id="rId16" Type="http://schemas.microsoft.com/office/2007/relationships/diagramDrawing" Target="../diagrams/drawing3.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B179BA-9187-00EB-EE7E-4D5ED3E3A06F}"/>
              </a:ext>
            </a:extLst>
          </p:cNvPr>
          <p:cNvSpPr txBox="1"/>
          <p:nvPr/>
        </p:nvSpPr>
        <p:spPr>
          <a:xfrm>
            <a:off x="704461" y="429208"/>
            <a:ext cx="4954555" cy="769441"/>
          </a:xfrm>
          <a:prstGeom prst="rect">
            <a:avLst/>
          </a:prstGeom>
          <a:noFill/>
        </p:spPr>
        <p:txBody>
          <a:bodyPr wrap="square" rtlCol="0">
            <a:spAutoFit/>
          </a:bodyPr>
          <a:lstStyle/>
          <a:p>
            <a:r>
              <a:rPr lang="en-IN" sz="4400" dirty="0">
                <a:solidFill>
                  <a:srgbClr val="FF0000"/>
                </a:solidFill>
                <a:latin typeface="Times New Roman" panose="02020603050405020304" pitchFamily="18" charset="0"/>
                <a:cs typeface="Times New Roman" panose="02020603050405020304" pitchFamily="18" charset="0"/>
              </a:rPr>
              <a:t>Project on</a:t>
            </a:r>
          </a:p>
        </p:txBody>
      </p:sp>
      <p:sp>
        <p:nvSpPr>
          <p:cNvPr id="4" name="TextBox 3">
            <a:extLst>
              <a:ext uri="{FF2B5EF4-FFF2-40B4-BE49-F238E27FC236}">
                <a16:creationId xmlns:a16="http://schemas.microsoft.com/office/drawing/2014/main" id="{63293BBA-36A7-2D3B-ED4D-07979263B7A4}"/>
              </a:ext>
            </a:extLst>
          </p:cNvPr>
          <p:cNvSpPr txBox="1"/>
          <p:nvPr/>
        </p:nvSpPr>
        <p:spPr>
          <a:xfrm>
            <a:off x="3256384" y="2267339"/>
            <a:ext cx="7091266" cy="1569660"/>
          </a:xfrm>
          <a:prstGeom prst="rect">
            <a:avLst/>
          </a:prstGeom>
          <a:noFill/>
        </p:spPr>
        <p:txBody>
          <a:bodyPr wrap="square" rtlCol="0">
            <a:spAutoFit/>
          </a:bodyPr>
          <a:lstStyle/>
          <a:p>
            <a:r>
              <a:rPr lang="en-IN" sz="4800" dirty="0">
                <a:latin typeface="Times New Roman" panose="02020603050405020304" pitchFamily="18" charset="0"/>
                <a:cs typeface="Times New Roman" panose="02020603050405020304" pitchFamily="18" charset="0"/>
              </a:rPr>
              <a:t>Bike Sharing Demand Prediction</a:t>
            </a:r>
          </a:p>
        </p:txBody>
      </p:sp>
      <p:sp>
        <p:nvSpPr>
          <p:cNvPr id="5" name="TextBox 4">
            <a:extLst>
              <a:ext uri="{FF2B5EF4-FFF2-40B4-BE49-F238E27FC236}">
                <a16:creationId xmlns:a16="http://schemas.microsoft.com/office/drawing/2014/main" id="{C54DA23B-7882-57C8-3EC3-52A7BD9DB046}"/>
              </a:ext>
            </a:extLst>
          </p:cNvPr>
          <p:cNvSpPr txBox="1"/>
          <p:nvPr/>
        </p:nvSpPr>
        <p:spPr>
          <a:xfrm>
            <a:off x="447868" y="5107165"/>
            <a:ext cx="4450702" cy="1200329"/>
          </a:xfrm>
          <a:prstGeom prst="rect">
            <a:avLst/>
          </a:prstGeom>
          <a:noFill/>
        </p:spPr>
        <p:txBody>
          <a:bodyPr wrap="square" rtlCol="0">
            <a:spAutoFit/>
          </a:bodyPr>
          <a:lstStyle/>
          <a:p>
            <a:r>
              <a:rPr lang="en-IN" sz="3600" dirty="0">
                <a:solidFill>
                  <a:srgbClr val="C00000"/>
                </a:solidFill>
                <a:latin typeface="Times New Roman" panose="02020603050405020304" pitchFamily="18" charset="0"/>
                <a:cs typeface="Times New Roman" panose="02020603050405020304" pitchFamily="18" charset="0"/>
              </a:rPr>
              <a:t>By Mohd Arshad</a:t>
            </a:r>
          </a:p>
          <a:p>
            <a:endParaRPr lang="en-IN" sz="3600" dirty="0"/>
          </a:p>
        </p:txBody>
      </p:sp>
    </p:spTree>
    <p:extLst>
      <p:ext uri="{BB962C8B-B14F-4D97-AF65-F5344CB8AC3E}">
        <p14:creationId xmlns:p14="http://schemas.microsoft.com/office/powerpoint/2010/main" val="17961642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18226-950D-9A4C-BBA6-032CB63CAA5B}"/>
              </a:ext>
            </a:extLst>
          </p:cNvPr>
          <p:cNvSpPr>
            <a:spLocks noGrp="1"/>
          </p:cNvSpPr>
          <p:nvPr>
            <p:ph type="title"/>
          </p:nvPr>
        </p:nvSpPr>
        <p:spPr>
          <a:xfrm>
            <a:off x="0" y="18256"/>
            <a:ext cx="10515600" cy="662782"/>
          </a:xfrm>
        </p:spPr>
        <p:txBody>
          <a:bodyPr>
            <a:normAutofit fontScale="90000"/>
          </a:bodyPr>
          <a:lstStyle/>
          <a:p>
            <a:r>
              <a:rPr lang="en-IN" sz="4400" b="1" dirty="0">
                <a:solidFill>
                  <a:srgbClr val="FF0000"/>
                </a:solidFill>
                <a:latin typeface="Times New Roman" panose="02020603050405020304" pitchFamily="18" charset="0"/>
                <a:cs typeface="Times New Roman" panose="02020603050405020304" pitchFamily="18" charset="0"/>
              </a:rPr>
              <a:t>Model building</a:t>
            </a:r>
            <a:endParaRPr lang="en-IN" dirty="0"/>
          </a:p>
        </p:txBody>
      </p:sp>
      <p:sp>
        <p:nvSpPr>
          <p:cNvPr id="3" name="Text Placeholder 2">
            <a:extLst>
              <a:ext uri="{FF2B5EF4-FFF2-40B4-BE49-F238E27FC236}">
                <a16:creationId xmlns:a16="http://schemas.microsoft.com/office/drawing/2014/main" id="{CAF26D3D-491D-4053-E459-9AE5F195D974}"/>
              </a:ext>
            </a:extLst>
          </p:cNvPr>
          <p:cNvSpPr>
            <a:spLocks noGrp="1"/>
          </p:cNvSpPr>
          <p:nvPr>
            <p:ph idx="1"/>
          </p:nvPr>
        </p:nvSpPr>
        <p:spPr>
          <a:xfrm>
            <a:off x="177800" y="829945"/>
            <a:ext cx="11932920" cy="5083176"/>
          </a:xfrm>
        </p:spPr>
        <p:txBody>
          <a:bodyPr/>
          <a:lstStyle/>
          <a:p>
            <a:r>
              <a:rPr lang="en-US" sz="2000" dirty="0">
                <a:latin typeface="Times New Roman" panose="02020603050405020304" pitchFamily="18" charset="0"/>
                <a:cs typeface="Times New Roman" panose="02020603050405020304" pitchFamily="18" charset="0"/>
              </a:rPr>
              <a:t>Model building serves as the cornerstone of data-driven decision-making, enabling organizations to harness the power of their data for strategic insights and actionable intelligence. By leveraging machine learning algorithms, businesses can automate processes, optimize operations, and predict future outcomes precisely. This automation enhances efficiency and frees up valuable strategic initiatives and innovation resources. </a:t>
            </a:r>
          </a:p>
          <a:p>
            <a:pPr marL="114300" indent="0">
              <a:buNone/>
            </a:pPr>
            <a:endParaRPr lang="en-IN" dirty="0">
              <a:highlight>
                <a:srgbClr val="FFFFFF"/>
              </a:highlight>
            </a:endParaRPr>
          </a:p>
          <a:p>
            <a:pPr marL="114300" indent="0">
              <a:buNone/>
            </a:pPr>
            <a:r>
              <a:rPr lang="en-IN" sz="2800" b="1" dirty="0">
                <a:solidFill>
                  <a:srgbClr val="FF0000"/>
                </a:solidFill>
                <a:highlight>
                  <a:srgbClr val="FFFFFF"/>
                </a:highlight>
                <a:latin typeface="Times New Roman" panose="02020603050405020304" pitchFamily="18" charset="0"/>
                <a:cs typeface="Times New Roman" panose="02020603050405020304" pitchFamily="18" charset="0"/>
              </a:rPr>
              <a:t>Regression </a:t>
            </a:r>
            <a:r>
              <a:rPr lang="en-IN" sz="2800" b="1" i="0" dirty="0">
                <a:solidFill>
                  <a:srgbClr val="FF0000"/>
                </a:solidFill>
                <a:effectLst/>
                <a:highlight>
                  <a:srgbClr val="FFFFFF"/>
                </a:highlight>
                <a:latin typeface="Times New Roman" panose="02020603050405020304" pitchFamily="18" charset="0"/>
                <a:cs typeface="Times New Roman" panose="02020603050405020304" pitchFamily="18" charset="0"/>
              </a:rPr>
              <a:t>Algorithms Used:</a:t>
            </a:r>
          </a:p>
          <a:p>
            <a:pPr marL="114300" indent="0">
              <a:buNone/>
            </a:pPr>
            <a:endParaRPr lang="en-IN" dirty="0"/>
          </a:p>
          <a:p>
            <a:pPr marL="114300" indent="0">
              <a:buNone/>
            </a:pPr>
            <a:endParaRPr lang="en-IN" dirty="0"/>
          </a:p>
        </p:txBody>
      </p:sp>
      <p:graphicFrame>
        <p:nvGraphicFramePr>
          <p:cNvPr id="7" name="Diagram 6">
            <a:extLst>
              <a:ext uri="{FF2B5EF4-FFF2-40B4-BE49-F238E27FC236}">
                <a16:creationId xmlns:a16="http://schemas.microsoft.com/office/drawing/2014/main" id="{E07BA0E5-9199-49F5-B25E-129A967D331B}"/>
              </a:ext>
            </a:extLst>
          </p:cNvPr>
          <p:cNvGraphicFramePr/>
          <p:nvPr>
            <p:extLst>
              <p:ext uri="{D42A27DB-BD31-4B8C-83A1-F6EECF244321}">
                <p14:modId xmlns:p14="http://schemas.microsoft.com/office/powerpoint/2010/main" val="12222489"/>
              </p:ext>
            </p:extLst>
          </p:nvPr>
        </p:nvGraphicFramePr>
        <p:xfrm>
          <a:off x="177800" y="3429000"/>
          <a:ext cx="3815080" cy="24841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Diagram 7">
            <a:extLst>
              <a:ext uri="{FF2B5EF4-FFF2-40B4-BE49-F238E27FC236}">
                <a16:creationId xmlns:a16="http://schemas.microsoft.com/office/drawing/2014/main" id="{84F44ACB-C676-8469-9AF0-C35E39A59648}"/>
              </a:ext>
            </a:extLst>
          </p:cNvPr>
          <p:cNvGraphicFramePr/>
          <p:nvPr>
            <p:extLst>
              <p:ext uri="{D42A27DB-BD31-4B8C-83A1-F6EECF244321}">
                <p14:modId xmlns:p14="http://schemas.microsoft.com/office/powerpoint/2010/main" val="2669894642"/>
              </p:ext>
            </p:extLst>
          </p:nvPr>
        </p:nvGraphicFramePr>
        <p:xfrm>
          <a:off x="4165600" y="3429000"/>
          <a:ext cx="3698240" cy="239776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9" name="Diagram 8">
            <a:extLst>
              <a:ext uri="{FF2B5EF4-FFF2-40B4-BE49-F238E27FC236}">
                <a16:creationId xmlns:a16="http://schemas.microsoft.com/office/drawing/2014/main" id="{F5163F44-9386-629E-699E-500E140C8DB7}"/>
              </a:ext>
            </a:extLst>
          </p:cNvPr>
          <p:cNvGraphicFramePr/>
          <p:nvPr>
            <p:extLst>
              <p:ext uri="{D42A27DB-BD31-4B8C-83A1-F6EECF244321}">
                <p14:modId xmlns:p14="http://schemas.microsoft.com/office/powerpoint/2010/main" val="1439340524"/>
              </p:ext>
            </p:extLst>
          </p:nvPr>
        </p:nvGraphicFramePr>
        <p:xfrm>
          <a:off x="8229600" y="3371533"/>
          <a:ext cx="3784600" cy="2397761"/>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7813622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80D2A71-6DE2-8747-746D-C55EDC63545D}"/>
              </a:ext>
            </a:extLst>
          </p:cNvPr>
          <p:cNvPicPr>
            <a:picLocks noChangeAspect="1"/>
          </p:cNvPicPr>
          <p:nvPr/>
        </p:nvPicPr>
        <p:blipFill>
          <a:blip r:embed="rId2"/>
          <a:stretch>
            <a:fillRect/>
          </a:stretch>
        </p:blipFill>
        <p:spPr>
          <a:xfrm>
            <a:off x="101600" y="0"/>
            <a:ext cx="8107680" cy="4480559"/>
          </a:xfrm>
          <a:prstGeom prst="rect">
            <a:avLst/>
          </a:prstGeom>
        </p:spPr>
      </p:pic>
      <p:sp>
        <p:nvSpPr>
          <p:cNvPr id="4" name="TextBox 3">
            <a:extLst>
              <a:ext uri="{FF2B5EF4-FFF2-40B4-BE49-F238E27FC236}">
                <a16:creationId xmlns:a16="http://schemas.microsoft.com/office/drawing/2014/main" id="{1E9BEC9A-BBA3-C80E-780E-D2C4EB830791}"/>
              </a:ext>
            </a:extLst>
          </p:cNvPr>
          <p:cNvSpPr txBox="1"/>
          <p:nvPr/>
        </p:nvSpPr>
        <p:spPr>
          <a:xfrm>
            <a:off x="8588310" y="1455575"/>
            <a:ext cx="3352800" cy="4247317"/>
          </a:xfrm>
          <a:prstGeom prst="rect">
            <a:avLst/>
          </a:prstGeom>
          <a:noFill/>
        </p:spPr>
        <p:txBody>
          <a:bodyPr wrap="square" rtlCol="0">
            <a:spAutoFit/>
          </a:bodyPr>
          <a:lstStyle/>
          <a:p>
            <a:pPr marL="285750"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The choice of metric should be guided by discussions with domain experts. For this task, Adjusted R Square is selected as the primary evaluation metric, though other metrics can also be considered.</a:t>
            </a:r>
          </a:p>
          <a:p>
            <a:pPr marL="285750" indent="-285750">
              <a:buFont typeface="Wingdings" panose="05000000000000000000" pitchFamily="2" charset="2"/>
              <a:buChar char="ü"/>
            </a:pPr>
            <a:r>
              <a:rPr lang="en-US" sz="1800" dirty="0" err="1">
                <a:latin typeface="Times New Roman" panose="02020603050405020304" pitchFamily="18" charset="0"/>
                <a:cs typeface="Times New Roman" panose="02020603050405020304" pitchFamily="18" charset="0"/>
              </a:rPr>
              <a:t>XGBoost</a:t>
            </a:r>
            <a:r>
              <a:rPr lang="en-US" sz="1800" dirty="0">
                <a:latin typeface="Times New Roman" panose="02020603050405020304" pitchFamily="18" charset="0"/>
                <a:cs typeface="Times New Roman" panose="02020603050405020304" pitchFamily="18" charset="0"/>
              </a:rPr>
              <a:t> Regressor emerges with the highest Adjusted R Square value among the models explored.</a:t>
            </a:r>
          </a:p>
          <a:p>
            <a:pPr marL="285750"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Therefore, the recommendation is to utilize </a:t>
            </a:r>
            <a:r>
              <a:rPr lang="en-US" sz="1800" dirty="0" err="1">
                <a:latin typeface="Times New Roman" panose="02020603050405020304" pitchFamily="18" charset="0"/>
                <a:cs typeface="Times New Roman" panose="02020603050405020304" pitchFamily="18" charset="0"/>
              </a:rPr>
              <a:t>XGBoost</a:t>
            </a:r>
            <a:r>
              <a:rPr lang="en-US" sz="1800" dirty="0">
                <a:latin typeface="Times New Roman" panose="02020603050405020304" pitchFamily="18" charset="0"/>
                <a:cs typeface="Times New Roman" panose="02020603050405020304" pitchFamily="18" charset="0"/>
              </a:rPr>
              <a:t> Regression for predicting rental bike demand.</a:t>
            </a:r>
            <a:endParaRPr lang="en-IN" sz="18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C7F807E4-6C89-0DD6-BD44-6A79C1DECCE2}"/>
              </a:ext>
            </a:extLst>
          </p:cNvPr>
          <p:cNvPicPr>
            <a:picLocks noChangeAspect="1"/>
          </p:cNvPicPr>
          <p:nvPr/>
        </p:nvPicPr>
        <p:blipFill>
          <a:blip r:embed="rId3"/>
          <a:stretch>
            <a:fillRect/>
          </a:stretch>
        </p:blipFill>
        <p:spPr>
          <a:xfrm>
            <a:off x="358882" y="4724400"/>
            <a:ext cx="3603517" cy="1430733"/>
          </a:xfrm>
          <a:prstGeom prst="rect">
            <a:avLst/>
          </a:prstGeom>
        </p:spPr>
      </p:pic>
    </p:spTree>
    <p:extLst>
      <p:ext uri="{BB962C8B-B14F-4D97-AF65-F5344CB8AC3E}">
        <p14:creationId xmlns:p14="http://schemas.microsoft.com/office/powerpoint/2010/main" val="19148497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BA395-66A8-B796-CF91-18CB2FD885B2}"/>
              </a:ext>
            </a:extLst>
          </p:cNvPr>
          <p:cNvSpPr>
            <a:spLocks noGrp="1"/>
          </p:cNvSpPr>
          <p:nvPr>
            <p:ph type="title"/>
          </p:nvPr>
        </p:nvSpPr>
        <p:spPr>
          <a:xfrm>
            <a:off x="0" y="18255"/>
            <a:ext cx="10515600" cy="936785"/>
          </a:xfrm>
        </p:spPr>
        <p:txBody>
          <a:bodyPr/>
          <a:lstStyle/>
          <a:p>
            <a:r>
              <a:rPr lang="en-US" sz="4400" b="1" dirty="0">
                <a:solidFill>
                  <a:srgbClr val="FF0000"/>
                </a:solidFill>
                <a:latin typeface="Times New Roman" panose="02020603050405020304" pitchFamily="18" charset="0"/>
                <a:cs typeface="Times New Roman" panose="02020603050405020304" pitchFamily="18" charset="0"/>
              </a:rPr>
              <a:t>Machine Learning Model Deployment</a:t>
            </a:r>
            <a:endParaRPr lang="en-IN" dirty="0"/>
          </a:p>
        </p:txBody>
      </p:sp>
      <p:sp>
        <p:nvSpPr>
          <p:cNvPr id="6" name="TextBox 5">
            <a:extLst>
              <a:ext uri="{FF2B5EF4-FFF2-40B4-BE49-F238E27FC236}">
                <a16:creationId xmlns:a16="http://schemas.microsoft.com/office/drawing/2014/main" id="{835EBFE5-4171-1E1D-5F63-30539BA8BA43}"/>
              </a:ext>
            </a:extLst>
          </p:cNvPr>
          <p:cNvSpPr txBox="1"/>
          <p:nvPr/>
        </p:nvSpPr>
        <p:spPr>
          <a:xfrm>
            <a:off x="8493760" y="1838960"/>
            <a:ext cx="3302000" cy="2585323"/>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I've implemented a machine learning project using </a:t>
            </a:r>
            <a:r>
              <a:rPr lang="en-US" sz="1800" dirty="0" err="1">
                <a:latin typeface="Times New Roman" panose="02020603050405020304" pitchFamily="18" charset="0"/>
                <a:cs typeface="Times New Roman" panose="02020603050405020304" pitchFamily="18" charset="0"/>
              </a:rPr>
              <a:t>Streamlit</a:t>
            </a:r>
            <a:r>
              <a:rPr lang="en-US" sz="1800" dirty="0">
                <a:latin typeface="Times New Roman" panose="02020603050405020304" pitchFamily="18" charset="0"/>
                <a:cs typeface="Times New Roman" panose="02020603050405020304" pitchFamily="18" charset="0"/>
              </a:rPr>
              <a:t>, which offers a user-friendly web interface for interacting with the model predictions. This deployment allows users to effortlessly engage with the predictive model, making it accessible and intuitive</a:t>
            </a:r>
            <a:endParaRPr lang="en-IN" sz="18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71B6F091-CEF6-6B70-BC60-1AB5CC63F429}"/>
              </a:ext>
            </a:extLst>
          </p:cNvPr>
          <p:cNvPicPr>
            <a:picLocks noChangeAspect="1"/>
          </p:cNvPicPr>
          <p:nvPr/>
        </p:nvPicPr>
        <p:blipFill>
          <a:blip r:embed="rId2"/>
          <a:stretch>
            <a:fillRect/>
          </a:stretch>
        </p:blipFill>
        <p:spPr>
          <a:xfrm>
            <a:off x="248684" y="1147666"/>
            <a:ext cx="6899114" cy="5206482"/>
          </a:xfrm>
          <a:prstGeom prst="rect">
            <a:avLst/>
          </a:prstGeom>
        </p:spPr>
      </p:pic>
    </p:spTree>
    <p:extLst>
      <p:ext uri="{BB962C8B-B14F-4D97-AF65-F5344CB8AC3E}">
        <p14:creationId xmlns:p14="http://schemas.microsoft.com/office/powerpoint/2010/main" val="2977965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0E11B-CABA-BAEC-9BFF-B4CB41BFCBDB}"/>
              </a:ext>
            </a:extLst>
          </p:cNvPr>
          <p:cNvSpPr>
            <a:spLocks noGrp="1"/>
          </p:cNvSpPr>
          <p:nvPr>
            <p:ph type="title"/>
          </p:nvPr>
        </p:nvSpPr>
        <p:spPr/>
        <p:txBody>
          <a:bodyPr/>
          <a:lstStyle/>
          <a:p>
            <a:r>
              <a:rPr lang="en-IN" b="1" dirty="0">
                <a:solidFill>
                  <a:srgbClr val="FF0000"/>
                </a:solidFill>
                <a:latin typeface="Times New Roman" panose="02020603050405020304" pitchFamily="18" charset="0"/>
                <a:cs typeface="Times New Roman" panose="02020603050405020304" pitchFamily="18" charset="0"/>
              </a:rPr>
              <a:t>Conclusion</a:t>
            </a:r>
            <a:endParaRPr lang="en-IN" dirty="0"/>
          </a:p>
        </p:txBody>
      </p:sp>
      <p:sp>
        <p:nvSpPr>
          <p:cNvPr id="3" name="Text Placeholder 2">
            <a:extLst>
              <a:ext uri="{FF2B5EF4-FFF2-40B4-BE49-F238E27FC236}">
                <a16:creationId xmlns:a16="http://schemas.microsoft.com/office/drawing/2014/main" id="{AAFC44D8-A2B0-98F9-299B-3636F88264A9}"/>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Businesses need to factor in this mindset. and strategize accordingly. Consider offering diverse bike types (leisure bikes, cargo bikes) and flexible rental packages (multi-day passes, family plans) to cater to a wider range of needs. Explore collaborations with local attractions, businesses, or event organizers to promote bike rentals as part of leisure activities or errand trips.</a:t>
            </a:r>
          </a:p>
        </p:txBody>
      </p:sp>
    </p:spTree>
    <p:extLst>
      <p:ext uri="{BB962C8B-B14F-4D97-AF65-F5344CB8AC3E}">
        <p14:creationId xmlns:p14="http://schemas.microsoft.com/office/powerpoint/2010/main" val="2708871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F542B-95C1-8C2B-F632-22A64E86FEA6}"/>
              </a:ext>
            </a:extLst>
          </p:cNvPr>
          <p:cNvSpPr>
            <a:spLocks noGrp="1"/>
          </p:cNvSpPr>
          <p:nvPr>
            <p:ph type="title"/>
          </p:nvPr>
        </p:nvSpPr>
        <p:spPr>
          <a:xfrm>
            <a:off x="98323" y="107791"/>
            <a:ext cx="10515600" cy="1504335"/>
          </a:xfrm>
        </p:spPr>
        <p:txBody>
          <a:bodyPr>
            <a:normAutofit fontScale="90000"/>
          </a:bodyPr>
          <a:lstStyle/>
          <a:p>
            <a:r>
              <a:rPr lang="en-US" sz="3600" dirty="0">
                <a:solidFill>
                  <a:srgbClr val="FF0000"/>
                </a:solidFill>
                <a:latin typeface="Times New Roman" panose="02020603050405020304" pitchFamily="18" charset="0"/>
                <a:cs typeface="Times New Roman" panose="02020603050405020304" pitchFamily="18" charset="0"/>
                <a:sym typeface="Lato Black"/>
              </a:rPr>
              <a:t>Introduction</a:t>
            </a:r>
            <a:br>
              <a:rPr lang="en-US" sz="3600" dirty="0">
                <a:solidFill>
                  <a:srgbClr val="FF0000"/>
                </a:solidFill>
                <a:latin typeface="Lato Black"/>
                <a:ea typeface="Calibri"/>
                <a:cs typeface="Calibri"/>
                <a:sym typeface="Lato Black"/>
              </a:rPr>
            </a:br>
            <a:br>
              <a:rPr lang="en-US" sz="3600" dirty="0">
                <a:solidFill>
                  <a:srgbClr val="FF0000"/>
                </a:solidFill>
                <a:latin typeface="Lato Black"/>
                <a:ea typeface="Calibri"/>
                <a:cs typeface="Calibri"/>
                <a:sym typeface="Lato Black"/>
              </a:rPr>
            </a:br>
            <a:r>
              <a:rPr lang="en-IN" sz="3600" b="1" dirty="0">
                <a:latin typeface="Times New Roman" panose="02020603050405020304" pitchFamily="18" charset="0"/>
                <a:cs typeface="Times New Roman" panose="02020603050405020304" pitchFamily="18" charset="0"/>
              </a:rPr>
              <a:t>Dataset Description:</a:t>
            </a:r>
            <a:br>
              <a:rPr lang="en-IN" sz="3600" b="1" dirty="0">
                <a:latin typeface="Times New Roman" panose="02020603050405020304" pitchFamily="18" charset="0"/>
                <a:cs typeface="Times New Roman" panose="02020603050405020304" pitchFamily="18" charset="0"/>
              </a:rPr>
            </a:br>
            <a:endParaRPr lang="en-IN" sz="36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C36AE827-2893-19BD-8AC9-1FBA4E1A10A1}"/>
              </a:ext>
            </a:extLst>
          </p:cNvPr>
          <p:cNvSpPr>
            <a:spLocks noGrp="1"/>
          </p:cNvSpPr>
          <p:nvPr>
            <p:ph idx="1"/>
          </p:nvPr>
        </p:nvSpPr>
        <p:spPr>
          <a:xfrm>
            <a:off x="98323" y="1734926"/>
            <a:ext cx="11709855" cy="4351338"/>
          </a:xfrm>
        </p:spPr>
        <p:txBody>
          <a:bodyPr>
            <a:normAutofit fontScale="92500" lnSpcReduction="10000"/>
          </a:bodyPr>
          <a:lstStyle/>
          <a:p>
            <a:pPr>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Dataset has 8760 rows &amp; 14 columns. </a:t>
            </a:r>
          </a:p>
          <a:p>
            <a:pPr>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There are no Null values in the dataset. </a:t>
            </a:r>
          </a:p>
          <a:p>
            <a:pPr>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There are some Duplicate values in the dataset.</a:t>
            </a:r>
          </a:p>
          <a:p>
            <a:pPr>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 The columns contained in the dataset are Date,  Rented Bike count,  Hour,  </a:t>
            </a:r>
            <a:r>
              <a:rPr lang="en-US" sz="1600" dirty="0">
                <a:latin typeface="Times New Roman" panose="02020603050405020304" pitchFamily="18" charset="0"/>
                <a:cs typeface="Times New Roman" panose="02020603050405020304" pitchFamily="18" charset="0"/>
              </a:rPr>
              <a:t>Temperature, Humidity, Windspeed, Visibility, Dew point temperature, Solar radiation, Rainfall, Snowfall, Seasons, Holiday, Functional Day </a:t>
            </a:r>
          </a:p>
          <a:p>
            <a:pPr marL="114300" indent="0">
              <a:buNone/>
            </a:pPr>
            <a:r>
              <a:rPr lang="en-US" sz="1600" dirty="0">
                <a:latin typeface="Times New Roman" panose="02020603050405020304" pitchFamily="18" charset="0"/>
                <a:cs typeface="Times New Roman" panose="02020603050405020304" pitchFamily="18" charset="0"/>
              </a:rPr>
              <a:t> </a:t>
            </a:r>
          </a:p>
          <a:p>
            <a:pPr marL="114300" indent="0">
              <a:buNone/>
            </a:pPr>
            <a:endParaRPr lang="en-IN" sz="1600" dirty="0">
              <a:latin typeface="Times New Roman" panose="02020603050405020304" pitchFamily="18" charset="0"/>
              <a:cs typeface="Times New Roman" panose="02020603050405020304" pitchFamily="18" charset="0"/>
            </a:endParaRPr>
          </a:p>
          <a:p>
            <a:pPr marL="114300" indent="0">
              <a:buNone/>
            </a:pPr>
            <a:r>
              <a:rPr lang="en-US" sz="3200" b="1" dirty="0">
                <a:solidFill>
                  <a:srgbClr val="000000"/>
                </a:solidFill>
                <a:latin typeface="Times New Roman" panose="02020603050405020304" pitchFamily="18" charset="0"/>
                <a:cs typeface="Times New Roman" panose="02020603050405020304" pitchFamily="18" charset="0"/>
              </a:rPr>
              <a:t>Objective:</a:t>
            </a:r>
          </a:p>
          <a:p>
            <a:pPr>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Develop a robust prediction model for bike rentals in Seoul City using advanced machine learning regression algorithms, integrating exploratory data analysis (EDA) to uncover hidden customer behavior patterns.</a:t>
            </a:r>
          </a:p>
          <a:p>
            <a:pPr marL="114300" indent="0">
              <a:buNone/>
            </a:pPr>
            <a:endParaRPr lang="en-US"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Predict bike demand accurately to make sure bikes are available when and where people need them in Seoul City. Use data to manage resources better, making bike rentals easy and convenient for everyone.</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3700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E533A-78C4-5666-3AC0-B7E5A4886BD0}"/>
              </a:ext>
            </a:extLst>
          </p:cNvPr>
          <p:cNvSpPr>
            <a:spLocks noGrp="1"/>
          </p:cNvSpPr>
          <p:nvPr>
            <p:ph type="title"/>
          </p:nvPr>
        </p:nvSpPr>
        <p:spPr>
          <a:xfrm>
            <a:off x="182148" y="260851"/>
            <a:ext cx="10515600" cy="1325563"/>
          </a:xfrm>
        </p:spPr>
        <p:txBody>
          <a:bodyPr>
            <a:normAutofit/>
          </a:bodyPr>
          <a:lstStyle/>
          <a:p>
            <a:r>
              <a:rPr lang="en-US" sz="3200" dirty="0">
                <a:solidFill>
                  <a:srgbClr val="FF0000"/>
                </a:solidFill>
                <a:latin typeface="Times New Roman" panose="02020603050405020304" pitchFamily="18" charset="0"/>
                <a:cs typeface="Times New Roman" panose="02020603050405020304" pitchFamily="18" charset="0"/>
              </a:rPr>
              <a:t>What manipulations have you done and what insights have you found?</a:t>
            </a:r>
            <a:endParaRPr lang="en-IN" sz="3200" dirty="0">
              <a:solidFill>
                <a:srgbClr val="FF0000"/>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32EEA706-8D2C-E464-EAA0-7EA160F4A4CC}"/>
              </a:ext>
            </a:extLst>
          </p:cNvPr>
          <p:cNvSpPr>
            <a:spLocks noGrp="1"/>
          </p:cNvSpPr>
          <p:nvPr>
            <p:ph idx="1"/>
          </p:nvPr>
        </p:nvSpPr>
        <p:spPr>
          <a:xfrm>
            <a:off x="496693" y="1936894"/>
            <a:ext cx="7981335" cy="3599977"/>
          </a:xfrm>
        </p:spPr>
        <p:txBody>
          <a:bodyPr>
            <a:normAutofit fontScale="85000" lnSpcReduction="10000"/>
          </a:bodyPr>
          <a:lstStyle/>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Converted object data types to string data types for specified columns.</a:t>
            </a:r>
          </a:p>
          <a:p>
            <a:pPr>
              <a:buFont typeface="Wingdings" panose="05000000000000000000" pitchFamily="2" charset="2"/>
              <a:buChar char="ü"/>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Utilized a loop to iterate through the specified columns and apply the conversion.</a:t>
            </a:r>
          </a:p>
          <a:p>
            <a:pPr>
              <a:buFont typeface="Wingdings" panose="05000000000000000000" pitchFamily="2" charset="2"/>
              <a:buChar char="ü"/>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Changed the data type of the 'Date' column from object to datetime.</a:t>
            </a:r>
          </a:p>
          <a:p>
            <a:pPr>
              <a:buFont typeface="Wingdings" panose="05000000000000000000" pitchFamily="2" charset="2"/>
              <a:buChar char="ü"/>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Separated the 'Day', 'Month', and 'Year' from the 'Date' column and added them as separate columns.</a:t>
            </a:r>
          </a:p>
          <a:p>
            <a:pPr>
              <a:buFont typeface="Wingdings" panose="05000000000000000000" pitchFamily="2" charset="2"/>
              <a:buChar char="ü"/>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Dropped the 'Date' column as it was no longer needed.</a:t>
            </a:r>
            <a:endParaRPr lang="en-US" dirty="0">
              <a:latin typeface="Times New Roman" panose="02020603050405020304" pitchFamily="18" charset="0"/>
              <a:cs typeface="Times New Roman" panose="02020603050405020304" pitchFamily="18" charset="0"/>
            </a:endParaRPr>
          </a:p>
          <a:p>
            <a:pPr marL="114300" indent="0">
              <a:buNone/>
            </a:pPr>
            <a:endParaRPr lang="en-IN" dirty="0"/>
          </a:p>
        </p:txBody>
      </p:sp>
      <p:pic>
        <p:nvPicPr>
          <p:cNvPr id="4" name="Picture 3">
            <a:extLst>
              <a:ext uri="{FF2B5EF4-FFF2-40B4-BE49-F238E27FC236}">
                <a16:creationId xmlns:a16="http://schemas.microsoft.com/office/drawing/2014/main" id="{BA893B9E-560B-EB73-8E1F-41CD595A0AF5}"/>
              </a:ext>
            </a:extLst>
          </p:cNvPr>
          <p:cNvPicPr>
            <a:picLocks noChangeAspect="1"/>
          </p:cNvPicPr>
          <p:nvPr/>
        </p:nvPicPr>
        <p:blipFill>
          <a:blip r:embed="rId2"/>
          <a:stretch>
            <a:fillRect/>
          </a:stretch>
        </p:blipFill>
        <p:spPr>
          <a:xfrm>
            <a:off x="8798803" y="2150583"/>
            <a:ext cx="3255546" cy="2871465"/>
          </a:xfrm>
          <a:prstGeom prst="rect">
            <a:avLst/>
          </a:prstGeom>
        </p:spPr>
      </p:pic>
    </p:spTree>
    <p:extLst>
      <p:ext uri="{BB962C8B-B14F-4D97-AF65-F5344CB8AC3E}">
        <p14:creationId xmlns:p14="http://schemas.microsoft.com/office/powerpoint/2010/main" val="1661480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E6BC9-EA57-ABD1-400D-4191C25BE539}"/>
              </a:ext>
            </a:extLst>
          </p:cNvPr>
          <p:cNvSpPr>
            <a:spLocks noGrp="1"/>
          </p:cNvSpPr>
          <p:nvPr>
            <p:ph type="title"/>
          </p:nvPr>
        </p:nvSpPr>
        <p:spPr>
          <a:xfrm>
            <a:off x="68036" y="0"/>
            <a:ext cx="10515600" cy="929604"/>
          </a:xfrm>
        </p:spPr>
        <p:txBody>
          <a:bodyPr/>
          <a:lstStyle/>
          <a:p>
            <a:r>
              <a:rPr lang="en-IN" sz="4400" b="1" i="0" dirty="0">
                <a:solidFill>
                  <a:srgbClr val="FF0000"/>
                </a:solidFill>
                <a:latin typeface="Times New Roman" panose="02020603050405020304" pitchFamily="18" charset="0"/>
                <a:cs typeface="Times New Roman" panose="02020603050405020304" pitchFamily="18" charset="0"/>
              </a:rPr>
              <a:t>Exploratory Data Analysis</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7D25179-E2DF-AB7C-23C2-75E9463BF2D8}"/>
              </a:ext>
            </a:extLst>
          </p:cNvPr>
          <p:cNvPicPr>
            <a:picLocks noChangeAspect="1"/>
          </p:cNvPicPr>
          <p:nvPr/>
        </p:nvPicPr>
        <p:blipFill>
          <a:blip r:embed="rId2"/>
          <a:stretch>
            <a:fillRect/>
          </a:stretch>
        </p:blipFill>
        <p:spPr>
          <a:xfrm>
            <a:off x="68036" y="1029750"/>
            <a:ext cx="5915075" cy="3248740"/>
          </a:xfrm>
          <a:prstGeom prst="rect">
            <a:avLst/>
          </a:prstGeom>
        </p:spPr>
      </p:pic>
      <p:pic>
        <p:nvPicPr>
          <p:cNvPr id="7" name="Picture 6">
            <a:extLst>
              <a:ext uri="{FF2B5EF4-FFF2-40B4-BE49-F238E27FC236}">
                <a16:creationId xmlns:a16="http://schemas.microsoft.com/office/drawing/2014/main" id="{DE8AAE5E-DB9F-BFD6-A11F-B5CF7E824455}"/>
              </a:ext>
            </a:extLst>
          </p:cNvPr>
          <p:cNvPicPr>
            <a:picLocks noChangeAspect="1"/>
          </p:cNvPicPr>
          <p:nvPr/>
        </p:nvPicPr>
        <p:blipFill>
          <a:blip r:embed="rId3"/>
          <a:stretch>
            <a:fillRect/>
          </a:stretch>
        </p:blipFill>
        <p:spPr>
          <a:xfrm>
            <a:off x="6208891" y="1050737"/>
            <a:ext cx="5813475" cy="3348886"/>
          </a:xfrm>
          <a:prstGeom prst="rect">
            <a:avLst/>
          </a:prstGeom>
        </p:spPr>
      </p:pic>
      <p:sp>
        <p:nvSpPr>
          <p:cNvPr id="8" name="TextBox 7">
            <a:extLst>
              <a:ext uri="{FF2B5EF4-FFF2-40B4-BE49-F238E27FC236}">
                <a16:creationId xmlns:a16="http://schemas.microsoft.com/office/drawing/2014/main" id="{7CA92701-1A80-D610-DA2F-B8923A2F1267}"/>
              </a:ext>
            </a:extLst>
          </p:cNvPr>
          <p:cNvSpPr txBox="1"/>
          <p:nvPr/>
        </p:nvSpPr>
        <p:spPr>
          <a:xfrm>
            <a:off x="440267" y="4718756"/>
            <a:ext cx="5328355" cy="2616101"/>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Our data indicates a bimodal distribution in bike demand, with a notable increase starting at 10:00 am and reaching its peak at 6:00 pm. This highlights an opportunity to enhance revenue by focusing on optimizing bike availability between 8:00 am and 11:00 pm, encompassing 23 hours in total.</a:t>
            </a:r>
          </a:p>
          <a:p>
            <a:endParaRPr lang="en-US" dirty="0"/>
          </a:p>
          <a:p>
            <a:endParaRPr lang="en-US" dirty="0"/>
          </a:p>
          <a:p>
            <a:endParaRPr lang="en-US" dirty="0"/>
          </a:p>
          <a:p>
            <a:endParaRPr lang="en-US" dirty="0"/>
          </a:p>
          <a:p>
            <a:endParaRPr lang="en-US" dirty="0"/>
          </a:p>
          <a:p>
            <a:endParaRPr lang="en-US" dirty="0"/>
          </a:p>
        </p:txBody>
      </p:sp>
      <p:sp>
        <p:nvSpPr>
          <p:cNvPr id="12" name="TextBox 11">
            <a:extLst>
              <a:ext uri="{FF2B5EF4-FFF2-40B4-BE49-F238E27FC236}">
                <a16:creationId xmlns:a16="http://schemas.microsoft.com/office/drawing/2014/main" id="{CCDBA598-E7BF-8578-30FB-468A65631E45}"/>
              </a:ext>
            </a:extLst>
          </p:cNvPr>
          <p:cNvSpPr txBox="1"/>
          <p:nvPr/>
        </p:nvSpPr>
        <p:spPr>
          <a:xfrm>
            <a:off x="6750756" y="4730045"/>
            <a:ext cx="5136444" cy="1077218"/>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We identify a seasonal pattern in bike demand, with the lowest utilization during winter (December-February) and peak demand from May to October, presenting a crucial opportunity to maximize ridership and revenue.</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3052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73169DD-3642-63E3-DC7B-925795818CFA}"/>
              </a:ext>
            </a:extLst>
          </p:cNvPr>
          <p:cNvPicPr>
            <a:picLocks noChangeAspect="1"/>
          </p:cNvPicPr>
          <p:nvPr/>
        </p:nvPicPr>
        <p:blipFill>
          <a:blip r:embed="rId2"/>
          <a:stretch>
            <a:fillRect/>
          </a:stretch>
        </p:blipFill>
        <p:spPr>
          <a:xfrm>
            <a:off x="5904089" y="126638"/>
            <a:ext cx="6287911" cy="3959940"/>
          </a:xfrm>
          <a:prstGeom prst="rect">
            <a:avLst/>
          </a:prstGeom>
        </p:spPr>
      </p:pic>
      <p:pic>
        <p:nvPicPr>
          <p:cNvPr id="7" name="Picture 6">
            <a:extLst>
              <a:ext uri="{FF2B5EF4-FFF2-40B4-BE49-F238E27FC236}">
                <a16:creationId xmlns:a16="http://schemas.microsoft.com/office/drawing/2014/main" id="{E47C9DD3-4F31-9F45-873F-D42AA46B35C7}"/>
              </a:ext>
            </a:extLst>
          </p:cNvPr>
          <p:cNvPicPr>
            <a:picLocks noChangeAspect="1"/>
          </p:cNvPicPr>
          <p:nvPr/>
        </p:nvPicPr>
        <p:blipFill>
          <a:blip r:embed="rId3"/>
          <a:stretch>
            <a:fillRect/>
          </a:stretch>
        </p:blipFill>
        <p:spPr>
          <a:xfrm>
            <a:off x="248355" y="126638"/>
            <a:ext cx="5768622" cy="4086578"/>
          </a:xfrm>
          <a:prstGeom prst="rect">
            <a:avLst/>
          </a:prstGeom>
        </p:spPr>
      </p:pic>
      <p:sp>
        <p:nvSpPr>
          <p:cNvPr id="8" name="TextBox 7">
            <a:extLst>
              <a:ext uri="{FF2B5EF4-FFF2-40B4-BE49-F238E27FC236}">
                <a16:creationId xmlns:a16="http://schemas.microsoft.com/office/drawing/2014/main" id="{DB89F13F-5E99-049C-446B-F31503D6BBBD}"/>
              </a:ext>
            </a:extLst>
          </p:cNvPr>
          <p:cNvSpPr txBox="1"/>
          <p:nvPr/>
        </p:nvSpPr>
        <p:spPr>
          <a:xfrm>
            <a:off x="564444" y="4662311"/>
            <a:ext cx="4910667" cy="923330"/>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Relative to non-holiday periods, there exists a notably diminished demand for rental bikes during holiday periods</a:t>
            </a:r>
            <a:r>
              <a:rPr lang="en-US" dirty="0"/>
              <a:t>.</a:t>
            </a:r>
            <a:endParaRPr lang="en-IN" dirty="0"/>
          </a:p>
        </p:txBody>
      </p:sp>
      <p:sp>
        <p:nvSpPr>
          <p:cNvPr id="9" name="TextBox 8">
            <a:extLst>
              <a:ext uri="{FF2B5EF4-FFF2-40B4-BE49-F238E27FC236}">
                <a16:creationId xmlns:a16="http://schemas.microsoft.com/office/drawing/2014/main" id="{E0300322-A909-59B3-7681-D3F95B42821E}"/>
              </a:ext>
            </a:extLst>
          </p:cNvPr>
          <p:cNvSpPr txBox="1"/>
          <p:nvPr/>
        </p:nvSpPr>
        <p:spPr>
          <a:xfrm>
            <a:off x="6254044" y="4583289"/>
            <a:ext cx="5588000" cy="923330"/>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If the temperature is below 0 degrees and more than 30 degrees folks don’t prefer renting bikes. They prefer other public services for going to workplaces.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6211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FE27C5F-D7AB-2257-7010-3CDF16FF1A63}"/>
              </a:ext>
            </a:extLst>
          </p:cNvPr>
          <p:cNvPicPr>
            <a:picLocks noChangeAspect="1"/>
          </p:cNvPicPr>
          <p:nvPr/>
        </p:nvPicPr>
        <p:blipFill>
          <a:blip r:embed="rId2"/>
          <a:stretch>
            <a:fillRect/>
          </a:stretch>
        </p:blipFill>
        <p:spPr>
          <a:xfrm>
            <a:off x="209215" y="98773"/>
            <a:ext cx="5627141" cy="3874916"/>
          </a:xfrm>
          <a:prstGeom prst="rect">
            <a:avLst/>
          </a:prstGeom>
        </p:spPr>
      </p:pic>
      <p:pic>
        <p:nvPicPr>
          <p:cNvPr id="5" name="Picture 4">
            <a:extLst>
              <a:ext uri="{FF2B5EF4-FFF2-40B4-BE49-F238E27FC236}">
                <a16:creationId xmlns:a16="http://schemas.microsoft.com/office/drawing/2014/main" id="{88C675ED-83B1-BE5F-2F13-02579201579A}"/>
              </a:ext>
            </a:extLst>
          </p:cNvPr>
          <p:cNvPicPr>
            <a:picLocks noChangeAspect="1"/>
          </p:cNvPicPr>
          <p:nvPr/>
        </p:nvPicPr>
        <p:blipFill>
          <a:blip r:embed="rId3"/>
          <a:stretch>
            <a:fillRect/>
          </a:stretch>
        </p:blipFill>
        <p:spPr>
          <a:xfrm>
            <a:off x="6355643" y="98773"/>
            <a:ext cx="5627141" cy="3874917"/>
          </a:xfrm>
          <a:prstGeom prst="rect">
            <a:avLst/>
          </a:prstGeom>
        </p:spPr>
      </p:pic>
      <p:sp>
        <p:nvSpPr>
          <p:cNvPr id="6" name="TextBox 5">
            <a:extLst>
              <a:ext uri="{FF2B5EF4-FFF2-40B4-BE49-F238E27FC236}">
                <a16:creationId xmlns:a16="http://schemas.microsoft.com/office/drawing/2014/main" id="{87C71291-8620-6438-81D4-DAD626EF76B3}"/>
              </a:ext>
            </a:extLst>
          </p:cNvPr>
          <p:cNvSpPr txBox="1"/>
          <p:nvPr/>
        </p:nvSpPr>
        <p:spPr>
          <a:xfrm>
            <a:off x="474133" y="4594578"/>
            <a:ext cx="5520267"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Humidity between 25 to 85 is good concerning bike demand. anything other does not work in favor.</a:t>
            </a:r>
            <a:endParaRPr lang="en-IN" sz="2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0DBEBE6-FCCE-D535-BB7A-A1B17132FF7A}"/>
              </a:ext>
            </a:extLst>
          </p:cNvPr>
          <p:cNvSpPr txBox="1"/>
          <p:nvPr/>
        </p:nvSpPr>
        <p:spPr>
          <a:xfrm>
            <a:off x="7826476" y="3902081"/>
            <a:ext cx="3628105" cy="3046988"/>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Our data shows that bike rentals increase when visibility is over 1800 meters, meaning people prefer to bike in clear weather. When visibility is below this level, bike rentals stay steady as people likely choose other transportation options.</a:t>
            </a: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7970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14C0485-4B95-0B76-B03E-0F019AC1FC33}"/>
              </a:ext>
            </a:extLst>
          </p:cNvPr>
          <p:cNvPicPr>
            <a:picLocks noChangeAspect="1"/>
          </p:cNvPicPr>
          <p:nvPr/>
        </p:nvPicPr>
        <p:blipFill>
          <a:blip r:embed="rId2"/>
          <a:stretch>
            <a:fillRect/>
          </a:stretch>
        </p:blipFill>
        <p:spPr>
          <a:xfrm>
            <a:off x="149289" y="231998"/>
            <a:ext cx="5231363" cy="3094308"/>
          </a:xfrm>
          <a:prstGeom prst="rect">
            <a:avLst/>
          </a:prstGeom>
        </p:spPr>
      </p:pic>
      <p:pic>
        <p:nvPicPr>
          <p:cNvPr id="5" name="Picture 4">
            <a:extLst>
              <a:ext uri="{FF2B5EF4-FFF2-40B4-BE49-F238E27FC236}">
                <a16:creationId xmlns:a16="http://schemas.microsoft.com/office/drawing/2014/main" id="{4E5209F1-8726-C3D1-9508-9D3CB1905426}"/>
              </a:ext>
            </a:extLst>
          </p:cNvPr>
          <p:cNvPicPr>
            <a:picLocks noChangeAspect="1"/>
          </p:cNvPicPr>
          <p:nvPr/>
        </p:nvPicPr>
        <p:blipFill>
          <a:blip r:embed="rId3"/>
          <a:stretch>
            <a:fillRect/>
          </a:stretch>
        </p:blipFill>
        <p:spPr>
          <a:xfrm>
            <a:off x="6708710" y="101600"/>
            <a:ext cx="5231363" cy="3327400"/>
          </a:xfrm>
          <a:prstGeom prst="rect">
            <a:avLst/>
          </a:prstGeom>
        </p:spPr>
      </p:pic>
      <p:sp>
        <p:nvSpPr>
          <p:cNvPr id="2" name="TextBox 1">
            <a:extLst>
              <a:ext uri="{FF2B5EF4-FFF2-40B4-BE49-F238E27FC236}">
                <a16:creationId xmlns:a16="http://schemas.microsoft.com/office/drawing/2014/main" id="{0C27331E-8DAE-1B31-39EA-95F65B48DB71}"/>
              </a:ext>
            </a:extLst>
          </p:cNvPr>
          <p:cNvSpPr txBox="1"/>
          <p:nvPr/>
        </p:nvSpPr>
        <p:spPr>
          <a:xfrm>
            <a:off x="6867331" y="4189444"/>
            <a:ext cx="5231363"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Bike demand peaks during summer, followed by autumn and spring. Winter experiences an 80% drop in demand compared to summer.</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6B56B72-7880-9153-D11C-69B8D2342491}"/>
              </a:ext>
            </a:extLst>
          </p:cNvPr>
          <p:cNvSpPr txBox="1"/>
          <p:nvPr/>
        </p:nvSpPr>
        <p:spPr>
          <a:xfrm>
            <a:off x="289249" y="4310743"/>
            <a:ext cx="4749282"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Bike demand peaks during summer, followed by autumn and spring. Winter experiences an 80% drop in demand compared to summer.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4618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994F84B-983E-550E-8B77-A31A011F704E}"/>
              </a:ext>
            </a:extLst>
          </p:cNvPr>
          <p:cNvPicPr>
            <a:picLocks noChangeAspect="1"/>
          </p:cNvPicPr>
          <p:nvPr/>
        </p:nvPicPr>
        <p:blipFill>
          <a:blip r:embed="rId2"/>
          <a:stretch>
            <a:fillRect/>
          </a:stretch>
        </p:blipFill>
        <p:spPr>
          <a:xfrm>
            <a:off x="6871938" y="0"/>
            <a:ext cx="5226756" cy="3004457"/>
          </a:xfrm>
          <a:prstGeom prst="rect">
            <a:avLst/>
          </a:prstGeom>
        </p:spPr>
      </p:pic>
      <p:pic>
        <p:nvPicPr>
          <p:cNvPr id="5" name="Picture 4">
            <a:extLst>
              <a:ext uri="{FF2B5EF4-FFF2-40B4-BE49-F238E27FC236}">
                <a16:creationId xmlns:a16="http://schemas.microsoft.com/office/drawing/2014/main" id="{BC9B8D9F-4DE6-3DDD-CC15-65870E979DD8}"/>
              </a:ext>
            </a:extLst>
          </p:cNvPr>
          <p:cNvPicPr>
            <a:picLocks noChangeAspect="1"/>
          </p:cNvPicPr>
          <p:nvPr/>
        </p:nvPicPr>
        <p:blipFill>
          <a:blip r:embed="rId3"/>
          <a:stretch>
            <a:fillRect/>
          </a:stretch>
        </p:blipFill>
        <p:spPr>
          <a:xfrm>
            <a:off x="0" y="0"/>
            <a:ext cx="6734802" cy="4441371"/>
          </a:xfrm>
          <a:prstGeom prst="rect">
            <a:avLst/>
          </a:prstGeom>
        </p:spPr>
      </p:pic>
      <p:sp>
        <p:nvSpPr>
          <p:cNvPr id="6" name="TextBox 5">
            <a:extLst>
              <a:ext uri="{FF2B5EF4-FFF2-40B4-BE49-F238E27FC236}">
                <a16:creationId xmlns:a16="http://schemas.microsoft.com/office/drawing/2014/main" id="{4F9E36EF-7C5D-5CD8-2554-FC0FE7C271A8}"/>
              </a:ext>
            </a:extLst>
          </p:cNvPr>
          <p:cNvSpPr txBox="1"/>
          <p:nvPr/>
        </p:nvSpPr>
        <p:spPr>
          <a:xfrm>
            <a:off x="6871938" y="3308132"/>
            <a:ext cx="5226756" cy="3139321"/>
          </a:xfrm>
          <a:prstGeom prst="rect">
            <a:avLst/>
          </a:prstGeom>
          <a:noFill/>
        </p:spPr>
        <p:txBody>
          <a:bodyPr wrap="square" rtlCol="0">
            <a:spAutoFit/>
          </a:bodyPr>
          <a:lstStyle/>
          <a:p>
            <a:r>
              <a:rPr lang="en-US" dirty="0"/>
              <a:t>During non-holiday periods, peak bike demand is in summer, while in holiday periods, it reaches its highest point in autumn, surpassing other seasons.</a:t>
            </a:r>
          </a:p>
          <a:p>
            <a:endParaRPr lang="en-US" b="1" dirty="0"/>
          </a:p>
          <a:p>
            <a:r>
              <a:rPr lang="en-US" b="1" dirty="0"/>
              <a:t>Temperature and Bike Rentals:</a:t>
            </a:r>
          </a:p>
          <a:p>
            <a:r>
              <a:rPr lang="en-US" dirty="0"/>
              <a:t>Warmer weather = more bike rentals.</a:t>
            </a:r>
          </a:p>
          <a:p>
            <a:r>
              <a:rPr lang="en-US" dirty="0"/>
              <a:t>Positive correlation.</a:t>
            </a:r>
          </a:p>
          <a:p>
            <a:r>
              <a:rPr lang="en-US" b="1" dirty="0"/>
              <a:t>Snowfall and Bike Rentals:</a:t>
            </a:r>
          </a:p>
          <a:p>
            <a:r>
              <a:rPr lang="en-US" dirty="0"/>
              <a:t>Snow = fewer bike rentals.</a:t>
            </a:r>
          </a:p>
          <a:p>
            <a:r>
              <a:rPr lang="en-US" dirty="0"/>
              <a:t>Strong negative correlation.</a:t>
            </a:r>
            <a:endParaRPr lang="en-IN" dirty="0"/>
          </a:p>
        </p:txBody>
      </p:sp>
    </p:spTree>
    <p:extLst>
      <p:ext uri="{BB962C8B-B14F-4D97-AF65-F5344CB8AC3E}">
        <p14:creationId xmlns:p14="http://schemas.microsoft.com/office/powerpoint/2010/main" val="2595773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F8C61-AA35-323A-FBB3-0F966C1828AE}"/>
              </a:ext>
            </a:extLst>
          </p:cNvPr>
          <p:cNvSpPr>
            <a:spLocks noGrp="1"/>
          </p:cNvSpPr>
          <p:nvPr>
            <p:ph type="title"/>
          </p:nvPr>
        </p:nvSpPr>
        <p:spPr>
          <a:xfrm>
            <a:off x="0" y="18255"/>
            <a:ext cx="10515600" cy="875825"/>
          </a:xfrm>
        </p:spPr>
        <p:txBody>
          <a:bodyPr/>
          <a:lstStyle/>
          <a:p>
            <a:r>
              <a:rPr lang="en-IN" dirty="0">
                <a:latin typeface="Times New Roman" panose="02020603050405020304" pitchFamily="18" charset="0"/>
                <a:cs typeface="Times New Roman" panose="02020603050405020304" pitchFamily="18" charset="0"/>
              </a:rPr>
              <a:t> </a:t>
            </a:r>
            <a:r>
              <a:rPr lang="en-IN" b="1" dirty="0">
                <a:solidFill>
                  <a:srgbClr val="FF0000"/>
                </a:solidFill>
                <a:latin typeface="Times New Roman" panose="02020603050405020304" pitchFamily="18" charset="0"/>
                <a:cs typeface="Times New Roman" panose="02020603050405020304" pitchFamily="18" charset="0"/>
              </a:rPr>
              <a:t>Conclusions from EDA</a:t>
            </a:r>
            <a:endParaRPr lang="en-IN" dirty="0"/>
          </a:p>
        </p:txBody>
      </p:sp>
      <p:sp>
        <p:nvSpPr>
          <p:cNvPr id="3" name="Text Placeholder 2">
            <a:extLst>
              <a:ext uri="{FF2B5EF4-FFF2-40B4-BE49-F238E27FC236}">
                <a16:creationId xmlns:a16="http://schemas.microsoft.com/office/drawing/2014/main" id="{22E62879-58A2-FF2C-2C7C-8B573C42F820}"/>
              </a:ext>
            </a:extLst>
          </p:cNvPr>
          <p:cNvSpPr>
            <a:spLocks noGrp="1"/>
          </p:cNvSpPr>
          <p:nvPr>
            <p:ph idx="1"/>
          </p:nvPr>
        </p:nvSpPr>
        <p:spPr>
          <a:xfrm>
            <a:off x="421640" y="1253331"/>
            <a:ext cx="10515600" cy="4351338"/>
          </a:xfrm>
        </p:spPr>
        <p:txBody>
          <a:bodyPr>
            <a:normAutofit fontScale="77500" lnSpcReduction="20000"/>
          </a:bodyPr>
          <a:lstStyle/>
          <a:p>
            <a:r>
              <a:rPr lang="en-US" b="1" dirty="0"/>
              <a:t>Peak Demand Hours:</a:t>
            </a:r>
            <a:r>
              <a:rPr lang="en-US" dirty="0"/>
              <a:t> Demand surges at 6:00 pm, prioritize availability from 8:00 am to 11:00 pm.</a:t>
            </a:r>
          </a:p>
          <a:p>
            <a:endParaRPr lang="en-US" dirty="0"/>
          </a:p>
          <a:p>
            <a:r>
              <a:rPr lang="en-US" b="1" dirty="0"/>
              <a:t>Weekly Patterns: </a:t>
            </a:r>
            <a:r>
              <a:rPr lang="en-US" dirty="0"/>
              <a:t>Weekends show lower demand, tailor strategies accordingly.</a:t>
            </a:r>
          </a:p>
          <a:p>
            <a:endParaRPr lang="en-US" dirty="0"/>
          </a:p>
          <a:p>
            <a:r>
              <a:rPr lang="en-US" b="1" dirty="0"/>
              <a:t>Seasonal Variation: </a:t>
            </a:r>
            <a:r>
              <a:rPr lang="en-US" dirty="0"/>
              <a:t>Lowest demand in winter, peaks from May to October.</a:t>
            </a:r>
          </a:p>
          <a:p>
            <a:endParaRPr lang="en-US" dirty="0"/>
          </a:p>
          <a:p>
            <a:r>
              <a:rPr lang="en-US" b="1" dirty="0"/>
              <a:t>Yearly Trends: </a:t>
            </a:r>
            <a:r>
              <a:rPr lang="en-US" dirty="0"/>
              <a:t>2018 saw a significant ridership increase over 2017.</a:t>
            </a:r>
          </a:p>
          <a:p>
            <a:endParaRPr lang="en-US" dirty="0"/>
          </a:p>
          <a:p>
            <a:r>
              <a:rPr lang="en-US" b="1" dirty="0"/>
              <a:t>Weekend Preferences: </a:t>
            </a:r>
            <a:r>
              <a:rPr lang="en-US" dirty="0"/>
              <a:t>Bikes mainly for commuting, no demand on non-functioning days.</a:t>
            </a:r>
          </a:p>
          <a:p>
            <a:endParaRPr lang="en-US" dirty="0"/>
          </a:p>
          <a:p>
            <a:r>
              <a:rPr lang="en-US" b="1" dirty="0"/>
              <a:t>Diversification Strategy: </a:t>
            </a:r>
            <a:r>
              <a:rPr lang="en-US" dirty="0"/>
              <a:t>Offer various bike types, and flexible rental plans, and collaborate for leisure activities.</a:t>
            </a:r>
          </a:p>
          <a:p>
            <a:endParaRPr lang="en-US" dirty="0"/>
          </a:p>
          <a:p>
            <a:r>
              <a:rPr lang="en-US" b="1" dirty="0"/>
              <a:t>Temperature Sensitivity: </a:t>
            </a:r>
            <a:r>
              <a:rPr lang="en-US" dirty="0"/>
              <a:t>Demand is affected by temperature, avoid renting below 0 degrees.</a:t>
            </a:r>
            <a:endParaRPr lang="en-IN" dirty="0"/>
          </a:p>
        </p:txBody>
      </p:sp>
    </p:spTree>
    <p:extLst>
      <p:ext uri="{BB962C8B-B14F-4D97-AF65-F5344CB8AC3E}">
        <p14:creationId xmlns:p14="http://schemas.microsoft.com/office/powerpoint/2010/main" val="11278820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3308</TotalTime>
  <Words>919</Words>
  <Application>Microsoft Office PowerPoint</Application>
  <PresentationFormat>Widescreen</PresentationFormat>
  <Paragraphs>84</Paragraphs>
  <Slides>14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Wingdings</vt:lpstr>
      <vt:lpstr>Libre Baskerville</vt:lpstr>
      <vt:lpstr>Times New Roman</vt:lpstr>
      <vt:lpstr>Wingdings 3</vt:lpstr>
      <vt:lpstr>Lato Black</vt:lpstr>
      <vt:lpstr>Calibri</vt:lpstr>
      <vt:lpstr>Arial</vt:lpstr>
      <vt:lpstr>Century Gothic</vt:lpstr>
      <vt:lpstr>Ion</vt:lpstr>
      <vt:lpstr>PowerPoint Presentation</vt:lpstr>
      <vt:lpstr>Introduction  Dataset Description: </vt:lpstr>
      <vt:lpstr>What manipulations have you done and what insights have you found?</vt:lpstr>
      <vt:lpstr>Exploratory Data Analysis</vt:lpstr>
      <vt:lpstr>PowerPoint Presentation</vt:lpstr>
      <vt:lpstr>PowerPoint Presentation</vt:lpstr>
      <vt:lpstr>PowerPoint Presentation</vt:lpstr>
      <vt:lpstr>PowerPoint Presentation</vt:lpstr>
      <vt:lpstr> Conclusions from EDA</vt:lpstr>
      <vt:lpstr>Model building</vt:lpstr>
      <vt:lpstr>PowerPoint Presentation</vt:lpstr>
      <vt:lpstr>Machine Learning Model Deployment</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Mohd Arshad</cp:lastModifiedBy>
  <cp:revision>6</cp:revision>
  <dcterms:created xsi:type="dcterms:W3CDTF">2021-02-16T05:19:01Z</dcterms:created>
  <dcterms:modified xsi:type="dcterms:W3CDTF">2024-06-08T10:23:32Z</dcterms:modified>
</cp:coreProperties>
</file>