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9144000" cy="51435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AIIFRP+Poppins-Regular" panose="020B0604020202020204"/>
      <p:regular r:id="rId10"/>
    </p:embeddedFont>
    <p:embeddedFont>
      <p:font typeface="KQMECL+Poppins-Regular,Bold" panose="020B0604020202020204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1" d="100"/>
          <a:sy n="101" d="100"/>
        </p:scale>
        <p:origin x="516" y="-66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46050" y="1963350"/>
            <a:ext cx="3465067" cy="749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600"/>
              </a:lnSpc>
              <a:spcBef>
                <a:spcPts val="0"/>
              </a:spcBef>
              <a:spcAft>
                <a:spcPts val="0"/>
              </a:spcAft>
            </a:pPr>
            <a:r>
              <a:rPr sz="4000" dirty="0">
                <a:solidFill>
                  <a:srgbClr val="FFFFFF"/>
                </a:solidFill>
                <a:latin typeface="AIIFRP+Poppins-Regular"/>
                <a:cs typeface="AIIFRP+Poppins-Regular"/>
              </a:rPr>
              <a:t>Assignment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95381" y="428025"/>
            <a:ext cx="3993260" cy="519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200"/>
              </a:lnSpc>
              <a:spcBef>
                <a:spcPts val="0"/>
              </a:spcBef>
              <a:spcAft>
                <a:spcPts val="0"/>
              </a:spcAft>
            </a:pPr>
            <a:r>
              <a:rPr sz="3000" b="1" dirty="0">
                <a:solidFill>
                  <a:srgbClr val="FFFFFF"/>
                </a:solidFill>
                <a:latin typeface="AIIFRP+Poppins-Regular"/>
                <a:cs typeface="AIIFRP+Poppins-Regular"/>
              </a:rPr>
              <a:t>System Architecture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916837" y="316375"/>
            <a:ext cx="1950720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200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FFFFFF"/>
                </a:solidFill>
                <a:latin typeface="AIIFRP+Poppins-Regular"/>
                <a:cs typeface="AIIFRP+Poppins-Regular"/>
              </a:rPr>
              <a:t>Cohesion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88924" y="1205060"/>
            <a:ext cx="1446529" cy="173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sz="1000" b="1" dirty="0">
                <a:solidFill>
                  <a:srgbClr val="FFFFFF"/>
                </a:solidFill>
                <a:latin typeface="KQMECL+Poppins-Regular,Bold"/>
                <a:cs typeface="KQMECL+Poppins-Regular,Bold"/>
              </a:rPr>
              <a:t>Functional</a:t>
            </a:r>
            <a:r>
              <a:rPr sz="1000" b="1" spc="17" dirty="0">
                <a:solidFill>
                  <a:srgbClr val="FFFFFF"/>
                </a:solidFill>
                <a:latin typeface="KQMECL+Poppins-Regular,Bold"/>
                <a:cs typeface="KQMECL+Poppins-Regular,Bold"/>
              </a:rPr>
              <a:t> </a:t>
            </a:r>
            <a:r>
              <a:rPr sz="1000" b="1" dirty="0">
                <a:solidFill>
                  <a:srgbClr val="FFFFFF"/>
                </a:solidFill>
                <a:latin typeface="KQMECL+Poppins-Regular,Bold"/>
                <a:cs typeface="KQMECL+Poppins-Regular,Bold"/>
              </a:rPr>
              <a:t>Cohesion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88924" y="1450651"/>
            <a:ext cx="6959221" cy="391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FFFFFF"/>
                </a:solidFill>
                <a:latin typeface="AIIFRP+Poppins-Regular"/>
                <a:cs typeface="AIIFRP+Poppins-Regular"/>
              </a:rPr>
              <a:t>Seat assignment to a bus passenger and payment file are in the same module which work together to fulfill</a:t>
            </a:r>
          </a:p>
          <a:p>
            <a:pPr marL="0" marR="0">
              <a:lnSpc>
                <a:spcPts val="1379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FFFFFF"/>
                </a:solidFill>
                <a:latin typeface="AIIFRP+Poppins-Regular"/>
                <a:cs typeface="AIIFRP+Poppins-Regular"/>
              </a:rPr>
              <a:t>a single purpose. Hence, it can be called Functional Cohesion.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88924" y="2035641"/>
            <a:ext cx="1940560" cy="173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sz="1000" b="1" dirty="0">
                <a:solidFill>
                  <a:srgbClr val="FFFFFF"/>
                </a:solidFill>
                <a:latin typeface="KQMECL+Poppins-Regular,Bold"/>
                <a:cs typeface="KQMECL+Poppins-Regular,Bold"/>
              </a:rPr>
              <a:t>Communicational</a:t>
            </a:r>
            <a:r>
              <a:rPr sz="1000" b="1" spc="17" dirty="0">
                <a:solidFill>
                  <a:srgbClr val="FFFFFF"/>
                </a:solidFill>
                <a:latin typeface="KQMECL+Poppins-Regular,Bold"/>
                <a:cs typeface="KQMECL+Poppins-Regular,Bold"/>
              </a:rPr>
              <a:t> </a:t>
            </a:r>
            <a:r>
              <a:rPr sz="1000" b="1" dirty="0">
                <a:solidFill>
                  <a:srgbClr val="FFFFFF"/>
                </a:solidFill>
                <a:latin typeface="KQMECL+Poppins-Regular,Bold"/>
                <a:cs typeface="KQMECL+Poppins-Regular,Bold"/>
              </a:rPr>
              <a:t>Cohesion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88924" y="2239946"/>
            <a:ext cx="6292979" cy="391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FFFFFF"/>
                </a:solidFill>
                <a:latin typeface="AIIFRP+Poppins-Regular"/>
                <a:cs typeface="AIIFRP+Poppins-Regular"/>
              </a:rPr>
              <a:t>Seat canceled File and Cancel receipt File operate on the same data. Therefore, we consider it as</a:t>
            </a:r>
          </a:p>
          <a:p>
            <a:pPr marL="0" marR="0">
              <a:lnSpc>
                <a:spcPts val="1379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FFFFFF"/>
                </a:solidFill>
                <a:latin typeface="AIIFRP+Poppins-Regular"/>
                <a:cs typeface="AIIFRP+Poppins-Regular"/>
              </a:rPr>
              <a:t>Communicational Cohesion.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88924" y="2866220"/>
            <a:ext cx="1460753" cy="173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sz="1000" b="1" dirty="0">
                <a:solidFill>
                  <a:srgbClr val="FFFFFF"/>
                </a:solidFill>
                <a:latin typeface="KQMECL+Poppins-Regular,Bold"/>
                <a:cs typeface="KQMECL+Poppins-Regular,Bold"/>
              </a:rPr>
              <a:t>Sequential</a:t>
            </a:r>
            <a:r>
              <a:rPr sz="1000" b="1" spc="17" dirty="0">
                <a:solidFill>
                  <a:srgbClr val="FFFFFF"/>
                </a:solidFill>
                <a:latin typeface="KQMECL+Poppins-Regular,Bold"/>
                <a:cs typeface="KQMECL+Poppins-Regular,Bold"/>
              </a:rPr>
              <a:t> </a:t>
            </a:r>
            <a:r>
              <a:rPr sz="1000" b="1" dirty="0">
                <a:solidFill>
                  <a:srgbClr val="FFFFFF"/>
                </a:solidFill>
                <a:latin typeface="KQMECL+Poppins-Regular,Bold"/>
                <a:cs typeface="KQMECL+Poppins-Regular,Bold"/>
              </a:rPr>
              <a:t>Cohesion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88924" y="3053112"/>
            <a:ext cx="7005832" cy="566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FFFFFF"/>
                </a:solidFill>
                <a:latin typeface="AIIFRP+Poppins-Regular"/>
                <a:cs typeface="AIIFRP+Poppins-Regular"/>
              </a:rPr>
              <a:t>In the cancellation module Seat canceled File, return payment File and cancel receipt file as the data which</a:t>
            </a:r>
          </a:p>
          <a:p>
            <a:pPr marL="0" marR="0">
              <a:lnSpc>
                <a:spcPts val="1379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FFFFFF"/>
                </a:solidFill>
                <a:latin typeface="AIIFRP+Poppins-Regular"/>
                <a:cs typeface="AIIFRP+Poppins-Regular"/>
              </a:rPr>
              <a:t>is the output of seat canceled activity is used as input data for the next activity. Therefore, it is considered as</a:t>
            </a:r>
          </a:p>
          <a:p>
            <a:pPr marL="0" marR="0">
              <a:lnSpc>
                <a:spcPts val="138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FFFFFF"/>
                </a:solidFill>
                <a:latin typeface="AIIFRP+Poppins-Regular"/>
                <a:cs typeface="AIIFRP+Poppins-Regular"/>
              </a:rPr>
              <a:t>Sequential Cohesion.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388924" y="3872061"/>
            <a:ext cx="1233169" cy="173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sz="1000" b="1" dirty="0">
                <a:solidFill>
                  <a:srgbClr val="FFFFFF"/>
                </a:solidFill>
                <a:latin typeface="KQMECL+Poppins-Regular,Bold"/>
                <a:cs typeface="KQMECL+Poppins-Regular,Bold"/>
              </a:rPr>
              <a:t>Logical</a:t>
            </a:r>
            <a:r>
              <a:rPr sz="1000" b="1" spc="17" dirty="0">
                <a:solidFill>
                  <a:srgbClr val="FFFFFF"/>
                </a:solidFill>
                <a:latin typeface="KQMECL+Poppins-Regular,Bold"/>
                <a:cs typeface="KQMECL+Poppins-Regular,Bold"/>
              </a:rPr>
              <a:t> </a:t>
            </a:r>
            <a:r>
              <a:rPr sz="1000" b="1" dirty="0">
                <a:solidFill>
                  <a:srgbClr val="FFFFFF"/>
                </a:solidFill>
                <a:latin typeface="KQMECL+Poppins-Regular,Bold"/>
                <a:cs typeface="KQMECL+Poppins-Regular,Bold"/>
              </a:rPr>
              <a:t>Cohesion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388924" y="4102134"/>
            <a:ext cx="6581396" cy="391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FFFFFF"/>
                </a:solidFill>
                <a:latin typeface="AIIFRP+Poppins-Regular"/>
                <a:cs typeface="AIIFRP+Poppins-Regular"/>
              </a:rPr>
              <a:t>Ticket generation file and Cancel receipt file perform similar logical functions. Therefore, there exists a</a:t>
            </a:r>
          </a:p>
          <a:p>
            <a:pPr marL="0" marR="0">
              <a:lnSpc>
                <a:spcPts val="1379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FFFFFF"/>
                </a:solidFill>
                <a:latin typeface="AIIFRP+Poppins-Regular"/>
                <a:cs typeface="AIIFRP+Poppins-Regular"/>
              </a:rPr>
              <a:t>Logical cohesion.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911481" y="263750"/>
            <a:ext cx="1880616" cy="519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200"/>
              </a:lnSpc>
              <a:spcBef>
                <a:spcPts val="0"/>
              </a:spcBef>
              <a:spcAft>
                <a:spcPts val="0"/>
              </a:spcAft>
            </a:pPr>
            <a:r>
              <a:rPr sz="3000" b="1" dirty="0">
                <a:solidFill>
                  <a:srgbClr val="FFFFFF"/>
                </a:solidFill>
                <a:latin typeface="AIIFRP+Poppins-Regular"/>
                <a:cs typeface="AIIFRP+Poppins-Regular"/>
              </a:rPr>
              <a:t>Coupling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88924" y="1051335"/>
            <a:ext cx="1070101" cy="173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sz="1000" b="1" dirty="0">
                <a:solidFill>
                  <a:srgbClr val="FFFFFF"/>
                </a:solidFill>
                <a:latin typeface="KQMECL+Poppins-Regular,Bold"/>
                <a:cs typeface="KQMECL+Poppins-Regular,Bold"/>
              </a:rPr>
              <a:t>Data</a:t>
            </a:r>
            <a:r>
              <a:rPr sz="1000" b="1" spc="17" dirty="0">
                <a:solidFill>
                  <a:srgbClr val="FFFFFF"/>
                </a:solidFill>
                <a:latin typeface="KQMECL+Poppins-Regular,Bold"/>
                <a:cs typeface="KQMECL+Poppins-Regular,Bold"/>
              </a:rPr>
              <a:t> </a:t>
            </a:r>
            <a:r>
              <a:rPr sz="1000" b="1" dirty="0">
                <a:solidFill>
                  <a:srgbClr val="FFFFFF"/>
                </a:solidFill>
                <a:latin typeface="KQMECL+Poppins-Regular,Bold"/>
                <a:cs typeface="KQMECL+Poppins-Regular,Bold"/>
              </a:rPr>
              <a:t>Coupling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88924" y="1244999"/>
            <a:ext cx="6285233" cy="391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FFFFFF"/>
                </a:solidFill>
                <a:latin typeface="AIIFRP+Poppins-Regular"/>
                <a:cs typeface="AIIFRP+Poppins-Regular"/>
              </a:rPr>
              <a:t>The reservation module and login module are examples of data Coupling because they are both</a:t>
            </a:r>
          </a:p>
          <a:p>
            <a:pPr marL="0" marR="0">
              <a:lnSpc>
                <a:spcPts val="1379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FFFFFF"/>
                </a:solidFill>
                <a:latin typeface="AIIFRP+Poppins-Regular"/>
                <a:cs typeface="AIIFRP+Poppins-Regular"/>
              </a:rPr>
              <a:t>dependent on the data of the user.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88924" y="1881915"/>
            <a:ext cx="1259077" cy="173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sz="1000" b="1" dirty="0">
                <a:solidFill>
                  <a:srgbClr val="FFFFFF"/>
                </a:solidFill>
                <a:latin typeface="KQMECL+Poppins-Regular,Bold"/>
                <a:cs typeface="KQMECL+Poppins-Regular,Bold"/>
              </a:rPr>
              <a:t>External</a:t>
            </a:r>
            <a:r>
              <a:rPr sz="1000" b="1" spc="17" dirty="0">
                <a:solidFill>
                  <a:srgbClr val="FFFFFF"/>
                </a:solidFill>
                <a:latin typeface="KQMECL+Poppins-Regular,Bold"/>
                <a:cs typeface="KQMECL+Poppins-Regular,Bold"/>
              </a:rPr>
              <a:t> </a:t>
            </a:r>
            <a:r>
              <a:rPr sz="1000" b="1" dirty="0">
                <a:solidFill>
                  <a:srgbClr val="FFFFFF"/>
                </a:solidFill>
                <a:latin typeface="KQMECL+Poppins-Regular,Bold"/>
                <a:cs typeface="KQMECL+Poppins-Regular,Bold"/>
              </a:rPr>
              <a:t>Coupling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88924" y="2098034"/>
            <a:ext cx="6825744" cy="391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FFFFFF"/>
                </a:solidFill>
                <a:latin typeface="AIIFRP+Poppins-Regular"/>
                <a:cs typeface="AIIFRP+Poppins-Regular"/>
              </a:rPr>
              <a:t>The bus management module is quite a good example of external Coupling as it's dependent on external</a:t>
            </a:r>
          </a:p>
          <a:p>
            <a:pPr marL="0" marR="0">
              <a:lnSpc>
                <a:spcPts val="1379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FFFFFF"/>
                </a:solidFill>
                <a:latin typeface="AIIFRP+Poppins-Regular"/>
                <a:cs typeface="AIIFRP+Poppins-Regular"/>
              </a:rPr>
              <a:t>modules for maintenance and schedule.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88924" y="2712495"/>
            <a:ext cx="1365885" cy="173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sz="1000" b="1" dirty="0">
                <a:solidFill>
                  <a:srgbClr val="FFFFFF"/>
                </a:solidFill>
                <a:latin typeface="KQMECL+Poppins-Regular,Bold"/>
                <a:cs typeface="KQMECL+Poppins-Regular,Bold"/>
              </a:rPr>
              <a:t>Common</a:t>
            </a:r>
            <a:r>
              <a:rPr sz="1000" b="1" spc="17" dirty="0">
                <a:solidFill>
                  <a:srgbClr val="FFFFFF"/>
                </a:solidFill>
                <a:latin typeface="KQMECL+Poppins-Regular,Bold"/>
                <a:cs typeface="KQMECL+Poppins-Regular,Bold"/>
              </a:rPr>
              <a:t> </a:t>
            </a:r>
            <a:r>
              <a:rPr sz="1000" b="1" dirty="0">
                <a:solidFill>
                  <a:srgbClr val="FFFFFF"/>
                </a:solidFill>
                <a:latin typeface="KQMECL+Poppins-Regular,Bold"/>
                <a:cs typeface="KQMECL+Poppins-Regular,Bold"/>
              </a:rPr>
              <a:t>Coupling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88924" y="2931333"/>
            <a:ext cx="6847715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FFFFFF"/>
                </a:solidFill>
                <a:latin typeface="AIIFRP+Poppins-Regular"/>
                <a:cs typeface="AIIFRP+Poppins-Regular"/>
              </a:rPr>
              <a:t>The reservation module and cancellation module can be said to be common coupling as a change in the</a:t>
            </a:r>
          </a:p>
          <a:p>
            <a:pPr marL="0" marR="0">
              <a:lnSpc>
                <a:spcPts val="138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FFFFFF"/>
                </a:solidFill>
                <a:latin typeface="AIIFRP+Poppins-Regular"/>
                <a:cs typeface="AIIFRP+Poppins-Regular"/>
              </a:rPr>
              <a:t>cancellation module will affect the reservation module.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388924" y="3543075"/>
            <a:ext cx="1229105" cy="173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sz="1000" b="1" dirty="0">
                <a:solidFill>
                  <a:srgbClr val="FFFFFF"/>
                </a:solidFill>
                <a:latin typeface="KQMECL+Poppins-Regular,Bold"/>
                <a:cs typeface="KQMECL+Poppins-Regular,Bold"/>
              </a:rPr>
              <a:t>Control</a:t>
            </a:r>
            <a:r>
              <a:rPr sz="1000" b="1" spc="17" dirty="0">
                <a:solidFill>
                  <a:srgbClr val="FFFFFF"/>
                </a:solidFill>
                <a:latin typeface="KQMECL+Poppins-Regular,Bold"/>
                <a:cs typeface="KQMECL+Poppins-Regular,Bold"/>
              </a:rPr>
              <a:t> </a:t>
            </a:r>
            <a:r>
              <a:rPr sz="1000" b="1" dirty="0">
                <a:solidFill>
                  <a:srgbClr val="FFFFFF"/>
                </a:solidFill>
                <a:latin typeface="KQMECL+Poppins-Regular,Bold"/>
                <a:cs typeface="KQMECL+Poppins-Regular,Bold"/>
              </a:rPr>
              <a:t>Coupling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388924" y="3741201"/>
            <a:ext cx="7001766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FFFFFF"/>
                </a:solidFill>
                <a:latin typeface="AIIFRP+Poppins-Regular"/>
                <a:cs typeface="AIIFRP+Poppins-Regular"/>
              </a:rPr>
              <a:t>The login module, reservation module and cancellation module can be control coupling because the flow of</a:t>
            </a:r>
          </a:p>
          <a:p>
            <a:pPr marL="0" marR="0">
              <a:lnSpc>
                <a:spcPts val="138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FFFFFF"/>
                </a:solidFill>
                <a:latin typeface="AIIFRP+Poppins-Regular"/>
                <a:cs typeface="AIIFRP+Poppins-Regular"/>
              </a:rPr>
              <a:t>information is controlled between them.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236</Words>
  <Application>Microsoft Office PowerPoint</Application>
  <PresentationFormat>On-screen Show (16:9)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AIIFRP+Poppins-Regular</vt:lpstr>
      <vt:lpstr>KQMECL+Poppins-Regular,Bold</vt:lpstr>
      <vt:lpstr>Theme Office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Arshad Khan</dc:creator>
  <cp:lastModifiedBy>Arshad Khan</cp:lastModifiedBy>
  <cp:revision>2</cp:revision>
  <dcterms:modified xsi:type="dcterms:W3CDTF">2022-10-15T08:30:50Z</dcterms:modified>
</cp:coreProperties>
</file>