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5"/>
  </p:notesMasterIdLst>
  <p:handoutMasterIdLst>
    <p:handoutMasterId r:id="rId16"/>
  </p:handoutMasterIdLst>
  <p:sldIdLst>
    <p:sldId id="256" r:id="rId2"/>
    <p:sldId id="258" r:id="rId3"/>
    <p:sldId id="263" r:id="rId4"/>
    <p:sldId id="259" r:id="rId5"/>
    <p:sldId id="260" r:id="rId6"/>
    <p:sldId id="261" r:id="rId7"/>
    <p:sldId id="264" r:id="rId8"/>
    <p:sldId id="262" r:id="rId9"/>
    <p:sldId id="266" r:id="rId10"/>
    <p:sldId id="267"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82"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1EED14-E8A9-4867-9EEF-BDD9529AD7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FBAAAF-0FA2-48A6-9429-12E6CDD0DE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5536FF-0A53-4A1B-92F6-A4CC9F131227}" type="datetimeFigureOut">
              <a:rPr lang="en-US" smtClean="0"/>
              <a:t>11/29/2021</a:t>
            </a:fld>
            <a:endParaRPr lang="en-US"/>
          </a:p>
        </p:txBody>
      </p:sp>
      <p:sp>
        <p:nvSpPr>
          <p:cNvPr id="4" name="Footer Placeholder 3">
            <a:extLst>
              <a:ext uri="{FF2B5EF4-FFF2-40B4-BE49-F238E27FC236}">
                <a16:creationId xmlns:a16="http://schemas.microsoft.com/office/drawing/2014/main" id="{39A97F71-41FD-488D-B12A-DE91A023B9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C999F4-0BD5-4935-AF56-FB2A1E5EB3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95803-7988-43B4-881E-48E5081B2D9F}" type="slidenum">
              <a:rPr lang="en-US" smtClean="0"/>
              <a:t>‹#›</a:t>
            </a:fld>
            <a:endParaRPr lang="en-US"/>
          </a:p>
        </p:txBody>
      </p:sp>
    </p:spTree>
    <p:extLst>
      <p:ext uri="{BB962C8B-B14F-4D97-AF65-F5344CB8AC3E}">
        <p14:creationId xmlns:p14="http://schemas.microsoft.com/office/powerpoint/2010/main" val="36173433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66701-032F-41A4-9CE5-D431D72CA558}" type="datetimeFigureOut">
              <a:rPr lang="en-US" smtClean="0"/>
              <a:t>11/29/2021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3D89F-6103-439D-81D9-EFBCFE81C5E2}" type="slidenum">
              <a:rPr lang="en-US" smtClean="0"/>
              <a:t>‹#›</a:t>
            </a:fld>
            <a:endParaRPr lang="en-US"/>
          </a:p>
        </p:txBody>
      </p:sp>
    </p:spTree>
    <p:extLst>
      <p:ext uri="{BB962C8B-B14F-4D97-AF65-F5344CB8AC3E}">
        <p14:creationId xmlns:p14="http://schemas.microsoft.com/office/powerpoint/2010/main" val="4154139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5476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701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6928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5110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96891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3528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0001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8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93939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5827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11/27/2021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00896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11/27/2021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06030195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psychometrics.org/tests/OSRI/development/"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2" y="-191637"/>
            <a:ext cx="12188952" cy="7049637"/>
          </a:xfrm>
          <a:prstGeom prst="rect">
            <a:avLst/>
          </a:prstGeom>
        </p:spPr>
      </p:pic>
      <p:sp>
        <p:nvSpPr>
          <p:cNvPr id="2" name="Title 1">
            <a:extLst>
              <a:ext uri="{FF2B5EF4-FFF2-40B4-BE49-F238E27FC236}">
                <a16:creationId xmlns:a16="http://schemas.microsoft.com/office/drawing/2014/main" id="{155AF01C-85AB-4E34-A6A9-876F06929973}"/>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 </a:t>
            </a:r>
          </a:p>
        </p:txBody>
      </p:sp>
      <p:sp>
        <p:nvSpPr>
          <p:cNvPr id="3" name="Subtitle 2">
            <a:extLst>
              <a:ext uri="{FF2B5EF4-FFF2-40B4-BE49-F238E27FC236}">
                <a16:creationId xmlns:a16="http://schemas.microsoft.com/office/drawing/2014/main" id="{421D2919-2B29-4350-B852-89D24787ABFC}"/>
              </a:ext>
            </a:extLst>
          </p:cNvPr>
          <p:cNvSpPr>
            <a:spLocks noGrp="1"/>
          </p:cNvSpPr>
          <p:nvPr>
            <p:ph type="subTitle" idx="1"/>
          </p:nvPr>
        </p:nvSpPr>
        <p:spPr>
          <a:xfrm>
            <a:off x="1524000" y="711219"/>
            <a:ext cx="9144000" cy="1778121"/>
          </a:xfrm>
        </p:spPr>
        <p:txBody>
          <a:bodyPr>
            <a:normAutofit/>
          </a:bodyPr>
          <a:lstStyle/>
          <a:p>
            <a:r>
              <a:rPr lang="en-US" sz="2800" b="1" dirty="0">
                <a:solidFill>
                  <a:schemeClr val="tx1"/>
                </a:solidFill>
              </a:rPr>
              <a:t>Clustering Genders based on Open Sex-Role Survey</a:t>
            </a:r>
          </a:p>
          <a:p>
            <a:pPr algn="l"/>
            <a:endParaRPr lang="en-US" sz="2800" b="1" dirty="0">
              <a:solidFill>
                <a:schemeClr val="tx1"/>
              </a:solidFill>
            </a:endParaRPr>
          </a:p>
          <a:p>
            <a:pPr algn="l"/>
            <a:r>
              <a:rPr lang="en-US" sz="1800" i="1" dirty="0">
                <a:solidFill>
                  <a:schemeClr val="tx1"/>
                </a:solidFill>
              </a:rPr>
              <a:t>By: </a:t>
            </a:r>
            <a:r>
              <a:rPr lang="en-US" sz="1800" b="1" i="1" dirty="0">
                <a:solidFill>
                  <a:schemeClr val="tx1"/>
                </a:solidFill>
              </a:rPr>
              <a:t>Arsham Vosoughinia</a:t>
            </a:r>
          </a:p>
        </p:txBody>
      </p:sp>
      <p:sp>
        <p:nvSpPr>
          <p:cNvPr id="5" name="TextBox 4">
            <a:extLst>
              <a:ext uri="{FF2B5EF4-FFF2-40B4-BE49-F238E27FC236}">
                <a16:creationId xmlns:a16="http://schemas.microsoft.com/office/drawing/2014/main" id="{44A078E8-A4E5-4DEE-8E89-B1A89DD37E88}"/>
              </a:ext>
            </a:extLst>
          </p:cNvPr>
          <p:cNvSpPr txBox="1"/>
          <p:nvPr/>
        </p:nvSpPr>
        <p:spPr>
          <a:xfrm>
            <a:off x="1524000" y="3038252"/>
            <a:ext cx="9311055" cy="3139321"/>
          </a:xfrm>
          <a:prstGeom prst="rect">
            <a:avLst/>
          </a:prstGeom>
          <a:noFill/>
        </p:spPr>
        <p:txBody>
          <a:bodyPr wrap="square" rtlCol="0">
            <a:spAutoFit/>
          </a:bodyPr>
          <a:lstStyle/>
          <a:p>
            <a:r>
              <a:rPr lang="en-US" dirty="0"/>
              <a:t>Data From:      </a:t>
            </a:r>
            <a:r>
              <a:rPr lang="en-US" b="1" dirty="0"/>
              <a:t>The </a:t>
            </a:r>
            <a:r>
              <a:rPr lang="en-US" b="1" dirty="0" err="1"/>
              <a:t>Bem</a:t>
            </a:r>
            <a:r>
              <a:rPr lang="en-US" b="1" dirty="0"/>
              <a:t> Sex-Role Inventory</a:t>
            </a:r>
          </a:p>
          <a:p>
            <a:endParaRPr lang="en-US" b="1" dirty="0"/>
          </a:p>
          <a:p>
            <a:r>
              <a:rPr lang="en-US" dirty="0"/>
              <a:t>Published by:  </a:t>
            </a:r>
            <a:r>
              <a:rPr lang="en-US" b="1" dirty="0"/>
              <a:t>Open-Source Psychometrics Project</a:t>
            </a:r>
          </a:p>
          <a:p>
            <a:endParaRPr lang="en-US" b="1" dirty="0"/>
          </a:p>
          <a:p>
            <a:r>
              <a:rPr lang="en-US" dirty="0"/>
              <a:t>Link: </a:t>
            </a:r>
            <a:r>
              <a:rPr lang="en-US" b="1" dirty="0">
                <a:hlinkClick r:id="rId3"/>
              </a:rPr>
              <a:t>https://openpsychometrics.org/tests/OSRI/development/</a:t>
            </a:r>
            <a:endParaRPr lang="en-US" b="1"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4201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AF01C-85AB-4E34-A6A9-876F06929973}"/>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 </a:t>
            </a:r>
          </a:p>
        </p:txBody>
      </p:sp>
      <p:pic>
        <p:nvPicPr>
          <p:cNvPr id="4102" name="Picture 6">
            <a:extLst>
              <a:ext uri="{FF2B5EF4-FFF2-40B4-BE49-F238E27FC236}">
                <a16:creationId xmlns:a16="http://schemas.microsoft.com/office/drawing/2014/main" id="{C5CAE65B-3978-4961-B71D-175F89C55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39" y="2316163"/>
            <a:ext cx="4342143" cy="31320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53DFBD-C306-419E-8A79-2AB2053DC0B4}"/>
              </a:ext>
            </a:extLst>
          </p:cNvPr>
          <p:cNvSpPr txBox="1"/>
          <p:nvPr/>
        </p:nvSpPr>
        <p:spPr>
          <a:xfrm>
            <a:off x="254974" y="0"/>
            <a:ext cx="11400553" cy="1077218"/>
          </a:xfrm>
          <a:prstGeom prst="rect">
            <a:avLst/>
          </a:prstGeom>
          <a:noFill/>
        </p:spPr>
        <p:txBody>
          <a:bodyPr wrap="square" rtlCol="0">
            <a:spAutoFit/>
          </a:bodyPr>
          <a:lstStyle/>
          <a:p>
            <a:pPr algn="ctr"/>
            <a:r>
              <a:rPr lang="en-US" sz="3200" b="1" dirty="0"/>
              <a:t>Visual Result for the last criterion (Hetero-sexual participants)</a:t>
            </a:r>
          </a:p>
        </p:txBody>
      </p:sp>
      <p:pic>
        <p:nvPicPr>
          <p:cNvPr id="4104" name="Picture 8">
            <a:extLst>
              <a:ext uri="{FF2B5EF4-FFF2-40B4-BE49-F238E27FC236}">
                <a16:creationId xmlns:a16="http://schemas.microsoft.com/office/drawing/2014/main" id="{2646654D-BDAD-4520-A2B2-E5DDCA025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5199" y="1177976"/>
            <a:ext cx="6024226" cy="5737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956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2" y="53270"/>
            <a:ext cx="12188952" cy="6858000"/>
          </a:xfrm>
          <a:prstGeom prst="rect">
            <a:avLst/>
          </a:prstGeom>
        </p:spPr>
      </p:pic>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424207" y="86520"/>
            <a:ext cx="11201736" cy="827881"/>
          </a:xfrm>
        </p:spPr>
        <p:txBody>
          <a:bodyPr>
            <a:normAutofit/>
          </a:bodyPr>
          <a:lstStyle/>
          <a:p>
            <a:r>
              <a:rPr lang="en-US" sz="3600" b="1" dirty="0"/>
              <a:t>RESULTS SPECIFICATIONS</a:t>
            </a:r>
          </a:p>
        </p:txBody>
      </p:sp>
      <p:sp>
        <p:nvSpPr>
          <p:cNvPr id="3" name="TextBox 2">
            <a:extLst>
              <a:ext uri="{FF2B5EF4-FFF2-40B4-BE49-F238E27FC236}">
                <a16:creationId xmlns:a16="http://schemas.microsoft.com/office/drawing/2014/main" id="{3250775B-0FFC-41F2-AD20-6F38D7CD5033}"/>
              </a:ext>
            </a:extLst>
          </p:cNvPr>
          <p:cNvSpPr txBox="1"/>
          <p:nvPr/>
        </p:nvSpPr>
        <p:spPr>
          <a:xfrm>
            <a:off x="246185" y="1397674"/>
            <a:ext cx="11379758" cy="3646576"/>
          </a:xfrm>
          <a:prstGeom prst="rect">
            <a:avLst/>
          </a:prstGeom>
          <a:noFill/>
        </p:spPr>
        <p:txBody>
          <a:bodyPr wrap="square" rtlCol="0">
            <a:spAutoFit/>
          </a:bodyPr>
          <a:lstStyle/>
          <a:p>
            <a:pPr marL="285750" indent="-285750">
              <a:buFont typeface="Arial" panose="020B0604020202020204" pitchFamily="34" charset="0"/>
              <a:buChar char="•"/>
            </a:pPr>
            <a:r>
              <a:rPr lang="en-US" dirty="0"/>
              <a:t>All three criterions revealed  fairly good predicting accuracy score</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UMAP and K-MEANS methods was the most effective method clustering males and females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Including participants demographic data of Orientation, Right/Left-Handed and Age did not provide meaningful result difference compared to the first criterion</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The prediction accuracy is significantly higher among hetero-sexual participants</a:t>
            </a:r>
          </a:p>
          <a:p>
            <a:pPr>
              <a:lnSpc>
                <a:spcPct val="150000"/>
              </a:lnSpc>
            </a:pPr>
            <a:endParaRPr lang="en-US" dirty="0"/>
          </a:p>
        </p:txBody>
      </p:sp>
    </p:spTree>
    <p:extLst>
      <p:ext uri="{BB962C8B-B14F-4D97-AF65-F5344CB8AC3E}">
        <p14:creationId xmlns:p14="http://schemas.microsoft.com/office/powerpoint/2010/main" val="278006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2" y="53270"/>
            <a:ext cx="12188952" cy="6858000"/>
          </a:xfrm>
          <a:prstGeom prst="rect">
            <a:avLst/>
          </a:prstGeom>
        </p:spPr>
      </p:pic>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424207" y="2375285"/>
            <a:ext cx="11201736" cy="827881"/>
          </a:xfrm>
        </p:spPr>
        <p:txBody>
          <a:bodyPr>
            <a:normAutofit/>
          </a:bodyPr>
          <a:lstStyle/>
          <a:p>
            <a:r>
              <a:rPr lang="en-US" sz="3600" b="1" dirty="0"/>
              <a:t>Thank You!</a:t>
            </a:r>
          </a:p>
        </p:txBody>
      </p:sp>
    </p:spTree>
    <p:extLst>
      <p:ext uri="{BB962C8B-B14F-4D97-AF65-F5344CB8AC3E}">
        <p14:creationId xmlns:p14="http://schemas.microsoft.com/office/powerpoint/2010/main" val="3706513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3048" y="-664"/>
            <a:ext cx="12188952" cy="6858000"/>
          </a:xfrm>
          <a:prstGeom prst="rect">
            <a:avLst/>
          </a:prstGeom>
        </p:spPr>
      </p:pic>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404751" y="86520"/>
            <a:ext cx="11201736" cy="827881"/>
          </a:xfrm>
        </p:spPr>
        <p:txBody>
          <a:bodyPr>
            <a:normAutofit/>
          </a:bodyPr>
          <a:lstStyle/>
          <a:p>
            <a:r>
              <a:rPr lang="en-US" sz="3600" b="1" dirty="0"/>
              <a:t>REFFERENCE</a:t>
            </a:r>
          </a:p>
        </p:txBody>
      </p:sp>
      <p:sp>
        <p:nvSpPr>
          <p:cNvPr id="11" name="TextBox 10">
            <a:extLst>
              <a:ext uri="{FF2B5EF4-FFF2-40B4-BE49-F238E27FC236}">
                <a16:creationId xmlns:a16="http://schemas.microsoft.com/office/drawing/2014/main" id="{CBDAE81D-0CBD-49CC-8A18-C88FE67D788D}"/>
              </a:ext>
            </a:extLst>
          </p:cNvPr>
          <p:cNvSpPr txBox="1"/>
          <p:nvPr/>
        </p:nvSpPr>
        <p:spPr>
          <a:xfrm>
            <a:off x="1245413" y="1504531"/>
            <a:ext cx="10213770" cy="1115947"/>
          </a:xfrm>
          <a:prstGeom prst="rect">
            <a:avLst/>
          </a:prstGeom>
          <a:noFill/>
        </p:spPr>
        <p:txBody>
          <a:bodyPr wrap="square">
            <a:spAutoFit/>
          </a:bodyPr>
          <a:lstStyle/>
          <a:p>
            <a:pPr marL="457200" indent="-457200">
              <a:lnSpc>
                <a:spcPct val="200000"/>
              </a:lnSpc>
            </a:pPr>
            <a:r>
              <a:rPr lang="en-US" dirty="0">
                <a:latin typeface="Times New Roman" panose="02020603050405020304" pitchFamily="18" charset="0"/>
              </a:rPr>
              <a:t>1.	</a:t>
            </a:r>
            <a:r>
              <a:rPr lang="en-US" sz="1800" dirty="0">
                <a:effectLst/>
                <a:latin typeface="Times New Roman" panose="02020603050405020304" pitchFamily="18" charset="0"/>
              </a:rPr>
              <a:t>“Development of the OSPP Sex-Role Inventory.” </a:t>
            </a:r>
            <a:r>
              <a:rPr lang="en-US" sz="1800" i="1" dirty="0">
                <a:effectLst/>
                <a:latin typeface="Times New Roman" panose="02020603050405020304" pitchFamily="18" charset="0"/>
              </a:rPr>
              <a:t>Open-Source Psychometrics Project</a:t>
            </a:r>
            <a:r>
              <a:rPr lang="en-US" sz="1800" dirty="0">
                <a:effectLst/>
                <a:latin typeface="Times New Roman" panose="02020603050405020304" pitchFamily="18" charset="0"/>
              </a:rPr>
              <a:t>, 17 Apr. 2019, openpsychometrics.org/tests/OSRI/development.</a:t>
            </a:r>
          </a:p>
        </p:txBody>
      </p:sp>
    </p:spTree>
    <p:extLst>
      <p:ext uri="{BB962C8B-B14F-4D97-AF65-F5344CB8AC3E}">
        <p14:creationId xmlns:p14="http://schemas.microsoft.com/office/powerpoint/2010/main" val="367320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56520" y="8927"/>
            <a:ext cx="12192000" cy="6840146"/>
          </a:xfrm>
          <a:prstGeom prst="rect">
            <a:avLst/>
          </a:prstGeom>
        </p:spPr>
      </p:pic>
      <p:sp>
        <p:nvSpPr>
          <p:cNvPr id="2" name="Title 1">
            <a:extLst>
              <a:ext uri="{FF2B5EF4-FFF2-40B4-BE49-F238E27FC236}">
                <a16:creationId xmlns:a16="http://schemas.microsoft.com/office/drawing/2014/main" id="{155AF01C-85AB-4E34-A6A9-876F06929973}"/>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 </a:t>
            </a:r>
          </a:p>
        </p:txBody>
      </p:sp>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646176" y="0"/>
            <a:ext cx="10896599" cy="800545"/>
          </a:xfrm>
        </p:spPr>
        <p:txBody>
          <a:bodyPr/>
          <a:lstStyle/>
          <a:p>
            <a:r>
              <a:rPr lang="en-US" sz="3200" b="1" dirty="0">
                <a:solidFill>
                  <a:schemeClr val="tx1">
                    <a:alpha val="70000"/>
                  </a:schemeClr>
                </a:solidFill>
              </a:rPr>
              <a:t>BACKGROUND &amp; DEVELOPEMENT</a:t>
            </a:r>
            <a:endParaRPr lang="en-US" b="1" dirty="0">
              <a:solidFill>
                <a:schemeClr val="tx1">
                  <a:alpha val="70000"/>
                </a:schemeClr>
              </a:solidFill>
            </a:endParaRPr>
          </a:p>
        </p:txBody>
      </p:sp>
      <p:sp>
        <p:nvSpPr>
          <p:cNvPr id="46" name="TextBox 45">
            <a:extLst>
              <a:ext uri="{FF2B5EF4-FFF2-40B4-BE49-F238E27FC236}">
                <a16:creationId xmlns:a16="http://schemas.microsoft.com/office/drawing/2014/main" id="{F3DAA0BE-91B7-4DBE-8038-BE80DF61F582}"/>
              </a:ext>
            </a:extLst>
          </p:cNvPr>
          <p:cNvSpPr txBox="1"/>
          <p:nvPr/>
        </p:nvSpPr>
        <p:spPr>
          <a:xfrm>
            <a:off x="263951" y="1267402"/>
            <a:ext cx="11406433" cy="4524315"/>
          </a:xfrm>
          <a:prstGeom prst="rect">
            <a:avLst/>
          </a:prstGeom>
          <a:noFill/>
        </p:spPr>
        <p:txBody>
          <a:bodyPr wrap="square" rtlCol="0">
            <a:spAutoFit/>
          </a:bodyPr>
          <a:lstStyle/>
          <a:p>
            <a:pPr algn="just"/>
            <a:r>
              <a:rPr lang="en-US" b="0" i="0" dirty="0">
                <a:solidFill>
                  <a:srgbClr val="000000"/>
                </a:solidFill>
                <a:effectLst/>
                <a:latin typeface="Arvo"/>
              </a:rPr>
              <a:t>The </a:t>
            </a:r>
            <a:r>
              <a:rPr lang="en-US" b="0" i="0" dirty="0" err="1">
                <a:solidFill>
                  <a:srgbClr val="000000"/>
                </a:solidFill>
                <a:effectLst/>
                <a:latin typeface="Arvo"/>
              </a:rPr>
              <a:t>Bem</a:t>
            </a:r>
            <a:r>
              <a:rPr lang="en-US" b="0" i="0" dirty="0">
                <a:solidFill>
                  <a:srgbClr val="000000"/>
                </a:solidFill>
                <a:effectLst/>
                <a:latin typeface="Arvo"/>
              </a:rPr>
              <a:t> Sex-Role Inventory is one of the most popular measures used to study gender differences in personality. It measures masculinity and femininity as two separate scales. This contrasts to most earlier tests that conceptualized masculinity as the opposite of femininity and measured on one scale</a:t>
            </a:r>
            <a:r>
              <a:rPr lang="en-US" b="0" i="0" dirty="0">
                <a:solidFill>
                  <a:srgbClr val="000000"/>
                </a:solidFill>
                <a:effectLst/>
                <a:latin typeface="Noto Sans" panose="020B0502040204020203" pitchFamily="34" charset="0"/>
                <a:ea typeface="Noto Sans" panose="020B0502040204020203" pitchFamily="34" charset="0"/>
              </a:rPr>
              <a:t> </a:t>
            </a:r>
            <a:r>
              <a:rPr lang="en-US" b="0"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¹</a:t>
            </a:r>
            <a:endParaRPr lang="en-US" b="0" i="0" dirty="0">
              <a:solidFill>
                <a:srgbClr val="000000"/>
              </a:solidFill>
              <a:effectLst/>
              <a:latin typeface="Arvo"/>
            </a:endParaRPr>
          </a:p>
          <a:p>
            <a:pPr algn="just"/>
            <a:endParaRPr lang="en-US" dirty="0">
              <a:solidFill>
                <a:srgbClr val="000000"/>
              </a:solidFill>
              <a:latin typeface="Arvo"/>
            </a:endParaRPr>
          </a:p>
          <a:p>
            <a:pPr marL="285750" indent="-285750" algn="just">
              <a:buFont typeface="Arial" panose="020B0604020202020204" pitchFamily="34" charset="0"/>
              <a:buChar char="•"/>
            </a:pPr>
            <a:r>
              <a:rPr lang="en-US" b="0" i="0" dirty="0">
                <a:solidFill>
                  <a:srgbClr val="000000"/>
                </a:solidFill>
                <a:effectLst/>
                <a:latin typeface="Arvo"/>
              </a:rPr>
              <a:t>The approach taken to develop the OSRI was to collect a list of questions that showed a large gender difference</a:t>
            </a:r>
          </a:p>
          <a:p>
            <a:pPr marL="285750" indent="-285750" algn="just">
              <a:buFont typeface="Arial" panose="020B0604020202020204" pitchFamily="34" charset="0"/>
              <a:buChar char="•"/>
            </a:pPr>
            <a:endParaRPr lang="en-US" b="0" i="0" dirty="0">
              <a:solidFill>
                <a:srgbClr val="000000"/>
              </a:solidFill>
              <a:effectLst/>
              <a:latin typeface="Arvo"/>
            </a:endParaRPr>
          </a:p>
          <a:p>
            <a:pPr marL="285750" indent="-285750" algn="just">
              <a:buFont typeface="Arial" panose="020B0604020202020204" pitchFamily="34" charset="0"/>
              <a:buChar char="•"/>
            </a:pPr>
            <a:r>
              <a:rPr lang="en-US" b="0" i="0" dirty="0">
                <a:solidFill>
                  <a:srgbClr val="000000"/>
                </a:solidFill>
                <a:effectLst/>
                <a:latin typeface="Arvo"/>
              </a:rPr>
              <a:t>Analyze them with factor analysis to see if </a:t>
            </a:r>
            <a:r>
              <a:rPr lang="en-US" b="0" i="0" dirty="0" err="1">
                <a:solidFill>
                  <a:srgbClr val="000000"/>
                </a:solidFill>
                <a:effectLst/>
                <a:latin typeface="Arvo"/>
              </a:rPr>
              <a:t>Bem's</a:t>
            </a:r>
            <a:r>
              <a:rPr lang="en-US" b="0" i="0" dirty="0">
                <a:solidFill>
                  <a:srgbClr val="000000"/>
                </a:solidFill>
                <a:effectLst/>
                <a:latin typeface="Arvo"/>
              </a:rPr>
              <a:t> two factor solution could be fit</a:t>
            </a:r>
          </a:p>
          <a:p>
            <a:pPr marL="285750" indent="-285750" algn="just">
              <a:buFont typeface="Arial" panose="020B0604020202020204" pitchFamily="34" charset="0"/>
              <a:buChar char="•"/>
            </a:pPr>
            <a:endParaRPr lang="en-US" b="0" i="0" dirty="0">
              <a:solidFill>
                <a:srgbClr val="000000"/>
              </a:solidFill>
              <a:effectLst/>
              <a:latin typeface="Arvo"/>
            </a:endParaRPr>
          </a:p>
          <a:p>
            <a:pPr marL="285750" indent="-285750" algn="just">
              <a:buFont typeface="Arial" panose="020B0604020202020204" pitchFamily="34" charset="0"/>
              <a:buChar char="•"/>
            </a:pPr>
            <a:r>
              <a:rPr lang="en-US" b="0" i="0" dirty="0">
                <a:solidFill>
                  <a:srgbClr val="000000"/>
                </a:solidFill>
                <a:effectLst/>
                <a:latin typeface="Arvo"/>
              </a:rPr>
              <a:t>An initial screening procedure looked at 2,610 self-report items, and the average gender difference for each was computed using a multitude of different samples</a:t>
            </a:r>
          </a:p>
          <a:p>
            <a:pPr marL="285750" indent="-285750" algn="just">
              <a:buFont typeface="Arial" panose="020B0604020202020204" pitchFamily="34" charset="0"/>
              <a:buChar char="•"/>
            </a:pPr>
            <a:endParaRPr lang="en-US" b="0" i="0" dirty="0">
              <a:solidFill>
                <a:srgbClr val="000000"/>
              </a:solidFill>
              <a:effectLst/>
              <a:latin typeface="Arvo"/>
            </a:endParaRPr>
          </a:p>
          <a:p>
            <a:pPr marL="285750" indent="-285750" algn="just">
              <a:buFont typeface="Arial" panose="020B0604020202020204" pitchFamily="34" charset="0"/>
              <a:buChar char="•"/>
            </a:pPr>
            <a:r>
              <a:rPr lang="en-US" b="0" i="0" dirty="0">
                <a:solidFill>
                  <a:srgbClr val="000000"/>
                </a:solidFill>
                <a:effectLst/>
                <a:latin typeface="Arvo"/>
              </a:rPr>
              <a:t>From the items on this list that had the highest correlation with gender, a selection of 44 was taken as a beta version of the OSRI</a:t>
            </a:r>
          </a:p>
          <a:p>
            <a:pPr marL="285750" indent="-285750" algn="just">
              <a:buFont typeface="Arial" panose="020B0604020202020204" pitchFamily="34" charset="0"/>
              <a:buChar char="•"/>
            </a:pPr>
            <a:endParaRPr lang="en-US" b="0" i="0" dirty="0">
              <a:solidFill>
                <a:srgbClr val="000000"/>
              </a:solidFill>
              <a:effectLst/>
              <a:latin typeface="Arvo"/>
            </a:endParaRPr>
          </a:p>
          <a:p>
            <a:pPr marL="285750" indent="-285750" algn="just">
              <a:buFont typeface="Arial" panose="020B0604020202020204" pitchFamily="34" charset="0"/>
              <a:buChar char="•"/>
            </a:pPr>
            <a:r>
              <a:rPr lang="en-US" b="0" i="0" dirty="0">
                <a:solidFill>
                  <a:srgbClr val="000000"/>
                </a:solidFill>
                <a:effectLst/>
                <a:latin typeface="Arvo"/>
              </a:rPr>
              <a:t>Using this beta version, responses were collected from 316,256 internet participants along with demographic information</a:t>
            </a:r>
          </a:p>
        </p:txBody>
      </p:sp>
    </p:spTree>
    <p:extLst>
      <p:ext uri="{BB962C8B-B14F-4D97-AF65-F5344CB8AC3E}">
        <p14:creationId xmlns:p14="http://schemas.microsoft.com/office/powerpoint/2010/main" val="244250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167639" y="-46494"/>
            <a:ext cx="12192000" cy="6840146"/>
          </a:xfrm>
          <a:prstGeom prst="rect">
            <a:avLst/>
          </a:prstGeom>
        </p:spPr>
      </p:pic>
      <p:sp>
        <p:nvSpPr>
          <p:cNvPr id="2" name="Title 1">
            <a:extLst>
              <a:ext uri="{FF2B5EF4-FFF2-40B4-BE49-F238E27FC236}">
                <a16:creationId xmlns:a16="http://schemas.microsoft.com/office/drawing/2014/main" id="{155AF01C-85AB-4E34-A6A9-876F06929973}"/>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 </a:t>
            </a:r>
          </a:p>
        </p:txBody>
      </p:sp>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388482" y="62121"/>
            <a:ext cx="10896599" cy="800545"/>
          </a:xfrm>
        </p:spPr>
        <p:txBody>
          <a:bodyPr>
            <a:normAutofit/>
          </a:bodyPr>
          <a:lstStyle/>
          <a:p>
            <a:r>
              <a:rPr lang="en-US" sz="3200" b="1" dirty="0">
                <a:solidFill>
                  <a:schemeClr val="tx1">
                    <a:alpha val="70000"/>
                  </a:schemeClr>
                </a:solidFill>
              </a:rPr>
              <a:t>PROJECT’S GOALS</a:t>
            </a:r>
          </a:p>
        </p:txBody>
      </p:sp>
      <p:sp>
        <p:nvSpPr>
          <p:cNvPr id="46" name="TextBox 45">
            <a:extLst>
              <a:ext uri="{FF2B5EF4-FFF2-40B4-BE49-F238E27FC236}">
                <a16:creationId xmlns:a16="http://schemas.microsoft.com/office/drawing/2014/main" id="{F3DAA0BE-91B7-4DBE-8038-BE80DF61F582}"/>
              </a:ext>
            </a:extLst>
          </p:cNvPr>
          <p:cNvSpPr txBox="1"/>
          <p:nvPr/>
        </p:nvSpPr>
        <p:spPr>
          <a:xfrm>
            <a:off x="305514" y="1267402"/>
            <a:ext cx="11406433" cy="3662541"/>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0000"/>
                </a:solidFill>
                <a:latin typeface="Arvo"/>
              </a:rPr>
              <a:t>Predicting gender (Female, Male) based on 3 data criterion evaluations:</a:t>
            </a:r>
          </a:p>
          <a:p>
            <a:pPr marL="285750" indent="-285750" algn="just">
              <a:buFont typeface="Arial" panose="020B0604020202020204" pitchFamily="34" charset="0"/>
              <a:buChar char="•"/>
            </a:pPr>
            <a:endParaRPr lang="en-US" dirty="0">
              <a:solidFill>
                <a:srgbClr val="000000"/>
              </a:solidFill>
              <a:latin typeface="Arvo"/>
            </a:endParaRPr>
          </a:p>
          <a:p>
            <a:pPr marL="742950" lvl="1" indent="-285750" algn="just">
              <a:buFont typeface="Arial" panose="020B0604020202020204" pitchFamily="34" charset="0"/>
              <a:buChar char="•"/>
            </a:pPr>
            <a:r>
              <a:rPr lang="en-US" dirty="0">
                <a:solidFill>
                  <a:srgbClr val="000000"/>
                </a:solidFill>
                <a:latin typeface="Arvo"/>
              </a:rPr>
              <a:t>Only the 44 test questions</a:t>
            </a:r>
          </a:p>
          <a:p>
            <a:pPr marL="742950" lvl="1" indent="-285750" algn="just">
              <a:buFont typeface="Arial" panose="020B0604020202020204" pitchFamily="34" charset="0"/>
              <a:buChar char="•"/>
            </a:pPr>
            <a:r>
              <a:rPr lang="en-US" b="0" i="0" dirty="0">
                <a:solidFill>
                  <a:srgbClr val="000000"/>
                </a:solidFill>
                <a:effectLst/>
                <a:latin typeface="Arvo"/>
              </a:rPr>
              <a:t>The 44 test questions and 3 demographic questions (Age, Right/Left-Handed and Orientation)</a:t>
            </a:r>
          </a:p>
          <a:p>
            <a:pPr marL="742950" lvl="1" indent="-285750" algn="just">
              <a:buFont typeface="Arial" panose="020B0604020202020204" pitchFamily="34" charset="0"/>
              <a:buChar char="•"/>
            </a:pPr>
            <a:r>
              <a:rPr lang="en-US" b="0" i="0" dirty="0">
                <a:solidFill>
                  <a:srgbClr val="000000"/>
                </a:solidFill>
                <a:effectLst/>
                <a:latin typeface="Arvo"/>
              </a:rPr>
              <a:t>The 44 questions containing only the hetero-sexual participants </a:t>
            </a:r>
          </a:p>
          <a:p>
            <a:pPr lvl="1" algn="just"/>
            <a:endParaRPr lang="en-US" b="0" i="0" dirty="0">
              <a:solidFill>
                <a:srgbClr val="000000"/>
              </a:solidFill>
              <a:effectLst/>
              <a:latin typeface="Arvo"/>
            </a:endParaRPr>
          </a:p>
          <a:p>
            <a:pPr marL="285750" indent="-285750" algn="just">
              <a:buFont typeface="Arial" panose="020B0604020202020204" pitchFamily="34" charset="0"/>
              <a:buChar char="•"/>
            </a:pPr>
            <a:r>
              <a:rPr lang="en-US" b="0" i="0" dirty="0">
                <a:solidFill>
                  <a:srgbClr val="000000"/>
                </a:solidFill>
                <a:effectLst/>
                <a:latin typeface="Arvo"/>
              </a:rPr>
              <a:t>Applying Reduction and Clustering methods to obtain results</a:t>
            </a:r>
          </a:p>
          <a:p>
            <a:pPr marL="285750" indent="-285750" algn="just">
              <a:buFont typeface="Arial" panose="020B0604020202020204" pitchFamily="34" charset="0"/>
              <a:buChar char="•"/>
            </a:pPr>
            <a:endParaRPr lang="en-US" b="0" i="0" dirty="0">
              <a:solidFill>
                <a:srgbClr val="000000"/>
              </a:solidFill>
              <a:effectLst/>
              <a:latin typeface="Arvo"/>
            </a:endParaRPr>
          </a:p>
          <a:p>
            <a:pPr marL="285750" indent="-285750" algn="just">
              <a:buFont typeface="Arial" panose="020B0604020202020204" pitchFamily="34" charset="0"/>
              <a:buChar char="•"/>
            </a:pPr>
            <a:r>
              <a:rPr lang="en-US" dirty="0">
                <a:solidFill>
                  <a:srgbClr val="000000"/>
                </a:solidFill>
                <a:latin typeface="Arvo"/>
              </a:rPr>
              <a:t>Determining the reliability and accuracy of each criterion </a:t>
            </a:r>
          </a:p>
          <a:p>
            <a:pPr algn="just"/>
            <a:endParaRPr lang="en-US" b="0" i="0" dirty="0">
              <a:solidFill>
                <a:srgbClr val="000000"/>
              </a:solidFill>
              <a:effectLst/>
              <a:latin typeface="Arvo"/>
            </a:endParaRPr>
          </a:p>
          <a:p>
            <a:pPr marL="285750" indent="-285750" algn="just">
              <a:buFont typeface="Arial" panose="020B0604020202020204" pitchFamily="34" charset="0"/>
              <a:buChar char="•"/>
            </a:pPr>
            <a:r>
              <a:rPr lang="en-US" dirty="0">
                <a:solidFill>
                  <a:srgbClr val="000000"/>
                </a:solidFill>
                <a:latin typeface="Arvo"/>
              </a:rPr>
              <a:t>The outcome/result of this project to be used by psychiatric and social scientists for behavioral clustering of masculinity or femineity and determining attributes effecting sex-roles in humans personal and social structure.</a:t>
            </a:r>
            <a:endParaRPr lang="en-US" b="0" i="0" dirty="0">
              <a:solidFill>
                <a:srgbClr val="000000"/>
              </a:solidFill>
              <a:effectLst/>
              <a:latin typeface="Arvo"/>
            </a:endParaRPr>
          </a:p>
          <a:p>
            <a:pPr algn="just"/>
            <a:endParaRPr lang="en-US" sz="1600" b="0" i="0" dirty="0">
              <a:solidFill>
                <a:srgbClr val="000000"/>
              </a:solidFill>
              <a:effectLst/>
              <a:latin typeface="Arvo"/>
            </a:endParaRPr>
          </a:p>
        </p:txBody>
      </p:sp>
    </p:spTree>
    <p:extLst>
      <p:ext uri="{BB962C8B-B14F-4D97-AF65-F5344CB8AC3E}">
        <p14:creationId xmlns:p14="http://schemas.microsoft.com/office/powerpoint/2010/main" val="77148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2" y="0"/>
            <a:ext cx="12188952" cy="6858000"/>
          </a:xfrm>
          <a:prstGeom prst="rect">
            <a:avLst/>
          </a:prstGeom>
        </p:spPr>
      </p:pic>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424207" y="86520"/>
            <a:ext cx="11201736" cy="827881"/>
          </a:xfrm>
        </p:spPr>
        <p:txBody>
          <a:bodyPr>
            <a:normAutofit/>
          </a:bodyPr>
          <a:lstStyle/>
          <a:p>
            <a:r>
              <a:rPr lang="en-US" sz="3600" b="1" dirty="0">
                <a:solidFill>
                  <a:schemeClr val="tx1">
                    <a:alpha val="70000"/>
                  </a:schemeClr>
                </a:solidFill>
              </a:rPr>
              <a:t>DATA DESCRIPTION</a:t>
            </a:r>
          </a:p>
        </p:txBody>
      </p:sp>
      <p:sp>
        <p:nvSpPr>
          <p:cNvPr id="3" name="TextBox 2">
            <a:extLst>
              <a:ext uri="{FF2B5EF4-FFF2-40B4-BE49-F238E27FC236}">
                <a16:creationId xmlns:a16="http://schemas.microsoft.com/office/drawing/2014/main" id="{3250775B-0FFC-41F2-AD20-6F38D7CD5033}"/>
              </a:ext>
            </a:extLst>
          </p:cNvPr>
          <p:cNvSpPr txBox="1"/>
          <p:nvPr/>
        </p:nvSpPr>
        <p:spPr>
          <a:xfrm>
            <a:off x="246185" y="1010736"/>
            <a:ext cx="1137975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shape of the Data Set is 318,572 rows and 57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size of the data set is 18,158,661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44 main questions on the test survey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Answers are the integer range of 1 to 5 corresponding to strongly disagree to strongly agree respectively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6 demographic questions: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Race: </a:t>
            </a:r>
            <a:r>
              <a:rPr lang="en-US" sz="1600" dirty="0"/>
              <a:t>1=Mixed race, 2=Asian, 3=Black, 4=Native American, 5=Native Australian, 6=White, 7=Other</a:t>
            </a:r>
          </a:p>
          <a:p>
            <a:pPr marL="742950" lvl="1" indent="-285750">
              <a:buFont typeface="Arial" panose="020B0604020202020204" pitchFamily="34" charset="0"/>
              <a:buChar char="•"/>
            </a:pPr>
            <a:r>
              <a:rPr lang="en-US" dirty="0"/>
              <a:t>Religion: </a:t>
            </a:r>
            <a:r>
              <a:rPr lang="en-US" sz="1600" dirty="0"/>
              <a:t>1=Mixed race, 2=Asian, 3=Black, 4=Native American, 5=Native Australian, 6=White, 7=Other</a:t>
            </a:r>
          </a:p>
          <a:p>
            <a:pPr marL="742950" lvl="1" indent="-285750">
              <a:buFont typeface="Arial" panose="020B0604020202020204" pitchFamily="34" charset="0"/>
              <a:buChar char="•"/>
            </a:pPr>
            <a:r>
              <a:rPr lang="en-US" dirty="0"/>
              <a:t>Age: (ages &lt;  13 not recorded)</a:t>
            </a:r>
          </a:p>
          <a:p>
            <a:pPr marL="742950" lvl="1" indent="-285750">
              <a:buFont typeface="Arial" panose="020B0604020202020204" pitchFamily="34" charset="0"/>
              <a:buChar char="•"/>
            </a:pPr>
            <a:r>
              <a:rPr lang="en-US" dirty="0"/>
              <a:t>Sexual Orientation: </a:t>
            </a:r>
            <a:r>
              <a:rPr lang="en-US" sz="1600" dirty="0"/>
              <a:t>1=Heterosexual, 2=Bisexual, 3=Homosexual, 4=Asexual, 5=Other</a:t>
            </a:r>
          </a:p>
          <a:p>
            <a:pPr marL="742950" lvl="1" indent="-285750">
              <a:buFont typeface="Arial" panose="020B0604020202020204" pitchFamily="34" charset="0"/>
              <a:buChar char="•"/>
            </a:pPr>
            <a:r>
              <a:rPr lang="en-US" dirty="0"/>
              <a:t>Native of English: 1=Yes, 2=No  </a:t>
            </a:r>
          </a:p>
          <a:p>
            <a:pPr marL="742950" lvl="1" indent="-285750">
              <a:buFont typeface="Arial" panose="020B0604020202020204" pitchFamily="34" charset="0"/>
              <a:buChar char="•"/>
            </a:pPr>
            <a:r>
              <a:rPr lang="en-US" dirty="0"/>
              <a:t>Gender</a:t>
            </a:r>
            <a:r>
              <a:rPr lang="en-US" sz="1600" dirty="0"/>
              <a:t>: 1=Male, 2=Female, 3=Other</a:t>
            </a:r>
            <a:endParaRPr lang="en-US" dirty="0"/>
          </a:p>
          <a:p>
            <a:pPr marL="742950" lvl="1" indent="-285750">
              <a:buFont typeface="Arial" panose="020B0604020202020204" pitchFamily="34" charset="0"/>
              <a:buChar char="•"/>
            </a:pPr>
            <a:r>
              <a:rPr lang="en-US" dirty="0"/>
              <a:t>Education</a:t>
            </a:r>
            <a:r>
              <a:rPr lang="en-US" sz="1600" dirty="0"/>
              <a:t>: 1=Less than high school, 2=High school, 3=University degree, 4=Graduate degree</a:t>
            </a:r>
            <a:endParaRPr lang="en-US" dirty="0"/>
          </a:p>
          <a:p>
            <a:pPr marL="742950" lvl="1" indent="-285750">
              <a:buFont typeface="Arial" panose="020B0604020202020204" pitchFamily="34" charset="0"/>
              <a:buChar char="•"/>
            </a:pPr>
            <a:r>
              <a:rPr lang="en-US" dirty="0"/>
              <a:t>Left/Right-Handed: </a:t>
            </a:r>
            <a:r>
              <a:rPr lang="en-US" sz="1600" dirty="0"/>
              <a:t>1=Right, 2=Left, 3=Both</a:t>
            </a:r>
            <a:endParaRPr lang="en-US" dirty="0"/>
          </a:p>
        </p:txBody>
      </p:sp>
    </p:spTree>
    <p:extLst>
      <p:ext uri="{BB962C8B-B14F-4D97-AF65-F5344CB8AC3E}">
        <p14:creationId xmlns:p14="http://schemas.microsoft.com/office/powerpoint/2010/main" val="417323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274652" y="36544"/>
            <a:ext cx="12188952" cy="7049637"/>
          </a:xfrm>
          <a:prstGeom prst="rect">
            <a:avLst/>
          </a:prstGeom>
        </p:spPr>
      </p:pic>
      <p:sp>
        <p:nvSpPr>
          <p:cNvPr id="2" name="Title 1">
            <a:extLst>
              <a:ext uri="{FF2B5EF4-FFF2-40B4-BE49-F238E27FC236}">
                <a16:creationId xmlns:a16="http://schemas.microsoft.com/office/drawing/2014/main" id="{155AF01C-85AB-4E34-A6A9-876F06929973}"/>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 </a:t>
            </a:r>
          </a:p>
        </p:txBody>
      </p:sp>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55813" y="-19979"/>
            <a:ext cx="10896599" cy="800545"/>
          </a:xfrm>
        </p:spPr>
        <p:txBody>
          <a:bodyPr>
            <a:normAutofit/>
          </a:bodyPr>
          <a:lstStyle/>
          <a:p>
            <a:r>
              <a:rPr lang="en-US" sz="3200" b="1" dirty="0">
                <a:solidFill>
                  <a:schemeClr val="tx1">
                    <a:alpha val="70000"/>
                  </a:schemeClr>
                </a:solidFill>
              </a:rPr>
              <a:t>QUESTIONS &amp; AFFILIATION</a:t>
            </a:r>
          </a:p>
        </p:txBody>
      </p:sp>
      <p:graphicFrame>
        <p:nvGraphicFramePr>
          <p:cNvPr id="3" name="Table 3">
            <a:extLst>
              <a:ext uri="{FF2B5EF4-FFF2-40B4-BE49-F238E27FC236}">
                <a16:creationId xmlns:a16="http://schemas.microsoft.com/office/drawing/2014/main" id="{F9223053-566C-42C2-BB3A-5B1FEE577DBE}"/>
              </a:ext>
            </a:extLst>
          </p:cNvPr>
          <p:cNvGraphicFramePr>
            <a:graphicFrameLocks noGrp="1"/>
          </p:cNvGraphicFramePr>
          <p:nvPr>
            <p:extLst>
              <p:ext uri="{D42A27DB-BD31-4B8C-83A1-F6EECF244321}">
                <p14:modId xmlns:p14="http://schemas.microsoft.com/office/powerpoint/2010/main" val="3264903163"/>
              </p:ext>
            </p:extLst>
          </p:nvPr>
        </p:nvGraphicFramePr>
        <p:xfrm>
          <a:off x="90535" y="1146109"/>
          <a:ext cx="12098415" cy="4830509"/>
        </p:xfrm>
        <a:graphic>
          <a:graphicData uri="http://schemas.openxmlformats.org/drawingml/2006/table">
            <a:tbl>
              <a:tblPr firstRow="1" bandRow="1">
                <a:tableStyleId>{2D5ABB26-0587-4C30-8999-92F81FD0307C}</a:tableStyleId>
              </a:tblPr>
              <a:tblGrid>
                <a:gridCol w="5413972">
                  <a:extLst>
                    <a:ext uri="{9D8B030D-6E8A-4147-A177-3AD203B41FA5}">
                      <a16:colId xmlns:a16="http://schemas.microsoft.com/office/drawing/2014/main" val="599446913"/>
                    </a:ext>
                  </a:extLst>
                </a:gridCol>
                <a:gridCol w="6684443">
                  <a:extLst>
                    <a:ext uri="{9D8B030D-6E8A-4147-A177-3AD203B41FA5}">
                      <a16:colId xmlns:a16="http://schemas.microsoft.com/office/drawing/2014/main" val="1566278413"/>
                    </a:ext>
                  </a:extLst>
                </a:gridCol>
              </a:tblGrid>
              <a:tr h="589752">
                <a:tc>
                  <a:txBody>
                    <a:bodyPr/>
                    <a:lstStyle/>
                    <a:p>
                      <a:r>
                        <a:rPr lang="en-US" sz="2000" b="1" i="1" kern="1200" dirty="0">
                          <a:solidFill>
                            <a:schemeClr val="tx1"/>
                          </a:solidFill>
                          <a:effectLst/>
                        </a:rPr>
                        <a:t>Feminine Sex-Role</a:t>
                      </a:r>
                      <a:endParaRPr lang="en-US" sz="2000" i="1" dirty="0">
                        <a:solidFill>
                          <a:schemeClr val="tx1"/>
                        </a:solidFill>
                      </a:endParaRPr>
                    </a:p>
                  </a:txBody>
                  <a:tcPr/>
                </a:tc>
                <a:tc>
                  <a:txBody>
                    <a:bodyPr/>
                    <a:lstStyle/>
                    <a:p>
                      <a:pPr algn="l"/>
                      <a:r>
                        <a:rPr lang="en-US" sz="2000" b="1" i="1" kern="1200" dirty="0">
                          <a:solidFill>
                            <a:schemeClr val="tx1"/>
                          </a:solidFill>
                          <a:effectLst/>
                        </a:rPr>
                        <a:t>Masculine Sex-Role</a:t>
                      </a:r>
                      <a:br>
                        <a:rPr lang="en-US" i="1" dirty="0"/>
                      </a:br>
                      <a:endParaRPr lang="en-US" i="1" dirty="0"/>
                    </a:p>
                  </a:txBody>
                  <a:tcPr/>
                </a:tc>
                <a:extLst>
                  <a:ext uri="{0D108BD9-81ED-4DB2-BD59-A6C34878D82A}">
                    <a16:rowId xmlns:a16="http://schemas.microsoft.com/office/drawing/2014/main" val="2454739024"/>
                  </a:ext>
                </a:extLst>
              </a:tr>
              <a:tr h="211645">
                <a:tc>
                  <a:txBody>
                    <a:bodyPr/>
                    <a:lstStyle/>
                    <a:p>
                      <a:pPr>
                        <a:lnSpc>
                          <a:spcPct val="150000"/>
                        </a:lnSpc>
                      </a:pPr>
                      <a:r>
                        <a:rPr lang="en-US" b="0" dirty="0">
                          <a:solidFill>
                            <a:srgbClr val="000000"/>
                          </a:solidFill>
                          <a:effectLst/>
                        </a:rPr>
                        <a:t>I really like dancing.</a:t>
                      </a:r>
                      <a:br>
                        <a:rPr lang="en-US" b="0" dirty="0"/>
                      </a:br>
                      <a:r>
                        <a:rPr lang="en-US" b="0" dirty="0">
                          <a:solidFill>
                            <a:srgbClr val="000000"/>
                          </a:solidFill>
                          <a:effectLst/>
                        </a:rPr>
                        <a:t>I give people handmade gifts.</a:t>
                      </a:r>
                      <a:br>
                        <a:rPr lang="en-US" b="0" dirty="0"/>
                      </a:br>
                      <a:r>
                        <a:rPr lang="en-US" b="0" dirty="0">
                          <a:solidFill>
                            <a:srgbClr val="000000"/>
                          </a:solidFill>
                          <a:effectLst/>
                        </a:rPr>
                        <a:t>I leave nice notes for people now and then.</a:t>
                      </a:r>
                      <a:br>
                        <a:rPr lang="en-US" b="0" dirty="0"/>
                      </a:br>
                      <a:r>
                        <a:rPr lang="en-US" b="0" dirty="0">
                          <a:solidFill>
                            <a:srgbClr val="000000"/>
                          </a:solidFill>
                          <a:effectLst/>
                        </a:rPr>
                        <a:t>I take lots of pictures of my activities.</a:t>
                      </a:r>
                      <a:br>
                        <a:rPr lang="en-US" b="0" dirty="0"/>
                      </a:br>
                      <a:r>
                        <a:rPr lang="en-US" b="0" dirty="0">
                          <a:solidFill>
                            <a:srgbClr val="000000"/>
                          </a:solidFill>
                          <a:effectLst/>
                        </a:rPr>
                        <a:t>I bake sweets just for myself sometimes.</a:t>
                      </a:r>
                      <a:br>
                        <a:rPr lang="en-US" b="0" dirty="0"/>
                      </a:br>
                      <a:r>
                        <a:rPr lang="en-US" b="0" dirty="0">
                          <a:solidFill>
                            <a:srgbClr val="000000"/>
                          </a:solidFill>
                          <a:effectLst/>
                        </a:rPr>
                        <a:t>I decorate my things (e.g., stickers on laptop).</a:t>
                      </a:r>
                      <a:br>
                        <a:rPr lang="en-US" b="0" dirty="0"/>
                      </a:br>
                      <a:r>
                        <a:rPr lang="en-US" b="0" dirty="0">
                          <a:solidFill>
                            <a:srgbClr val="000000"/>
                          </a:solidFill>
                          <a:effectLst/>
                        </a:rPr>
                        <a:t>I jump up and down in excitement sometimes.</a:t>
                      </a:r>
                      <a:br>
                        <a:rPr lang="en-US" b="0" dirty="0"/>
                      </a:br>
                      <a:r>
                        <a:rPr lang="en-US" b="0" dirty="0">
                          <a:solidFill>
                            <a:srgbClr val="000000"/>
                          </a:solidFill>
                          <a:effectLst/>
                        </a:rPr>
                        <a:t>I wear a blanket around the house</a:t>
                      </a:r>
                      <a:br>
                        <a:rPr lang="en-US" b="0" dirty="0"/>
                      </a:br>
                      <a:r>
                        <a:rPr lang="en-US" b="0" dirty="0">
                          <a:solidFill>
                            <a:srgbClr val="000000"/>
                          </a:solidFill>
                          <a:effectLst/>
                        </a:rPr>
                        <a:t>I have kept a personal journal.</a:t>
                      </a:r>
                      <a:br>
                        <a:rPr lang="en-US" b="0" dirty="0"/>
                      </a:br>
                      <a:r>
                        <a:rPr lang="en-US" b="0" dirty="0">
                          <a:solidFill>
                            <a:srgbClr val="000000"/>
                          </a:solidFill>
                          <a:effectLst/>
                        </a:rPr>
                        <a:t>I think horoscopes are fun.</a:t>
                      </a:r>
                      <a:endParaRPr lang="en-US" b="0" dirty="0"/>
                    </a:p>
                  </a:txBody>
                  <a:tcPr/>
                </a:tc>
                <a:tc>
                  <a:txBody>
                    <a:bodyPr/>
                    <a:lstStyle/>
                    <a:p>
                      <a:pPr>
                        <a:lnSpc>
                          <a:spcPct val="150000"/>
                        </a:lnSpc>
                      </a:pPr>
                      <a:r>
                        <a:rPr lang="en-US" b="0" dirty="0">
                          <a:solidFill>
                            <a:srgbClr val="000000"/>
                          </a:solidFill>
                          <a:effectLst/>
                        </a:rPr>
                        <a:t>I have daydreamed saving one from a burning building.</a:t>
                      </a:r>
                      <a:br>
                        <a:rPr lang="en-US" b="0" dirty="0"/>
                      </a:br>
                      <a:r>
                        <a:rPr lang="en-US" b="0" dirty="0">
                          <a:solidFill>
                            <a:srgbClr val="000000"/>
                          </a:solidFill>
                          <a:effectLst/>
                        </a:rPr>
                        <a:t>I think a natural disaster would be kind of exciting.</a:t>
                      </a:r>
                      <a:br>
                        <a:rPr lang="en-US" b="0" dirty="0"/>
                      </a:br>
                      <a:r>
                        <a:rPr lang="en-US" b="0" dirty="0">
                          <a:solidFill>
                            <a:srgbClr val="000000"/>
                          </a:solidFill>
                          <a:effectLst/>
                        </a:rPr>
                        <a:t>I have thrown knives, axes or other sharp things.</a:t>
                      </a:r>
                      <a:br>
                        <a:rPr lang="en-US" b="0" dirty="0"/>
                      </a:br>
                      <a:r>
                        <a:rPr lang="en-US" b="0" dirty="0">
                          <a:solidFill>
                            <a:srgbClr val="000000"/>
                          </a:solidFill>
                          <a:effectLst/>
                        </a:rPr>
                        <a:t>I like guns.</a:t>
                      </a:r>
                      <a:br>
                        <a:rPr lang="en-US" b="0" dirty="0"/>
                      </a:br>
                      <a:r>
                        <a:rPr lang="en-US" b="0" dirty="0">
                          <a:solidFill>
                            <a:srgbClr val="000000"/>
                          </a:solidFill>
                          <a:effectLst/>
                        </a:rPr>
                        <a:t>I have considered joining the military.</a:t>
                      </a:r>
                      <a:br>
                        <a:rPr lang="en-US" b="0" dirty="0"/>
                      </a:br>
                      <a:r>
                        <a:rPr lang="en-US" b="0" dirty="0">
                          <a:solidFill>
                            <a:srgbClr val="000000"/>
                          </a:solidFill>
                          <a:effectLst/>
                        </a:rPr>
                        <a:t>I have taken apart machines just to see how they work.</a:t>
                      </a:r>
                      <a:br>
                        <a:rPr lang="en-US" b="0" dirty="0"/>
                      </a:br>
                      <a:r>
                        <a:rPr lang="en-US" b="0" dirty="0">
                          <a:solidFill>
                            <a:srgbClr val="000000"/>
                          </a:solidFill>
                          <a:effectLst/>
                        </a:rPr>
                        <a:t>I have set fuels, aerosols or other chemicals on fire, for fun.</a:t>
                      </a:r>
                      <a:br>
                        <a:rPr lang="en-US" b="0" dirty="0"/>
                      </a:br>
                      <a:r>
                        <a:rPr lang="en-US" b="0" dirty="0">
                          <a:solidFill>
                            <a:srgbClr val="000000"/>
                          </a:solidFill>
                          <a:effectLst/>
                        </a:rPr>
                        <a:t>I have been very interested in historical wars.</a:t>
                      </a:r>
                      <a:br>
                        <a:rPr lang="en-US" b="0" dirty="0"/>
                      </a:br>
                      <a:r>
                        <a:rPr lang="en-US" b="0" dirty="0">
                          <a:solidFill>
                            <a:srgbClr val="000000"/>
                          </a:solidFill>
                          <a:effectLst/>
                        </a:rPr>
                        <a:t>I have studied how to win at gambling.</a:t>
                      </a:r>
                      <a:br>
                        <a:rPr lang="en-US" b="0" dirty="0"/>
                      </a:br>
                      <a:r>
                        <a:rPr lang="en-US" b="0" dirty="0">
                          <a:solidFill>
                            <a:srgbClr val="000000"/>
                          </a:solidFill>
                          <a:effectLst/>
                        </a:rPr>
                        <a:t>I have burned things up with a magnifying glass.</a:t>
                      </a:r>
                      <a:endParaRPr lang="en-US" b="0" dirty="0"/>
                    </a:p>
                  </a:txBody>
                  <a:tcPr/>
                </a:tc>
                <a:extLst>
                  <a:ext uri="{0D108BD9-81ED-4DB2-BD59-A6C34878D82A}">
                    <a16:rowId xmlns:a16="http://schemas.microsoft.com/office/drawing/2014/main" val="818502978"/>
                  </a:ext>
                </a:extLst>
              </a:tr>
            </a:tbl>
          </a:graphicData>
        </a:graphic>
      </p:graphicFrame>
    </p:spTree>
    <p:extLst>
      <p:ext uri="{BB962C8B-B14F-4D97-AF65-F5344CB8AC3E}">
        <p14:creationId xmlns:p14="http://schemas.microsoft.com/office/powerpoint/2010/main" val="4207165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3048" y="-191637"/>
            <a:ext cx="12188952" cy="7049637"/>
          </a:xfrm>
          <a:prstGeom prst="rect">
            <a:avLst/>
          </a:prstGeom>
        </p:spPr>
      </p:pic>
      <p:sp>
        <p:nvSpPr>
          <p:cNvPr id="2" name="Title 1">
            <a:extLst>
              <a:ext uri="{FF2B5EF4-FFF2-40B4-BE49-F238E27FC236}">
                <a16:creationId xmlns:a16="http://schemas.microsoft.com/office/drawing/2014/main" id="{155AF01C-85AB-4E34-A6A9-876F06929973}"/>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 </a:t>
            </a:r>
          </a:p>
        </p:txBody>
      </p:sp>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479961" y="187422"/>
            <a:ext cx="10896599" cy="800545"/>
          </a:xfrm>
        </p:spPr>
        <p:txBody>
          <a:bodyPr>
            <a:normAutofit/>
          </a:bodyPr>
          <a:lstStyle/>
          <a:p>
            <a:r>
              <a:rPr lang="en-US" sz="3200" b="1" dirty="0">
                <a:solidFill>
                  <a:schemeClr val="tx1">
                    <a:alpha val="70000"/>
                  </a:schemeClr>
                </a:solidFill>
              </a:rPr>
              <a:t>FACTOR STRUCTURE</a:t>
            </a:r>
          </a:p>
        </p:txBody>
      </p:sp>
      <p:sp>
        <p:nvSpPr>
          <p:cNvPr id="4" name="TextBox 3" descr="Snapshot of factor structure table for 44 questions, factors above 0.3 are shaded&#10;&#10;">
            <a:extLst>
              <a:ext uri="{FF2B5EF4-FFF2-40B4-BE49-F238E27FC236}">
                <a16:creationId xmlns:a16="http://schemas.microsoft.com/office/drawing/2014/main" id="{47A6EBA3-356E-424A-80AC-942C18147B73}"/>
              </a:ext>
            </a:extLst>
          </p:cNvPr>
          <p:cNvSpPr txBox="1"/>
          <p:nvPr/>
        </p:nvSpPr>
        <p:spPr>
          <a:xfrm>
            <a:off x="257695" y="1032765"/>
            <a:ext cx="11621192" cy="2031325"/>
          </a:xfrm>
          <a:prstGeom prst="rect">
            <a:avLst/>
          </a:prstGeom>
          <a:noFill/>
        </p:spPr>
        <p:txBody>
          <a:bodyPr wrap="square" rtlCol="0">
            <a:spAutoFit/>
          </a:bodyPr>
          <a:lstStyle/>
          <a:p>
            <a:r>
              <a:rPr lang="en-US" i="0" dirty="0">
                <a:solidFill>
                  <a:srgbClr val="000000"/>
                </a:solidFill>
                <a:effectLst/>
              </a:rPr>
              <a:t>The structure of the 44 items was investigated with factor analysis using varimax rotation. An inspection of the scree plot provides strong evidence that gender differences do not fall along a single continuum; Instead, a 2-factor solution is suggested.</a:t>
            </a:r>
            <a:r>
              <a:rPr lang="en-US" i="0" dirty="0">
                <a:solidFill>
                  <a:srgbClr val="000000"/>
                </a:solidFill>
                <a:effectLst/>
                <a:latin typeface="Noto Sans" panose="020B0502040504020204" pitchFamily="34" charset="0"/>
                <a:ea typeface="Noto Sans" panose="020B0502040504020204" pitchFamily="34" charset="0"/>
                <a:cs typeface="Noto Sans" panose="020B0502040504020204" pitchFamily="34" charset="0"/>
              </a:rPr>
              <a:t>¹</a:t>
            </a:r>
          </a:p>
          <a:p>
            <a:endParaRPr lang="en-US"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endParaRPr lang="en-US"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endParaRPr lang="en-US" dirty="0">
              <a:solidFill>
                <a:srgbClr val="000000"/>
              </a:solidFill>
              <a:latin typeface="Noto Sans" panose="020B0502040504020204" pitchFamily="34" charset="0"/>
              <a:ea typeface="Noto Sans" panose="020B0502040504020204" pitchFamily="34" charset="0"/>
              <a:cs typeface="Noto Sans" panose="020B0502040504020204" pitchFamily="34" charset="0"/>
            </a:endParaRPr>
          </a:p>
          <a:p>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755E3283-B6BC-4592-B776-E207B7BBF04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465512" y="2644988"/>
            <a:ext cx="8846968" cy="3685311"/>
          </a:xfrm>
          <a:prstGeom prst="rect">
            <a:avLst/>
          </a:prstGeom>
        </p:spPr>
      </p:pic>
      <p:sp>
        <p:nvSpPr>
          <p:cNvPr id="8" name="TextBox 7">
            <a:extLst>
              <a:ext uri="{FF2B5EF4-FFF2-40B4-BE49-F238E27FC236}">
                <a16:creationId xmlns:a16="http://schemas.microsoft.com/office/drawing/2014/main" id="{95CB3E9B-E7AF-4C79-89F9-23154B277A15}"/>
              </a:ext>
            </a:extLst>
          </p:cNvPr>
          <p:cNvSpPr txBox="1"/>
          <p:nvPr/>
        </p:nvSpPr>
        <p:spPr>
          <a:xfrm>
            <a:off x="383248" y="2367989"/>
            <a:ext cx="6115143" cy="276999"/>
          </a:xfrm>
          <a:prstGeom prst="rect">
            <a:avLst/>
          </a:prstGeom>
          <a:noFill/>
        </p:spPr>
        <p:txBody>
          <a:bodyPr wrap="square" rtlCol="0">
            <a:spAutoFit/>
          </a:bodyPr>
          <a:lstStyle/>
          <a:p>
            <a:r>
              <a:rPr lang="en-US" sz="1200" dirty="0"/>
              <a:t>Snapshot of factor structure table for 44 questions, factors above 0.3 are shaded¹</a:t>
            </a:r>
          </a:p>
        </p:txBody>
      </p:sp>
    </p:spTree>
    <p:extLst>
      <p:ext uri="{BB962C8B-B14F-4D97-AF65-F5344CB8AC3E}">
        <p14:creationId xmlns:p14="http://schemas.microsoft.com/office/powerpoint/2010/main" val="2649018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3" descr="View of mountains under a cloudy sky">
            <a:extLst>
              <a:ext uri="{FF2B5EF4-FFF2-40B4-BE49-F238E27FC236}">
                <a16:creationId xmlns:a16="http://schemas.microsoft.com/office/drawing/2014/main" id="{374C824D-4125-4FD4-B06F-35BBBAF2EEF8}"/>
              </a:ext>
            </a:extLst>
          </p:cNvPr>
          <p:cNvPicPr>
            <a:picLocks noChangeAspect="1"/>
          </p:cNvPicPr>
          <p:nvPr/>
        </p:nvPicPr>
        <p:blipFill rotWithShape="1">
          <a:blip r:embed="rId2">
            <a:alphaModFix amt="20000"/>
          </a:blip>
          <a:srcRect l="25"/>
          <a:stretch/>
        </p:blipFill>
        <p:spPr>
          <a:xfrm>
            <a:off x="-2" y="53270"/>
            <a:ext cx="12188952" cy="6858000"/>
          </a:xfrm>
          <a:prstGeom prst="rect">
            <a:avLst/>
          </a:prstGeom>
        </p:spPr>
      </p:pic>
      <p:sp>
        <p:nvSpPr>
          <p:cNvPr id="6" name="Subtitle 5">
            <a:extLst>
              <a:ext uri="{FF2B5EF4-FFF2-40B4-BE49-F238E27FC236}">
                <a16:creationId xmlns:a16="http://schemas.microsoft.com/office/drawing/2014/main" id="{DF574698-8709-40F2-8FE6-FF6C1E67ED9C}"/>
              </a:ext>
            </a:extLst>
          </p:cNvPr>
          <p:cNvSpPr>
            <a:spLocks noGrp="1"/>
          </p:cNvSpPr>
          <p:nvPr>
            <p:ph type="subTitle" idx="1"/>
          </p:nvPr>
        </p:nvSpPr>
        <p:spPr>
          <a:xfrm>
            <a:off x="424207" y="86520"/>
            <a:ext cx="11201736" cy="827881"/>
          </a:xfrm>
        </p:spPr>
        <p:txBody>
          <a:bodyPr>
            <a:normAutofit/>
          </a:bodyPr>
          <a:lstStyle/>
          <a:p>
            <a:r>
              <a:rPr lang="en-US" sz="3600" b="1" dirty="0">
                <a:solidFill>
                  <a:schemeClr val="tx1">
                    <a:alpha val="70000"/>
                  </a:schemeClr>
                </a:solidFill>
              </a:rPr>
              <a:t>PROJECT CONDUCT DETAILS</a:t>
            </a:r>
          </a:p>
        </p:txBody>
      </p:sp>
      <p:sp>
        <p:nvSpPr>
          <p:cNvPr id="3" name="TextBox 2">
            <a:extLst>
              <a:ext uri="{FF2B5EF4-FFF2-40B4-BE49-F238E27FC236}">
                <a16:creationId xmlns:a16="http://schemas.microsoft.com/office/drawing/2014/main" id="{3250775B-0FFC-41F2-AD20-6F38D7CD5033}"/>
              </a:ext>
            </a:extLst>
          </p:cNvPr>
          <p:cNvSpPr txBox="1"/>
          <p:nvPr/>
        </p:nvSpPr>
        <p:spPr>
          <a:xfrm>
            <a:off x="246185" y="1397674"/>
            <a:ext cx="11379758" cy="37850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Only participants identified as Male or Female were included, other genders were omitted</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A sample of 50,000 participants from the main dataset was evaluated in this project</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Only participants with native or bilingual status of English were examined</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 the first criterion, all sexual orientations are included</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In the third criterion, only hetero-sexual participants were accounted</a:t>
            </a:r>
          </a:p>
        </p:txBody>
      </p:sp>
    </p:spTree>
    <p:extLst>
      <p:ext uri="{BB962C8B-B14F-4D97-AF65-F5344CB8AC3E}">
        <p14:creationId xmlns:p14="http://schemas.microsoft.com/office/powerpoint/2010/main" val="259850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AF01C-85AB-4E34-A6A9-876F06929973}"/>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 </a:t>
            </a:r>
          </a:p>
        </p:txBody>
      </p:sp>
      <p:pic>
        <p:nvPicPr>
          <p:cNvPr id="2058" name="Picture 10">
            <a:extLst>
              <a:ext uri="{FF2B5EF4-FFF2-40B4-BE49-F238E27FC236}">
                <a16:creationId xmlns:a16="http://schemas.microsoft.com/office/drawing/2014/main" id="{20C0B4D3-BFB0-4BB5-A368-C71C7E4A06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5825" y="1169931"/>
            <a:ext cx="5963600" cy="573791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B4829962-9463-4FB2-8097-56E08F173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659" y="2344620"/>
            <a:ext cx="4499187" cy="324531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DDADC719-6BCC-40C6-B3E0-83979F56B2B0}"/>
              </a:ext>
            </a:extLst>
          </p:cNvPr>
          <p:cNvSpPr txBox="1"/>
          <p:nvPr/>
        </p:nvSpPr>
        <p:spPr>
          <a:xfrm>
            <a:off x="254974" y="0"/>
            <a:ext cx="11400553" cy="584775"/>
          </a:xfrm>
          <a:prstGeom prst="rect">
            <a:avLst/>
          </a:prstGeom>
          <a:noFill/>
        </p:spPr>
        <p:txBody>
          <a:bodyPr wrap="square" rtlCol="0">
            <a:spAutoFit/>
          </a:bodyPr>
          <a:lstStyle/>
          <a:p>
            <a:pPr algn="ctr"/>
            <a:r>
              <a:rPr lang="en-US" sz="3200" b="1" dirty="0"/>
              <a:t>Visual Result for the first criterion (Technical questions)</a:t>
            </a:r>
          </a:p>
        </p:txBody>
      </p:sp>
    </p:spTree>
    <p:extLst>
      <p:ext uri="{BB962C8B-B14F-4D97-AF65-F5344CB8AC3E}">
        <p14:creationId xmlns:p14="http://schemas.microsoft.com/office/powerpoint/2010/main" val="277491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EA2846BE-460A-477B-A2F4-52F298BF4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14">
            <a:extLst>
              <a:ext uri="{FF2B5EF4-FFF2-40B4-BE49-F238E27FC236}">
                <a16:creationId xmlns:a16="http://schemas.microsoft.com/office/drawing/2014/main" id="{C8401D34-2155-4B53-A686-7345BE15C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16">
            <a:extLst>
              <a:ext uri="{FF2B5EF4-FFF2-40B4-BE49-F238E27FC236}">
                <a16:creationId xmlns:a16="http://schemas.microsoft.com/office/drawing/2014/main" id="{E37BCD97-E1A4-4EBB-8D1C-8CC0B55A6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EDC1F21-AC5B-4D05-9108-5E5D28948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AF01C-85AB-4E34-A6A9-876F06929973}"/>
              </a:ext>
            </a:extLst>
          </p:cNvPr>
          <p:cNvSpPr>
            <a:spLocks noGrp="1"/>
          </p:cNvSpPr>
          <p:nvPr>
            <p:ph type="ctrTitle"/>
          </p:nvPr>
        </p:nvSpPr>
        <p:spPr>
          <a:xfrm>
            <a:off x="1524000" y="1122363"/>
            <a:ext cx="9144000" cy="2387600"/>
          </a:xfrm>
        </p:spPr>
        <p:txBody>
          <a:bodyPr>
            <a:normAutofit/>
          </a:bodyPr>
          <a:lstStyle/>
          <a:p>
            <a:r>
              <a:rPr lang="en-US" dirty="0">
                <a:solidFill>
                  <a:srgbClr val="FFFFFF"/>
                </a:solidFill>
              </a:rPr>
              <a:t> </a:t>
            </a:r>
          </a:p>
        </p:txBody>
      </p:sp>
      <p:pic>
        <p:nvPicPr>
          <p:cNvPr id="3074" name="Picture 2">
            <a:extLst>
              <a:ext uri="{FF2B5EF4-FFF2-40B4-BE49-F238E27FC236}">
                <a16:creationId xmlns:a16="http://schemas.microsoft.com/office/drawing/2014/main" id="{D896A0F4-F06A-4B81-9E28-6E1769F2D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35" y="2344620"/>
            <a:ext cx="4217859" cy="304238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DDF608E-555E-4B01-A689-19B42DF6190F}"/>
              </a:ext>
            </a:extLst>
          </p:cNvPr>
          <p:cNvSpPr txBox="1"/>
          <p:nvPr/>
        </p:nvSpPr>
        <p:spPr>
          <a:xfrm>
            <a:off x="264913" y="0"/>
            <a:ext cx="11924039" cy="1077218"/>
          </a:xfrm>
          <a:prstGeom prst="rect">
            <a:avLst/>
          </a:prstGeom>
          <a:noFill/>
        </p:spPr>
        <p:txBody>
          <a:bodyPr wrap="square" rtlCol="0">
            <a:spAutoFit/>
          </a:bodyPr>
          <a:lstStyle/>
          <a:p>
            <a:pPr algn="ctr"/>
            <a:r>
              <a:rPr lang="en-US" sz="3200" b="1" dirty="0"/>
              <a:t>Visual Result for the second criterion (Technical &amp; Demographic questions)</a:t>
            </a:r>
          </a:p>
        </p:txBody>
      </p:sp>
      <p:pic>
        <p:nvPicPr>
          <p:cNvPr id="3080" name="Picture 8">
            <a:extLst>
              <a:ext uri="{FF2B5EF4-FFF2-40B4-BE49-F238E27FC236}">
                <a16:creationId xmlns:a16="http://schemas.microsoft.com/office/drawing/2014/main" id="{CB19B91A-5648-4A7F-A39D-60FB40163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892" y="1292125"/>
            <a:ext cx="6118060" cy="566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598114"/>
      </p:ext>
    </p:extLst>
  </p:cSld>
  <p:clrMapOvr>
    <a:masterClrMapping/>
  </p:clrMapOvr>
</p:sld>
</file>

<file path=ppt/theme/theme1.xml><?xml version="1.0" encoding="utf-8"?>
<a:theme xmlns:a="http://schemas.openxmlformats.org/drawingml/2006/main" name="LuminousVTI">
  <a:themeElements>
    <a:clrScheme name="AnalogousFromRegularSeed_2SEEDS">
      <a:dk1>
        <a:srgbClr val="000000"/>
      </a:dk1>
      <a:lt1>
        <a:srgbClr val="FFFFFF"/>
      </a:lt1>
      <a:dk2>
        <a:srgbClr val="2F241B"/>
      </a:dk2>
      <a:lt2>
        <a:srgbClr val="F0F2F3"/>
      </a:lt2>
      <a:accent1>
        <a:srgbClr val="B1773B"/>
      </a:accent1>
      <a:accent2>
        <a:srgbClr val="C3584D"/>
      </a:accent2>
      <a:accent3>
        <a:srgbClr val="ADA644"/>
      </a:accent3>
      <a:accent4>
        <a:srgbClr val="3BA6B1"/>
      </a:accent4>
      <a:accent5>
        <a:srgbClr val="4D86C3"/>
      </a:accent5>
      <a:accent6>
        <a:srgbClr val="4049B4"/>
      </a:accent6>
      <a:hlink>
        <a:srgbClr val="3F7E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3379</TotalTime>
  <Words>956</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Arvo</vt:lpstr>
      <vt:lpstr>Avenir Next LT Pro</vt:lpstr>
      <vt:lpstr>Calibri</vt:lpstr>
      <vt:lpstr>Noto Sans</vt:lpstr>
      <vt:lpstr>Sabon Next LT</vt:lpstr>
      <vt:lpstr>Times New Roman</vt:lpstr>
      <vt:lpstr>Wingdings</vt:lpstr>
      <vt:lpstr>LuminousVTI</vt:lpstr>
      <vt:lpstr> </vt:lpstr>
      <vt:lpstr> </vt:lpstr>
      <vt:lpstr> </vt:lpstr>
      <vt:lpstr>PowerPoint Presentation</vt:lpstr>
      <vt:lpstr> </vt:lpstr>
      <vt:lpstr> </vt:lpstr>
      <vt:lpstr>PowerPoint Presentation</vt:lpstr>
      <vt:lpstr> </vt:lpstr>
      <vt:lpstr>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arsham vosoughinia</dc:creator>
  <cp:lastModifiedBy>arsham vosoughinia</cp:lastModifiedBy>
  <cp:revision>2</cp:revision>
  <dcterms:created xsi:type="dcterms:W3CDTF">2021-11-27T06:30:18Z</dcterms:created>
  <dcterms:modified xsi:type="dcterms:W3CDTF">2021-11-29T14:49:26Z</dcterms:modified>
</cp:coreProperties>
</file>