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78A334E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6" r:id="rId9"/>
    <p:sldId id="268" r:id="rId10"/>
    <p:sldId id="269" r:id="rId11"/>
    <p:sldId id="274" r:id="rId12"/>
    <p:sldId id="263" r:id="rId13"/>
    <p:sldId id="276" r:id="rId14"/>
    <p:sldId id="275" r:id="rId15"/>
    <p:sldId id="271" r:id="rId16"/>
    <p:sldId id="273" r:id="rId17"/>
    <p:sldId id="27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26AB26-12D9-091F-E094-AB7A450EA02E}" name="arsham vosoughinia" initials="av" userId="347e3eff24bc70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97" autoAdjust="0"/>
  </p:normalViewPr>
  <p:slideViewPr>
    <p:cSldViewPr snapToGrid="0">
      <p:cViewPr varScale="1">
        <p:scale>
          <a:sx n="83" d="100"/>
          <a:sy n="83" d="100"/>
        </p:scale>
        <p:origin x="821" y="67"/>
      </p:cViewPr>
      <p:guideLst/>
    </p:cSldViewPr>
  </p:slideViewPr>
  <p:outlineViewPr>
    <p:cViewPr>
      <p:scale>
        <a:sx n="33" d="100"/>
        <a:sy n="33" d="100"/>
      </p:scale>
      <p:origin x="0" y="-700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comments/modernComment_10A_78A334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DF4F2B-89D7-4149-916C-39D60A213BBB}" authorId="{6026AB26-12D9-091F-E094-AB7A450EA02E}" created="2021-10-21T04:55:07.235">
    <pc:sldMkLst xmlns:pc="http://schemas.microsoft.com/office/powerpoint/2013/main/command">
      <pc:docMk/>
      <pc:sldMk cId="2023961827" sldId="266"/>
    </pc:sldMkLst>
    <p188:pos x="7991475" y="-295275"/>
    <p188:txBody>
      <a:bodyPr/>
      <a:lstStyle/>
      <a:p>
        <a:r>
          <a:rPr lang="en-US"/>
          <a:t>asffsdsf
</a:t>
        </a:r>
      </a:p>
    </p188:txBody>
  </p188:cm>
  <p188:cm id="{FA851D4D-1E07-417C-AEA2-8383BDD8B9C0}" authorId="{6026AB26-12D9-091F-E094-AB7A450EA02E}" created="2021-10-21T04:55:41.836">
    <pc:sldMkLst xmlns:pc="http://schemas.microsoft.com/office/powerpoint/2013/main/command">
      <pc:docMk/>
      <pc:sldMk cId="2023961827" sldId="266"/>
    </pc:sldMkLst>
    <p188:pos x="2085975" y="7305675"/>
    <p188:txBody>
      <a:bodyPr/>
      <a:lstStyle/>
      <a:p>
        <a:r>
          <a:rPr lang="en-US"/>
          <a:t>
gvncgv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10EE4-12B4-47A0-93AF-7422836FD28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D0D0-1CAC-4ECE-98E7-EE78D4750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9D0D0-1CAC-4ECE-98E7-EE78D47505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FE1A-44B7-4402-919B-9E248B5B6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F498B-2D2E-4A3C-A626-E44E36BA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C780-D521-4120-A83C-C5C2B3A6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1949-1358-4D0F-835A-61A93AB1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6749-9DA8-4CBA-B606-74B0CDC2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307E-3A31-4313-AD6D-8FFE0431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0B11D-C480-495B-B86D-4FB4F8E3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7900-7017-44C2-9EA9-99E53213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E8C6-7B68-48FC-8991-BD1CEBCD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8543-D764-4693-AF13-BACDE75D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C15ED-462B-4131-878B-18890543F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ACC79-4F5C-4029-BABF-CC413B98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632F-2500-4739-889B-52D0761C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CE39-8E11-4C29-970D-FF587CE0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E054-5318-4CFF-8752-FAB7DA68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85DD-8450-4AAD-94AF-5D1A359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852-E060-46E9-9CB2-2D1305CA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3761-D070-48A3-A03C-87CCE3C3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B1DF-FF3E-4685-8AEA-AD0503AB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6504-F95F-4B43-B359-A444919A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876F-AFE8-4B1C-A8B2-3691C5B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524E-8E23-4148-9FD9-E5AE0F04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2A6B-E5A2-49AF-8BB7-109324E5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380F-FD09-405B-9AE1-8B9AEBF2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54D6-FB2A-4684-BEAF-970EE356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B11B-3113-46B6-A257-98230F85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18EA-C861-4513-A9DA-EB7292277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9BEB8-84C5-43E2-9040-C6442AFA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3BD7-BA74-4DDF-90BB-6BB82F0B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725C-FB5D-466B-9BC1-1DC4FBB6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A704-BFEA-4270-86AA-11371312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E812-3240-44F0-A51A-72A9D84F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339E-0E8A-40BF-AEF7-E47760FB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B797D-E1E9-4897-BE69-CA27748C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C440F-A7E6-4CC1-81E8-059106CA0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463AA-B890-42B3-92FC-534FD280E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7371B-5363-4F47-A726-9D9D0623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C07E3-EBCF-4404-8467-29369715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AB256-EC7F-4738-B675-D97B7BC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86BB-AB7A-4F66-99C3-6BC5D1D2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9289-CD91-4B35-9B0F-8A4884F8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710B-BD59-424A-8528-E2ABCD7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1F067-703F-4A34-8513-9AF6DE3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09F73-BB65-4AC1-A6AE-D428C32A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D6D5-6ED6-4CE3-84D8-C475C4E1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9B8D-595F-43C6-9A50-EEA628F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50B6-09B5-4F93-9749-8BCBBB07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6737-C89F-492B-8315-3CFC388D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0E03D-776F-4C7C-8030-32F31567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6A11-C2A4-4E78-A0CE-06EFC31E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42EC-CF0C-4758-8DDC-65D48DC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7A5E-0303-44F5-8E09-579A1D0B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626B-1C85-476E-A8E9-142442F4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60505-35EF-49ED-BD81-9DD2CDCF4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9153-FE3F-458F-A8BE-8F892D32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896A1-9ABD-4DFD-935F-B0530889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8837-6507-42C1-83D2-8002D171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6C82-F820-4849-A36B-7A6A009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031E4-B032-4632-A038-41D4B747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57608-3A06-491E-AD69-FC88E716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D2B1-BF8D-40D1-944A-53FF85C41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5F7F-CAD8-448B-821A-2756CFD49D4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554-27F0-412F-A5C2-C3F949576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5FE2-264F-4D97-B328-B21EF8A0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78A334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ED0C8-0194-42FD-BFCD-D65026C8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577" y="804498"/>
            <a:ext cx="8598877" cy="1248510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to effectively predict factors contributing </a:t>
            </a:r>
            <a:r>
              <a:rPr lang="en-US" sz="3200" b="1" dirty="0"/>
              <a:t>English acquisition as a second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46F2-4626-4730-B9A8-4182745E8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259624"/>
            <a:ext cx="9522070" cy="3587262"/>
          </a:xfrm>
        </p:spPr>
        <p:txBody>
          <a:bodyPr anchor="t">
            <a:normAutofit/>
          </a:bodyPr>
          <a:lstStyle/>
          <a:p>
            <a:pPr algn="l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 critical period for second language acquisition: Evidence from 2/3 million English speakers”</a:t>
            </a:r>
          </a:p>
          <a:p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dataset is prepared by Massachusetts Institute of Technology, Boston College and Harvard University departments of Psychology &amp; cognitive sciences</a:t>
            </a:r>
          </a:p>
          <a:p>
            <a:pPr algn="l"/>
            <a:endParaRPr lang="en-US" sz="1200" b="1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to the Article: </a:t>
            </a: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https://www.sciencedirect.com/science/article/abs/pii/S0010027718300994?via%3Dihub </a:t>
            </a: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i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Prepared by: Arsham Vosoughinia</a:t>
            </a: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8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09700" y="3349138"/>
            <a:ext cx="13503888" cy="4242608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46" name="Picture 26">
            <a:extLst>
              <a:ext uri="{FF2B5EF4-FFF2-40B4-BE49-F238E27FC236}">
                <a16:creationId xmlns:a16="http://schemas.microsoft.com/office/drawing/2014/main" id="{27528539-17F2-49BC-A2A3-E0F7D7AB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7" y="4259108"/>
            <a:ext cx="4441505" cy="15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FC7EA-86D7-47C4-B639-3B6AAA6A611D}"/>
              </a:ext>
            </a:extLst>
          </p:cNvPr>
          <p:cNvSpPr txBox="1"/>
          <p:nvPr/>
        </p:nvSpPr>
        <p:spPr>
          <a:xfrm>
            <a:off x="6334125" y="1038225"/>
            <a:ext cx="5172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or Foreign Speaker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Mono-lingual or Bi-Lingual or </a:t>
            </a:r>
            <a:r>
              <a:rPr lang="en-US" dirty="0" err="1"/>
              <a:t>Advaned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Spoke English at Home at any point</a:t>
            </a:r>
          </a:p>
          <a:p>
            <a:endParaRPr lang="en-US" dirty="0"/>
          </a:p>
        </p:txBody>
      </p:sp>
      <p:pic>
        <p:nvPicPr>
          <p:cNvPr id="5164" name="Picture 44">
            <a:extLst>
              <a:ext uri="{FF2B5EF4-FFF2-40B4-BE49-F238E27FC236}">
                <a16:creationId xmlns:a16="http://schemas.microsoft.com/office/drawing/2014/main" id="{ADAA8660-38E9-4F02-8C58-30CE098B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1" y="665742"/>
            <a:ext cx="4608683" cy="15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6" name="Picture 46">
            <a:extLst>
              <a:ext uri="{FF2B5EF4-FFF2-40B4-BE49-F238E27FC236}">
                <a16:creationId xmlns:a16="http://schemas.microsoft.com/office/drawing/2014/main" id="{D776640F-8E3B-40F5-9733-CC739158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358344"/>
            <a:ext cx="4836949" cy="17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24438" y="2458318"/>
            <a:ext cx="13503888" cy="4242608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2E951698-5290-4835-A0B8-74245554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904875"/>
            <a:ext cx="4643437" cy="3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B2D67D95-60D4-4959-81F8-83A5819F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1" y="2830136"/>
            <a:ext cx="4643437" cy="3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E1AB0-3C47-4054-841F-640CD2553271}"/>
              </a:ext>
            </a:extLst>
          </p:cNvPr>
          <p:cNvSpPr txBox="1"/>
          <p:nvPr/>
        </p:nvSpPr>
        <p:spPr>
          <a:xfrm>
            <a:off x="814388" y="4334864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by Years Lived in English-Speaking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09477-F09C-44E4-B427-410E98CB2DE5}"/>
              </a:ext>
            </a:extLst>
          </p:cNvPr>
          <p:cNvSpPr txBox="1"/>
          <p:nvPr/>
        </p:nvSpPr>
        <p:spPr>
          <a:xfrm>
            <a:off x="6157731" y="1868884"/>
            <a:ext cx="38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by Ratio of Years Speaking English in English-Speaking Country</a:t>
            </a:r>
          </a:p>
        </p:txBody>
      </p:sp>
    </p:spTree>
    <p:extLst>
      <p:ext uri="{BB962C8B-B14F-4D97-AF65-F5344CB8AC3E}">
        <p14:creationId xmlns:p14="http://schemas.microsoft.com/office/powerpoint/2010/main" val="22159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637" y="758452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7E1E2CB7-4ACB-4154-9F15-C764125E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8" y="1302414"/>
            <a:ext cx="1053747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22CE11-A4A9-442F-8F70-878CDA7F64A9}"/>
              </a:ext>
            </a:extLst>
          </p:cNvPr>
          <p:cNvSpPr txBox="1">
            <a:spLocks/>
          </p:cNvSpPr>
          <p:nvPr/>
        </p:nvSpPr>
        <p:spPr>
          <a:xfrm>
            <a:off x="2512089" y="21449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Representation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8085C-E62D-4B57-8AA8-90D20B967132}"/>
              </a:ext>
            </a:extLst>
          </p:cNvPr>
          <p:cNvSpPr txBox="1">
            <a:spLocks/>
          </p:cNvSpPr>
          <p:nvPr/>
        </p:nvSpPr>
        <p:spPr>
          <a:xfrm>
            <a:off x="2470636" y="78599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Languages</a:t>
            </a:r>
          </a:p>
        </p:txBody>
      </p:sp>
    </p:spTree>
    <p:extLst>
      <p:ext uri="{BB962C8B-B14F-4D97-AF65-F5344CB8AC3E}">
        <p14:creationId xmlns:p14="http://schemas.microsoft.com/office/powerpoint/2010/main" val="17776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638" y="432610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1A5072C-59F3-45F4-95A6-10530CDA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2865"/>
            <a:ext cx="104441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1F611F-1D56-454F-A902-5E35BD5142D2}"/>
              </a:ext>
            </a:extLst>
          </p:cNvPr>
          <p:cNvSpPr txBox="1">
            <a:spLocks/>
          </p:cNvSpPr>
          <p:nvPr/>
        </p:nvSpPr>
        <p:spPr>
          <a:xfrm>
            <a:off x="2470638" y="13115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Representation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0F030-BA1C-4593-B417-6FF483F615C6}"/>
              </a:ext>
            </a:extLst>
          </p:cNvPr>
          <p:cNvSpPr txBox="1">
            <a:spLocks/>
          </p:cNvSpPr>
          <p:nvPr/>
        </p:nvSpPr>
        <p:spPr>
          <a:xfrm>
            <a:off x="2470638" y="657352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Native Languages</a:t>
            </a:r>
          </a:p>
        </p:txBody>
      </p:sp>
    </p:spTree>
    <p:extLst>
      <p:ext uri="{BB962C8B-B14F-4D97-AF65-F5344CB8AC3E}">
        <p14:creationId xmlns:p14="http://schemas.microsoft.com/office/powerpoint/2010/main" val="26413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638" y="432610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33DBA3-AA13-458B-9A30-39CE5E081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41" y="987260"/>
            <a:ext cx="3992136" cy="289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AB327DF-CDA3-4C06-8E2A-8238C824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37" y="3832219"/>
            <a:ext cx="3659879" cy="24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63DBE8D-507B-4942-8DCB-B8FBBD41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14" y="3722149"/>
            <a:ext cx="3874647" cy="2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EB67D-53CC-48AC-88C1-7E4AF58C484E}"/>
              </a:ext>
            </a:extLst>
          </p:cNvPr>
          <p:cNvSpPr txBox="1"/>
          <p:nvPr/>
        </p:nvSpPr>
        <p:spPr>
          <a:xfrm>
            <a:off x="1864938" y="63614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7CE6B-5DF6-4242-A516-B3B770824C68}"/>
              </a:ext>
            </a:extLst>
          </p:cNvPr>
          <p:cNvSpPr txBox="1"/>
          <p:nvPr/>
        </p:nvSpPr>
        <p:spPr>
          <a:xfrm>
            <a:off x="6659316" y="610054"/>
            <a:ext cx="39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Distribution after Removing the outliers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CF7CAB-1C81-4E95-889F-8290F1819FDA}"/>
              </a:ext>
            </a:extLst>
          </p:cNvPr>
          <p:cNvSpPr txBox="1">
            <a:spLocks/>
          </p:cNvSpPr>
          <p:nvPr/>
        </p:nvSpPr>
        <p:spPr>
          <a:xfrm>
            <a:off x="2470638" y="13115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514D7-3A7A-433A-A8CD-C658992332A4}"/>
              </a:ext>
            </a:extLst>
          </p:cNvPr>
          <p:cNvSpPr txBox="1"/>
          <p:nvPr/>
        </p:nvSpPr>
        <p:spPr>
          <a:xfrm>
            <a:off x="7306771" y="1610075"/>
            <a:ext cx="36221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         2.980 </a:t>
            </a:r>
          </a:p>
          <a:p>
            <a:r>
              <a:rPr lang="en-US" sz="1400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Stnd</a:t>
            </a:r>
            <a:r>
              <a:rPr 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Dvt</a:t>
            </a:r>
            <a:r>
              <a:rPr 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1.003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           0.401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25%           2.332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50%           3.012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75%           3.622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           5.252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59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806262"/>
            <a:ext cx="10381673" cy="529897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used are Gradient Boosting Regression &amp; Root Mean Square Error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 size is 25% of Train data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Gender is transformed to a binary valued column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Native languages and Primary languages are transformed to binary columns based on their unique values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new column was created subtracting age from age of start, addressing the years the participant knows English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 of rows in the dataset changed to (351,510) after all data cleaning and feature engineering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08BDAB8-7032-4B27-8009-109661CB78E1}"/>
              </a:ext>
            </a:extLst>
          </p:cNvPr>
          <p:cNvSpPr txBox="1">
            <a:spLocks/>
          </p:cNvSpPr>
          <p:nvPr/>
        </p:nvSpPr>
        <p:spPr>
          <a:xfrm>
            <a:off x="2470638" y="13115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Selection &amp; Details</a:t>
            </a:r>
          </a:p>
        </p:txBody>
      </p:sp>
    </p:spTree>
    <p:extLst>
      <p:ext uri="{BB962C8B-B14F-4D97-AF65-F5344CB8AC3E}">
        <p14:creationId xmlns:p14="http://schemas.microsoft.com/office/powerpoint/2010/main" val="7893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-219364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88360"/>
            <a:ext cx="10224655" cy="4930549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GNR Model revealed R-Squared scores of 0.423 for the train set and 0.476 for the test set.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RMS Error was 0.727 between the actual and predicted.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above values are considered appropriate values of R-Squared and RMSE in social and human studies.	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significant sub-features were accordingly: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Age at Start,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	Years Knowing English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Age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	Native of English,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	Gender		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300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-219364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Visualizing Results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88360"/>
            <a:ext cx="10224655" cy="49305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FCEBB4-EE65-40EF-85DA-226A9E41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" y="972309"/>
            <a:ext cx="5466102" cy="48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CDC5487C-4EF1-47E8-A68E-7EE5EB27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3691"/>
            <a:ext cx="4941455" cy="42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2" y="279380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Sources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3" y="1743075"/>
            <a:ext cx="8959893" cy="3853790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effectLst/>
              </a:rPr>
              <a:t>Moksony</a:t>
            </a:r>
            <a:r>
              <a:rPr lang="en-US" sz="1600" dirty="0">
                <a:effectLst/>
              </a:rPr>
              <a:t>, F. (1999). </a:t>
            </a:r>
            <a:r>
              <a:rPr lang="en-US" sz="1600" i="1" dirty="0">
                <a:effectLst/>
              </a:rPr>
              <a:t>Small is beautiful. The use and interpretation of R2 in social research</a:t>
            </a:r>
            <a:r>
              <a:rPr lang="en-US" sz="1600" dirty="0">
                <a:effectLst/>
              </a:rPr>
              <a:t> [Slides]. </a:t>
            </a:r>
            <a:r>
              <a:rPr lang="en-US" sz="1600" dirty="0" err="1">
                <a:effectLst/>
              </a:rPr>
              <a:t>Academia.Edu</a:t>
            </a:r>
            <a:r>
              <a:rPr lang="en-US" sz="1600" dirty="0">
                <a:effectLst/>
              </a:rPr>
              <a:t>. https://www.academia.edu/3880005/Small_is_beautiful_The_use_and_interpretation_of_R2_in_social_research</a:t>
            </a:r>
          </a:p>
          <a:p>
            <a:r>
              <a:rPr lang="en-US" sz="1600" dirty="0"/>
              <a:t>https://www.researchgate.net/post/Acceptable_ranges_of_r-Square_in_Social_Sciences								</a:t>
            </a:r>
          </a:p>
        </p:txBody>
      </p:sp>
    </p:spTree>
    <p:extLst>
      <p:ext uri="{BB962C8B-B14F-4D97-AF65-F5344CB8AC3E}">
        <p14:creationId xmlns:p14="http://schemas.microsoft.com/office/powerpoint/2010/main" val="28089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4111-6F68-4A74-A7F9-DF396B0B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0DA8-91E6-46BD-8AB5-CCE112FF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a study published in 2018, three Boston-area professor analyzed data from more than 600,000 people who took an online English grammar quiz.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 are given a quiz graded based on a 100-percentile with respect to the number of correct answers 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quiz consists of 35 often multi-part questions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contains demographic features including age, nationality, level of education, native language , English status, etc.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grade in this data set is presented in both percentile and logarithmic forms.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770" y="221384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Projects Goals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1866899"/>
            <a:ext cx="9020175" cy="376237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determining social and demographic factors that impact acquisition of English as the second 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 can be used for educational purposes with aim to maximize English learning with respect to the learner's background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variances among each feature are examined for explanatory purposes </a:t>
            </a:r>
          </a:p>
        </p:txBody>
      </p:sp>
    </p:spTree>
    <p:extLst>
      <p:ext uri="{BB962C8B-B14F-4D97-AF65-F5344CB8AC3E}">
        <p14:creationId xmlns:p14="http://schemas.microsoft.com/office/powerpoint/2010/main" val="32048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83054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 Structure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418" y="1140835"/>
            <a:ext cx="9860974" cy="4576329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Data Size:                  85,695,744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Shape:                 (669,498 , 128)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Types: :                      Numerical (Binary, Integer, Float), String Categorical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Columns: 		</a:t>
            </a:r>
            <a:endParaRPr lang="fa-I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fa-IR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['Unnamed: 0', 'id', 'date', 'time', 'gender', 'age', 'natlangs',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primelangs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’,'dyslexia', 'psychiatric', 'education', 'tests',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Eng_start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'Eng_country_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yrs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house_Eng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'dictionary',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already_participated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'countries',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currcountry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US_region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UK_region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'Ebonics',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Ir_region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'UK_constituency’,'nat_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Eng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prime_Eng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speaker_cat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'type',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Lived_Eng_per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'Eng_little’,q1……….q35_8,‘correct’,’elogit</a:t>
            </a:r>
            <a:r>
              <a:rPr lang="en-US" sz="1200" b="1" dirty="0">
                <a:solidFill>
                  <a:srgbClr val="212121"/>
                </a:solidFill>
                <a:latin typeface="Courier New" panose="02070309020205020404" pitchFamily="49" charset="0"/>
              </a:rPr>
              <a:t>’]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791" y="188889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Features examined/Target variable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0E9B57-64BE-4C2D-9D29-96B83AAD0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70796"/>
              </p:ext>
            </p:extLst>
          </p:nvPr>
        </p:nvGraphicFramePr>
        <p:xfrm>
          <a:off x="2583213" y="732851"/>
          <a:ext cx="7025573" cy="569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044">
                  <a:extLst>
                    <a:ext uri="{9D8B030D-6E8A-4147-A177-3AD203B41FA5}">
                      <a16:colId xmlns:a16="http://schemas.microsoft.com/office/drawing/2014/main" val="2556756865"/>
                    </a:ext>
                  </a:extLst>
                </a:gridCol>
                <a:gridCol w="4294466">
                  <a:extLst>
                    <a:ext uri="{9D8B030D-6E8A-4147-A177-3AD203B41FA5}">
                      <a16:colId xmlns:a16="http://schemas.microsoft.com/office/drawing/2014/main" val="2379083550"/>
                    </a:ext>
                  </a:extLst>
                </a:gridCol>
                <a:gridCol w="1205063">
                  <a:extLst>
                    <a:ext uri="{9D8B030D-6E8A-4147-A177-3AD203B41FA5}">
                      <a16:colId xmlns:a16="http://schemas.microsoft.com/office/drawing/2014/main" val="234086484"/>
                    </a:ext>
                  </a:extLst>
                </a:gridCol>
              </a:tblGrid>
              <a:tr h="294850">
                <a:tc>
                  <a:txBody>
                    <a:bodyPr/>
                    <a:lstStyle/>
                    <a:p>
                      <a:r>
                        <a:rPr lang="en-US" sz="1400" b="1" dirty="0"/>
                        <a:t>Target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38371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b="1" dirty="0"/>
                        <a:t>‘</a:t>
                      </a:r>
                      <a:r>
                        <a:rPr lang="en-US" sz="1400" b="0" dirty="0" err="1"/>
                        <a:t>elogit</a:t>
                      </a:r>
                      <a:r>
                        <a:rPr lang="en-US" sz="1400" b="1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Logarithmic representation of column ‘correct’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594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b="0" dirty="0"/>
                        <a:t>‘correct’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Percental grade of the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444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b="1" dirty="0"/>
                        <a:t>Feature/Columns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86697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‘natlangs’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List of participant’s primary languages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Object/String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73933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primelangs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List of subject's native languages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Object/String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7137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Eng_start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Age at the time of learning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99241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prime_Eng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participant’s primary language is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2372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house_Eng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participant has lived with native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23881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nat_Eng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participant is a native speaker of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87205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speaker_cat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 level ( native, foreign, late)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6168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‘Age’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308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‘gender’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String/Binary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14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‘education’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Object/String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334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Eng_country_yrs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years living in English-speaking country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784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Lived_Eng_per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age spent in an English speaking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 0.0-1.0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95723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Eng_little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monoeng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 (native of English only),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Bilengual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,  lot,  little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3161"/>
                  </a:ext>
                </a:extLst>
              </a:tr>
              <a:tr h="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5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770" y="252183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&amp; Modification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895928"/>
            <a:ext cx="9611592" cy="5077286"/>
          </a:xfrm>
        </p:spPr>
        <p:txBody>
          <a:bodyPr anchor="t">
            <a:normAutofit fontScale="92500" lnSpcReduction="10000"/>
          </a:bodyPr>
          <a:lstStyle/>
          <a:p>
            <a:pPr algn="l"/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All the missing and improper values were dropped from the previously mentioned columns.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value ‘other’ has been dropped in column ‘gender’.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Participants with psychiatric conditions or dyslexia have been excluded.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languages in ‘Native Language’ and ‘Primary Language’ are grouped based on languages language families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  <a:latin typeface="+mj-lt"/>
              </a:rPr>
              <a:t>      and lexical overlap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Multiple language values for the above columns are removed if English was one of the values.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Languages with limited number of speakers are excluded (under </a:t>
            </a:r>
            <a:r>
              <a:rPr lang="fa-IR" sz="1400" dirty="0">
                <a:solidFill>
                  <a:srgbClr val="212121"/>
                </a:solidFill>
                <a:latin typeface="+mj-lt"/>
              </a:rPr>
              <a:t>240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 speakers)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values in column ‘education’ have been reduced and modified to conventional and widely known educational levels.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outliers on target variables are removed to the 95</a:t>
            </a:r>
            <a:r>
              <a:rPr lang="en-US" sz="1600" baseline="30000" dirty="0">
                <a:solidFill>
                  <a:srgbClr val="212121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 percentile.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90487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Example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1866899"/>
            <a:ext cx="9020175" cy="3762375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EE49C-7224-4C61-A64C-2BD2A2D5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" y="485775"/>
            <a:ext cx="12172890" cy="606742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A06E140-7506-4D50-A8AD-5D7E60869320}"/>
              </a:ext>
            </a:extLst>
          </p:cNvPr>
          <p:cNvSpPr txBox="1">
            <a:spLocks/>
          </p:cNvSpPr>
          <p:nvPr/>
        </p:nvSpPr>
        <p:spPr>
          <a:xfrm>
            <a:off x="2415220" y="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Glance</a:t>
            </a:r>
          </a:p>
        </p:txBody>
      </p:sp>
    </p:spTree>
    <p:extLst>
      <p:ext uri="{BB962C8B-B14F-4D97-AF65-F5344CB8AC3E}">
        <p14:creationId xmlns:p14="http://schemas.microsoft.com/office/powerpoint/2010/main" val="21707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Features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79" y="941432"/>
            <a:ext cx="9982821" cy="4687843"/>
          </a:xfrm>
        </p:spPr>
        <p:txBody>
          <a:bodyPr anchor="t">
            <a:normAutofit/>
          </a:bodyPr>
          <a:lstStyle/>
          <a:p>
            <a:pPr algn="l"/>
            <a:r>
              <a:rPr lang="en-US" sz="1800" b="1" dirty="0">
                <a:solidFill>
                  <a:srgbClr val="212121"/>
                </a:solidFill>
                <a:latin typeface="Courier New" panose="02070309020205020404" pitchFamily="49" charset="0"/>
              </a:rPr>
              <a:t>Age Groups                                   Age at Start of English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CDBA8CE0-4BB6-4081-A8D2-43D00A56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15" y="1770040"/>
            <a:ext cx="4043364" cy="44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ADF1845-607E-490D-A0DE-64519318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9" y="1706793"/>
            <a:ext cx="4191207" cy="45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39847" y="2840544"/>
            <a:ext cx="13218850" cy="4692605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DB6F645-7536-4055-80EA-05417166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27" y="4713239"/>
            <a:ext cx="4965876" cy="152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A9F0BAC-5230-457A-A04E-C125EA64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3" y="685800"/>
            <a:ext cx="5561189" cy="38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F1778-7FCE-4046-A65A-BAC2021C328C}"/>
              </a:ext>
            </a:extLst>
          </p:cNvPr>
          <p:cNvSpPr txBox="1"/>
          <p:nvPr/>
        </p:nvSpPr>
        <p:spPr>
          <a:xfrm>
            <a:off x="7229475" y="1057275"/>
            <a:ext cx="381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Education Level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Gender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24414</TotalTime>
  <Words>1062</Words>
  <Application>Microsoft Office PowerPoint</Application>
  <PresentationFormat>Widescreen</PresentationFormat>
  <Paragraphs>205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Model to effectively predict factors contributing English acquisition as a second language</vt:lpstr>
      <vt:lpstr>Dataset Description </vt:lpstr>
      <vt:lpstr>Projects Goals </vt:lpstr>
      <vt:lpstr>Data Structure </vt:lpstr>
      <vt:lpstr>Features examined/Target variable</vt:lpstr>
      <vt:lpstr>Data Cleaning &amp; Modification</vt:lpstr>
      <vt:lpstr>Dataset Example</vt:lpstr>
      <vt:lpstr>Features Representation</vt:lpstr>
      <vt:lpstr>Feature Representation</vt:lpstr>
      <vt:lpstr>Feature Representation</vt:lpstr>
      <vt:lpstr>Feature Representation</vt:lpstr>
      <vt:lpstr> </vt:lpstr>
      <vt:lpstr> </vt:lpstr>
      <vt:lpstr> </vt:lpstr>
      <vt:lpstr>PowerPoint Presentation</vt:lpstr>
      <vt:lpstr>Results</vt:lpstr>
      <vt:lpstr>Visualizing Results</vt:lpstr>
      <vt:lpstr>External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to effectively predict factors contributing English acquisition as a second language</dc:title>
  <dc:creator>arsham vosoughinia</dc:creator>
  <cp:lastModifiedBy>arsham vosoughinia</cp:lastModifiedBy>
  <cp:revision>12</cp:revision>
  <dcterms:created xsi:type="dcterms:W3CDTF">2021-10-02T18:48:55Z</dcterms:created>
  <dcterms:modified xsi:type="dcterms:W3CDTF">2021-10-25T03:22:38Z</dcterms:modified>
</cp:coreProperties>
</file>