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66" r:id="rId4"/>
    <p:sldId id="257" r:id="rId5"/>
    <p:sldId id="267" r:id="rId6"/>
    <p:sldId id="268" r:id="rId7"/>
    <p:sldId id="259" r:id="rId8"/>
    <p:sldId id="260" r:id="rId9"/>
    <p:sldId id="261" r:id="rId10"/>
    <p:sldId id="258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an" initials="A" lastIdx="1" clrIdx="0">
    <p:extLst>
      <p:ext uri="{19B8F6BF-5375-455C-9EA6-DF929625EA0E}">
        <p15:presenceInfo xmlns:p15="http://schemas.microsoft.com/office/powerpoint/2012/main" userId="Ar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6T19:09:24.117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A2645F-5549-4CDB-BEB6-FF0752E6055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027C44-A5DA-4CCA-B81F-826498C4BB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14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645F-5549-4CDB-BEB6-FF0752E6055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7C44-A5DA-4CCA-B81F-826498C4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0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645F-5549-4CDB-BEB6-FF0752E6055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7C44-A5DA-4CCA-B81F-826498C4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0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645F-5549-4CDB-BEB6-FF0752E6055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7C44-A5DA-4CCA-B81F-826498C4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8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645F-5549-4CDB-BEB6-FF0752E6055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7C44-A5DA-4CCA-B81F-826498C4BB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27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645F-5549-4CDB-BEB6-FF0752E6055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7C44-A5DA-4CCA-B81F-826498C4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5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645F-5549-4CDB-BEB6-FF0752E6055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7C44-A5DA-4CCA-B81F-826498C4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0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645F-5549-4CDB-BEB6-FF0752E6055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7C44-A5DA-4CCA-B81F-826498C4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645F-5549-4CDB-BEB6-FF0752E6055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7C44-A5DA-4CCA-B81F-826498C4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645F-5549-4CDB-BEB6-FF0752E6055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7C44-A5DA-4CCA-B81F-826498C4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5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645F-5549-4CDB-BEB6-FF0752E6055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7C44-A5DA-4CCA-B81F-826498C4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1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0A2645F-5549-4CDB-BEB6-FF0752E6055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6027C44-A5DA-4CCA-B81F-826498C4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9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373D-0A90-4166-B181-1F5E7CD50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213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/>
              <a:t>Statistical Examination of Risk Factors in High Casualty Mass-Shootings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38948-0A49-4667-9A8D-41EA3408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en-US" dirty="0"/>
              <a:t>Arsham Vosoughinia</a:t>
            </a:r>
          </a:p>
          <a:p>
            <a:r>
              <a:rPr lang="en-US" sz="1400" dirty="0"/>
              <a:t>Data provided by Mass-Shooting Project Association </a:t>
            </a:r>
          </a:p>
          <a:p>
            <a:r>
              <a:rPr lang="en-US" sz="1400" dirty="0"/>
              <a:t>Funded National Institute of Justice</a:t>
            </a:r>
          </a:p>
        </p:txBody>
      </p:sp>
    </p:spTree>
    <p:extLst>
      <p:ext uri="{BB962C8B-B14F-4D97-AF65-F5344CB8AC3E}">
        <p14:creationId xmlns:p14="http://schemas.microsoft.com/office/powerpoint/2010/main" val="973278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5EB5-915A-4E0D-A1B0-6E2F6F2C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70" y="198784"/>
            <a:ext cx="10515600" cy="1325563"/>
          </a:xfrm>
        </p:spPr>
        <p:txBody>
          <a:bodyPr/>
          <a:lstStyle/>
          <a:p>
            <a:r>
              <a:rPr lang="en-US" dirty="0"/>
              <a:t>Strength of Correlation between factors: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0CE22C-9924-449E-B71F-720010657A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992" y="2076450"/>
            <a:ext cx="7073879" cy="444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1A1B8D-936B-493C-957F-FAA37D93A8C0}"/>
              </a:ext>
            </a:extLst>
          </p:cNvPr>
          <p:cNvSpPr txBox="1"/>
          <p:nvPr/>
        </p:nvSpPr>
        <p:spPr>
          <a:xfrm>
            <a:off x="866775" y="1685925"/>
            <a:ext cx="33742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Absolute value of correlation coefficient has a range of zero to 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Higher value of correlation coefficient indicates stronger correlation</a:t>
            </a:r>
          </a:p>
        </p:txBody>
      </p:sp>
    </p:spTree>
    <p:extLst>
      <p:ext uri="{BB962C8B-B14F-4D97-AF65-F5344CB8AC3E}">
        <p14:creationId xmlns:p14="http://schemas.microsoft.com/office/powerpoint/2010/main" val="416980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18E5-1092-40AA-ACA2-38419859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377190"/>
            <a:ext cx="9875520" cy="1356360"/>
          </a:xfrm>
        </p:spPr>
        <p:txBody>
          <a:bodyPr/>
          <a:lstStyle/>
          <a:p>
            <a:r>
              <a:rPr lang="en-US" dirty="0"/>
              <a:t>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6B3C-CA68-44F2-804A-DC4541DEC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33550"/>
            <a:ext cx="9872871" cy="45148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Age, Race, Location/State and History of mental illnesses all proved to be strong factor in predicting the severity of an incident in terms of number of casualties, due to all the P-Values of Kruskal test were smaller than 5%.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The Age factor followed by Location/State showed a greater correlation to the number of casualties among all other factors. 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No factor showed to be very strongly corelated to the number of casualties, with highest being the factor Age with correlation coefficient of of 0.15.  </a:t>
            </a:r>
          </a:p>
          <a:p>
            <a:pPr marL="4572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The outcome of this research can facilitate authorities and officials as well as social researchers in fight against the mass-shooting crisis in the U.S.</a:t>
            </a:r>
          </a:p>
        </p:txBody>
      </p:sp>
    </p:spTree>
    <p:extLst>
      <p:ext uri="{BB962C8B-B14F-4D97-AF65-F5344CB8AC3E}">
        <p14:creationId xmlns:p14="http://schemas.microsoft.com/office/powerpoint/2010/main" val="147400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04DF-30AC-48D3-81B5-AB289D7C3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32103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054F-8463-4A9D-83E2-52036A8C2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0801"/>
            <a:ext cx="10515600" cy="35861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3670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5299-353B-466B-A436-CD79309D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B6A6B-FDAD-4AB9-BE07-13937B271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gathered by “The Mass-Shooting Project” Association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Dataset examines and quantizes various life-background factors of the perpetrator (History of Mental Illness, Race, Religion, History of Substance Abuse, etc.)</a:t>
            </a: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Dataset examines and quantizes the details of each incident (Location, Time, Number of Killed, etc.)</a:t>
            </a:r>
          </a:p>
        </p:txBody>
      </p:sp>
    </p:spTree>
    <p:extLst>
      <p:ext uri="{BB962C8B-B14F-4D97-AF65-F5344CB8AC3E}">
        <p14:creationId xmlns:p14="http://schemas.microsoft.com/office/powerpoint/2010/main" val="97838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00AF-A114-442C-B7FC-F1CC8768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Research: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462A0-F4B2-4899-BEE2-63E17E38B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65960"/>
            <a:ext cx="9872871" cy="4038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Find the total number of victims for each incident ( Killed and Injured)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Identify the suggested risk factors of Age, Race, State/Location and History of Mental Illness for each incident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Find the strength of correlation between each factor and the number of victims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Examine whether there is likelihood in predicting the severity of incident with respect to each factor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Present recommendations for National Crime Prevention officials with the intention to minimize the number of victims arising from such matters</a:t>
            </a:r>
          </a:p>
        </p:txBody>
      </p:sp>
    </p:spTree>
    <p:extLst>
      <p:ext uri="{BB962C8B-B14F-4D97-AF65-F5344CB8AC3E}">
        <p14:creationId xmlns:p14="http://schemas.microsoft.com/office/powerpoint/2010/main" val="305262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D113-F9C0-464E-9C79-D2ED4DB6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examined: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4CE745-F0F7-4325-92C3-66F20C477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59191"/>
              </p:ext>
            </p:extLst>
          </p:nvPr>
        </p:nvGraphicFramePr>
        <p:xfrm>
          <a:off x="990600" y="2076450"/>
          <a:ext cx="10439400" cy="3446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9800">
                  <a:extLst>
                    <a:ext uri="{9D8B030D-6E8A-4147-A177-3AD203B41FA5}">
                      <a16:colId xmlns:a16="http://schemas.microsoft.com/office/drawing/2014/main" val="376448942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751331539"/>
                    </a:ext>
                  </a:extLst>
                </a:gridCol>
                <a:gridCol w="4295775">
                  <a:extLst>
                    <a:ext uri="{9D8B030D-6E8A-4147-A177-3AD203B41FA5}">
                      <a16:colId xmlns:a16="http://schemas.microsoft.com/office/drawing/2014/main" val="1913120061"/>
                    </a:ext>
                  </a:extLst>
                </a:gridCol>
              </a:tblGrid>
              <a:tr h="69532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Perpetrator’s </a:t>
                      </a:r>
                      <a:r>
                        <a:rPr lang="en-US" sz="2000" b="1" dirty="0"/>
                        <a:t>Age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VS.</a:t>
                      </a:r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2000" b="1" dirty="0"/>
                    </a:p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Incident’s total </a:t>
                      </a:r>
                      <a:r>
                        <a:rPr lang="en-US" sz="2000" b="1" dirty="0"/>
                        <a:t>number of people killed or injured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189839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Perpetrator’s </a:t>
                      </a:r>
                      <a:r>
                        <a:rPr lang="en-US" sz="2000" b="1" dirty="0"/>
                        <a:t>Race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18254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Perpetrator history of </a:t>
                      </a:r>
                      <a:r>
                        <a:rPr lang="en-US" sz="2000" b="1" dirty="0"/>
                        <a:t>Mental Illnesses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782777"/>
                  </a:ext>
                </a:extLst>
              </a:tr>
              <a:tr h="103879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Incident’s location/</a:t>
                      </a:r>
                      <a:r>
                        <a:rPr lang="en-US" sz="2000" b="1" dirty="0"/>
                        <a:t>State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572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47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D781-CB4C-4038-B426-E2E638F6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examples of normally distributed data:</a:t>
            </a:r>
          </a:p>
        </p:txBody>
      </p:sp>
      <p:pic>
        <p:nvPicPr>
          <p:cNvPr id="4098" name="Picture 2" descr="3.1: Normal Distribution - Statistics LibreTexts">
            <a:extLst>
              <a:ext uri="{FF2B5EF4-FFF2-40B4-BE49-F238E27FC236}">
                <a16:creationId xmlns:a16="http://schemas.microsoft.com/office/drawing/2014/main" id="{D083A378-EEBE-4EFB-B137-8F60F3D0E1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465" y="3748202"/>
            <a:ext cx="7336235" cy="212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545E82-CF25-4B19-B865-568F70AD1010}"/>
              </a:ext>
            </a:extLst>
          </p:cNvPr>
          <p:cNvSpPr txBox="1"/>
          <p:nvPr/>
        </p:nvSpPr>
        <p:spPr>
          <a:xfrm>
            <a:off x="1247774" y="2095500"/>
            <a:ext cx="9770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Figure for data distribution follows a bell-shaped Gaussian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Gaussian pattern is relatively symmetrical  around the mean</a:t>
            </a:r>
          </a:p>
        </p:txBody>
      </p:sp>
    </p:spTree>
    <p:extLst>
      <p:ext uri="{BB962C8B-B14F-4D97-AF65-F5344CB8AC3E}">
        <p14:creationId xmlns:p14="http://schemas.microsoft.com/office/powerpoint/2010/main" val="132920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50E3-D0D3-4F02-838A-43B95033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examples of NOT normally distributed data: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47288-C0E6-4763-9C82-E1F471CC6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Figure does not follow a typical bell-shaped Gaussian pattern</a:t>
            </a:r>
          </a:p>
        </p:txBody>
      </p:sp>
      <p:pic>
        <p:nvPicPr>
          <p:cNvPr id="5124" name="Picture 4" descr="Bimodal Distribution Example">
            <a:extLst>
              <a:ext uri="{FF2B5EF4-FFF2-40B4-BE49-F238E27FC236}">
                <a16:creationId xmlns:a16="http://schemas.microsoft.com/office/drawing/2014/main" id="{62E812A8-DF3B-4094-A9A9-3D878A6A4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71" y="2995385"/>
            <a:ext cx="6622360" cy="303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37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E675-4D81-4E1B-9452-498E6F2B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517" y="278245"/>
            <a:ext cx="10515600" cy="1043660"/>
          </a:xfrm>
        </p:spPr>
        <p:txBody>
          <a:bodyPr>
            <a:noAutofit/>
          </a:bodyPr>
          <a:lstStyle/>
          <a:p>
            <a:r>
              <a:rPr lang="en-US" sz="3600" dirty="0"/>
              <a:t>Mass-Shooting selected factors data Distributions &amp; normality check: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979C8A-CE1C-4E5E-A733-AF37E3401F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4" y="1505779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0AFA8FD-F7E2-465D-9332-ED6E3D30F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176" y="2425149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87586D1-20A0-4887-8C6F-AF6D9864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917" y="3250096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4E4320-1DD5-477F-8F41-7609597918B2}"/>
              </a:ext>
            </a:extLst>
          </p:cNvPr>
          <p:cNvSpPr txBox="1"/>
          <p:nvPr/>
        </p:nvSpPr>
        <p:spPr>
          <a:xfrm>
            <a:off x="571500" y="4204253"/>
            <a:ext cx="321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Normality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disputed</a:t>
            </a:r>
            <a:r>
              <a:rPr lang="en-US" dirty="0"/>
              <a:t> according to the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AB373A-4E5A-4B01-8F16-9F9FC1BC4459}"/>
              </a:ext>
            </a:extLst>
          </p:cNvPr>
          <p:cNvSpPr txBox="1"/>
          <p:nvPr/>
        </p:nvSpPr>
        <p:spPr>
          <a:xfrm>
            <a:off x="4575151" y="5287093"/>
            <a:ext cx="269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Normality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disputed</a:t>
            </a:r>
            <a:r>
              <a:rPr lang="en-US" dirty="0"/>
              <a:t> according to the 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E8641E-7285-4FD9-9D5E-048DB5FE5A27}"/>
              </a:ext>
            </a:extLst>
          </p:cNvPr>
          <p:cNvSpPr txBox="1"/>
          <p:nvPr/>
        </p:nvSpPr>
        <p:spPr>
          <a:xfrm>
            <a:off x="8763000" y="5933424"/>
            <a:ext cx="238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Appears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85961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0C0-CEA4-4C89-A7D1-58017588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9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Mass-Shooting selected factors data Distributions &amp; normality check: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85A5F2-3A6D-44E2-BCB7-B0DDCE1F79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914" y="1259240"/>
            <a:ext cx="3839675" cy="280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665561E-38F2-4557-ABB0-3E5E99D14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89" y="3201320"/>
            <a:ext cx="3907450" cy="280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4914FC-8176-4D5B-AD41-BC47C9225B49}"/>
              </a:ext>
            </a:extLst>
          </p:cNvPr>
          <p:cNvSpPr txBox="1"/>
          <p:nvPr/>
        </p:nvSpPr>
        <p:spPr>
          <a:xfrm>
            <a:off x="838199" y="2337661"/>
            <a:ext cx="3619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Normality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disputed</a:t>
            </a:r>
            <a:r>
              <a:rPr lang="en-US" dirty="0"/>
              <a:t> according to the graph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EEABB-3688-47ED-B9AD-06D379963794}"/>
              </a:ext>
            </a:extLst>
          </p:cNvPr>
          <p:cNvSpPr txBox="1"/>
          <p:nvPr/>
        </p:nvSpPr>
        <p:spPr>
          <a:xfrm>
            <a:off x="5985914" y="4295775"/>
            <a:ext cx="4415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Normality </a:t>
            </a:r>
            <a:r>
              <a:rPr lang="en-US" dirty="0">
                <a:solidFill>
                  <a:srgbClr val="C00000"/>
                </a:solidFill>
              </a:rPr>
              <a:t>disputed</a:t>
            </a:r>
            <a:r>
              <a:rPr lang="en-US" dirty="0"/>
              <a:t> via Shapiro-Wilk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Normality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disputed</a:t>
            </a:r>
            <a:r>
              <a:rPr lang="en-US" dirty="0"/>
              <a:t> according to  the graph</a:t>
            </a:r>
          </a:p>
          <a:p>
            <a:r>
              <a:rPr lang="en-US" dirty="0"/>
              <a:t>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2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5C34-4218-4175-8386-7F32CDAA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0680"/>
            <a:ext cx="11163300" cy="952500"/>
          </a:xfrm>
        </p:spPr>
        <p:txBody>
          <a:bodyPr>
            <a:noAutofit/>
          </a:bodyPr>
          <a:lstStyle/>
          <a:p>
            <a:r>
              <a:rPr lang="en-US" sz="4000" dirty="0"/>
              <a:t>Statistical Test for prediction and codependence: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EC01-DE76-4C3A-AE78-815C6E1B9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2620"/>
            <a:ext cx="10515600" cy="45847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60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Method applied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Kruskal–Wallis Test</a:t>
            </a:r>
            <a:endParaRPr lang="en-US" sz="1600" b="1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Reason for appliance</a:t>
            </a:r>
            <a:r>
              <a:rPr lang="en-US" sz="1600" b="1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sz="1800" b="1" dirty="0">
                <a:solidFill>
                  <a:srgbClr val="212121"/>
                </a:solidFill>
                <a:latin typeface="Courier New" panose="02070309020205020404" pitchFamily="49" charset="0"/>
              </a:rPr>
              <a:t>Most data are not normally distributed</a:t>
            </a:r>
          </a:p>
          <a:p>
            <a:pPr marL="45720" indent="0">
              <a:buNone/>
            </a:pPr>
            <a:endParaRPr lang="en-US" sz="1400" b="1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Significant dependence likelihood between Age and Total Casualties </a:t>
            </a:r>
          </a:p>
          <a:p>
            <a:pPr marL="45720" indent="0">
              <a:lnSpc>
                <a:spcPct val="5000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P-Value= 1.7 E-56 &lt;&lt; 0.05</a:t>
            </a:r>
          </a:p>
          <a:p>
            <a:pPr marL="45720" indent="0">
              <a:lnSpc>
                <a:spcPct val="50000"/>
              </a:lnSpc>
              <a:buNone/>
            </a:pPr>
            <a:endParaRPr lang="en-US" sz="16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Significant dependence likelihood between Race and Total Casualties</a:t>
            </a:r>
          </a:p>
          <a:p>
            <a:pPr marL="45720" indent="0">
              <a:lnSpc>
                <a:spcPct val="5000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P-Value= 1.3 E-34 &lt;&lt; 0.05</a:t>
            </a:r>
          </a:p>
          <a:p>
            <a:pPr marL="45720" indent="0">
              <a:lnSpc>
                <a:spcPct val="50000"/>
              </a:lnSpc>
              <a:buNone/>
            </a:pPr>
            <a:endParaRPr lang="en-US" sz="1600" b="0" i="0" dirty="0">
              <a:solidFill>
                <a:schemeClr val="accent2">
                  <a:lumMod val="5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Significant dependence likelihood between Location/State and Total Casualties</a:t>
            </a:r>
            <a:endParaRPr lang="en-US" sz="1600" b="0" i="0" dirty="0">
              <a:solidFill>
                <a:schemeClr val="accent2">
                  <a:lumMod val="5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pPr marL="45720" indent="0">
              <a:lnSpc>
                <a:spcPct val="5000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P-Value= 3.7 E-56 &lt;&lt; 0.05</a:t>
            </a:r>
          </a:p>
          <a:p>
            <a:pPr marL="45720" indent="0">
              <a:lnSpc>
                <a:spcPct val="50000"/>
              </a:lnSpc>
              <a:buNone/>
            </a:pPr>
            <a:endParaRPr lang="en-US" sz="16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Significant dependence likelihood between Mental Illnesses and Total Casualties</a:t>
            </a:r>
          </a:p>
          <a:p>
            <a:pPr marL="45720" indent="0">
              <a:lnSpc>
                <a:spcPct val="5000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P-Value= 3.0 E-43 &lt;&lt; 0.05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949069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3037</TotalTime>
  <Words>525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Courier New</vt:lpstr>
      <vt:lpstr>Basis</vt:lpstr>
      <vt:lpstr>Statistical Examination of Risk Factors in High Casualty Mass-Shootings</vt:lpstr>
      <vt:lpstr>Data Introduction:</vt:lpstr>
      <vt:lpstr>Goals of the Research:</vt:lpstr>
      <vt:lpstr>Factors examined:</vt:lpstr>
      <vt:lpstr>Visual examples of normally distributed data:</vt:lpstr>
      <vt:lpstr>Visual examples of NOT normally distributed data:</vt:lpstr>
      <vt:lpstr>Mass-Shooting selected factors data Distributions &amp; normality check:</vt:lpstr>
      <vt:lpstr>Mass-Shooting selected factors data Distributions &amp; normality check:</vt:lpstr>
      <vt:lpstr>Statistical Test for prediction and codependence:</vt:lpstr>
      <vt:lpstr>Strength of Correlation between factors:</vt:lpstr>
      <vt:lpstr>Recommendations: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Examination of Risk Factors in High Casualty Mass-Shootings</dc:title>
  <dc:creator>Arian</dc:creator>
  <cp:lastModifiedBy>Arian</cp:lastModifiedBy>
  <cp:revision>11</cp:revision>
  <dcterms:created xsi:type="dcterms:W3CDTF">2021-08-06T21:10:14Z</dcterms:created>
  <dcterms:modified xsi:type="dcterms:W3CDTF">2021-08-08T23:47:56Z</dcterms:modified>
</cp:coreProperties>
</file>