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5" r:id="rId7"/>
    <p:sldId id="266" r:id="rId8"/>
    <p:sldId id="267" r:id="rId9"/>
    <p:sldId id="268" r:id="rId10"/>
    <p:sldId id="269" r:id="rId11"/>
    <p:sldId id="262" r:id="rId12"/>
    <p:sldId id="263" r:id="rId13"/>
    <p:sldId id="264"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938BF32-C65D-4A3C-99FB-8DAB6541E06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032AEF-846C-4BA3-9887-39DCFB3D1FF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938BF32-C65D-4A3C-99FB-8DAB6541E06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032AEF-846C-4BA3-9887-39DCFB3D1FF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938BF32-C65D-4A3C-99FB-8DAB6541E06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032AEF-846C-4BA3-9887-39DCFB3D1FF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938BF32-C65D-4A3C-99FB-8DAB6541E06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032AEF-846C-4BA3-9887-39DCFB3D1FF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938BF32-C65D-4A3C-99FB-8DAB6541E06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032AEF-846C-4BA3-9887-39DCFB3D1FF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938BF32-C65D-4A3C-99FB-8DAB6541E06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032AEF-846C-4BA3-9887-39DCFB3D1FF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938BF32-C65D-4A3C-99FB-8DAB6541E06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032AEF-846C-4BA3-9887-39DCFB3D1FF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938BF32-C65D-4A3C-99FB-8DAB6541E06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032AEF-846C-4BA3-9887-39DCFB3D1FF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8BF32-C65D-4A3C-99FB-8DAB6541E06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032AEF-846C-4BA3-9887-39DCFB3D1FF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938BF32-C65D-4A3C-99FB-8DAB6541E06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032AEF-846C-4BA3-9887-39DCFB3D1FF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938BF32-C65D-4A3C-99FB-8DAB6541E06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032AEF-846C-4BA3-9887-39DCFB3D1FF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8BF32-C65D-4A3C-99FB-8DAB6541E06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32AEF-846C-4BA3-9887-39DCFB3D1FF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ummyjson.com/car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Promises in JS</a:t>
            </a:r>
            <a:endParaRPr lang="en-IN" dirty="0"/>
          </a:p>
        </p:txBody>
      </p:sp>
      <p:sp>
        <p:nvSpPr>
          <p:cNvPr id="3" name="Subtitle 2"/>
          <p:cNvSpPr>
            <a:spLocks noGrp="1"/>
          </p:cNvSpPr>
          <p:nvPr>
            <p:ph type="subTitle" idx="1"/>
          </p:nvPr>
        </p:nvSpPr>
        <p:spPr/>
        <p:txBody>
          <a:bodyPr/>
          <a:lstStyle/>
          <a:p>
            <a:r>
              <a:rPr lang="en-US" altLang="en-IN"/>
              <a:t>ADACODE SOLUTIONS</a:t>
            </a:r>
            <a:endParaRPr lang="en-US" alt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Promise Chaining</a:t>
            </a:r>
            <a:endParaRPr lang="en-IN" dirty="0"/>
          </a:p>
        </p:txBody>
      </p:sp>
      <p:sp>
        <p:nvSpPr>
          <p:cNvPr id="3" name="Content Placeholder 2"/>
          <p:cNvSpPr>
            <a:spLocks noGrp="1"/>
          </p:cNvSpPr>
          <p:nvPr>
            <p:ph idx="1"/>
          </p:nvPr>
        </p:nvSpPr>
        <p:spPr/>
        <p:txBody>
          <a:bodyPr/>
          <a:lstStyle/>
          <a:p>
            <a:r>
              <a:rPr lang="en-IN" dirty="0"/>
              <a:t>Promises are useful when you have to handle more than one asynchronous task, one after another. For that we use promise chaining.</a:t>
            </a:r>
            <a:endParaRPr lang="en-IN" dirty="0"/>
          </a:p>
          <a:p>
            <a:r>
              <a:rPr lang="en-IN" dirty="0"/>
              <a:t>To perform an operation after a promise resolved using methods then(), catch(), and finally()</a:t>
            </a:r>
            <a:endParaRPr lang="en-IN" dirty="0"/>
          </a:p>
          <a:p>
            <a:endParaRPr lang="en-IN" dirty="0"/>
          </a:p>
        </p:txBody>
      </p:sp>
      <p:pic>
        <p:nvPicPr>
          <p:cNvPr id="5" name="Picture 4"/>
          <p:cNvPicPr>
            <a:picLocks noChangeAspect="1"/>
          </p:cNvPicPr>
          <p:nvPr/>
        </p:nvPicPr>
        <p:blipFill>
          <a:blip r:embed="rId1"/>
          <a:stretch>
            <a:fillRect/>
          </a:stretch>
        </p:blipFill>
        <p:spPr>
          <a:xfrm>
            <a:off x="2690337" y="4001294"/>
            <a:ext cx="6811326" cy="27949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549173" y="398789"/>
            <a:ext cx="5281783" cy="6125570"/>
          </a:xfrm>
        </p:spPr>
      </p:pic>
      <p:pic>
        <p:nvPicPr>
          <p:cNvPr id="7" name="Picture 6"/>
          <p:cNvPicPr>
            <a:picLocks noChangeAspect="1"/>
          </p:cNvPicPr>
          <p:nvPr/>
        </p:nvPicPr>
        <p:blipFill>
          <a:blip r:embed="rId2"/>
          <a:stretch>
            <a:fillRect/>
          </a:stretch>
        </p:blipFill>
        <p:spPr>
          <a:xfrm>
            <a:off x="5971964" y="398789"/>
            <a:ext cx="5911784" cy="60940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Promises VS Callback</a:t>
            </a:r>
            <a:endParaRPr lang="en-IN" dirty="0"/>
          </a:p>
        </p:txBody>
      </p:sp>
      <p:pic>
        <p:nvPicPr>
          <p:cNvPr id="7" name="Content Placeholder 6"/>
          <p:cNvPicPr>
            <a:picLocks noGrp="1" noChangeAspect="1"/>
          </p:cNvPicPr>
          <p:nvPr>
            <p:ph idx="1"/>
          </p:nvPr>
        </p:nvPicPr>
        <p:blipFill>
          <a:blip r:embed="rId1"/>
          <a:stretch>
            <a:fillRect/>
          </a:stretch>
        </p:blipFill>
        <p:spPr>
          <a:xfrm>
            <a:off x="473198" y="2327815"/>
            <a:ext cx="5808332" cy="3410376"/>
          </a:xfrm>
        </p:spPr>
      </p:pic>
      <p:pic>
        <p:nvPicPr>
          <p:cNvPr id="9" name="Picture 8"/>
          <p:cNvPicPr>
            <a:picLocks noChangeAspect="1"/>
          </p:cNvPicPr>
          <p:nvPr/>
        </p:nvPicPr>
        <p:blipFill>
          <a:blip r:embed="rId2"/>
          <a:stretch>
            <a:fillRect/>
          </a:stretch>
        </p:blipFill>
        <p:spPr>
          <a:xfrm>
            <a:off x="6427304" y="2343056"/>
            <a:ext cx="5557858" cy="3395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a:t>
            </a:r>
            <a:endParaRPr lang="en-IN" dirty="0"/>
          </a:p>
        </p:txBody>
      </p:sp>
      <p:sp>
        <p:nvSpPr>
          <p:cNvPr id="3" name="Content Placeholder 2"/>
          <p:cNvSpPr>
            <a:spLocks noGrp="1"/>
          </p:cNvSpPr>
          <p:nvPr>
            <p:ph idx="1"/>
          </p:nvPr>
        </p:nvSpPr>
        <p:spPr/>
        <p:txBody>
          <a:bodyPr/>
          <a:lstStyle/>
          <a:p>
            <a:r>
              <a:rPr lang="en-IN" dirty="0"/>
              <a:t>Fetch data from this : </a:t>
            </a:r>
            <a:r>
              <a:rPr lang="en-IN" dirty="0">
                <a:hlinkClick r:id="rId1"/>
              </a:rPr>
              <a:t>dummyjson.com/carts</a:t>
            </a:r>
            <a:r>
              <a:rPr lang="en-IN" dirty="0"/>
              <a:t> and Design a Cart Page using bootstrap.</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Why We Use Promise?</a:t>
            </a:r>
            <a:endParaRPr lang="en-IN" dirty="0"/>
          </a:p>
        </p:txBody>
      </p:sp>
      <p:sp>
        <p:nvSpPr>
          <p:cNvPr id="3" name="Content Placeholder 2"/>
          <p:cNvSpPr>
            <a:spLocks noGrp="1"/>
          </p:cNvSpPr>
          <p:nvPr>
            <p:ph idx="1"/>
          </p:nvPr>
        </p:nvSpPr>
        <p:spPr/>
        <p:txBody>
          <a:bodyPr>
            <a:normAutofit/>
          </a:bodyPr>
          <a:lstStyle/>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 JavaScript code is executed synchronously that is in sequential order.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Synchronous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means the code is executed one by one like one line is executed then the next line is executed and so 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means each statement has to wait for the previous statement to finish executing.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Asynchronous operation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in JavaScript breakup long operation into shorter ones so other operations can execute.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Asynchronous delayed execution by postponing the heavy operation to the end of the event loop, to give event handlers the ability to respond.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Asynchronous code takes statements outside of the main program flow, allowing the code to run without blocking and waiting for the result or other to finish.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What is Promise?</a:t>
            </a:r>
            <a:endParaRPr lang="en-IN" dirty="0"/>
          </a:p>
        </p:txBody>
      </p:sp>
      <p:sp>
        <p:nvSpPr>
          <p:cNvPr id="3" name="Content Placeholder 2"/>
          <p:cNvSpPr>
            <a:spLocks noGrp="1"/>
          </p:cNvSpPr>
          <p:nvPr>
            <p:ph idx="1"/>
          </p:nvPr>
        </p:nvSpPr>
        <p:spPr/>
        <p:txBody>
          <a:bodyPr/>
          <a:lstStyle/>
          <a:p>
            <a:r>
              <a:rPr lang="en-IN" dirty="0"/>
              <a:t>Promise is a good way to handle asynchronous operations</a:t>
            </a:r>
            <a:endParaRPr lang="en-IN" dirty="0"/>
          </a:p>
          <a:p>
            <a:r>
              <a:rPr lang="en-IN" dirty="0"/>
              <a:t>It is used to find out if the asynchronous operation is successfully completed or not.</a:t>
            </a:r>
            <a:endParaRPr lang="en-IN" dirty="0"/>
          </a:p>
          <a:p>
            <a:r>
              <a:rPr lang="en-IN" dirty="0"/>
              <a:t>A promise may have one of three states</a:t>
            </a:r>
            <a:endParaRPr lang="en-IN" dirty="0"/>
          </a:p>
          <a:p>
            <a:pPr marL="0" indent="0">
              <a:buNone/>
            </a:pPr>
            <a:endParaRPr lang="en-IN" dirty="0"/>
          </a:p>
          <a:p>
            <a:pPr marL="1714500" lvl="3" indent="-342900">
              <a:buFont typeface="+mj-lt"/>
              <a:buAutoNum type="arabicPeriod"/>
            </a:pPr>
            <a:r>
              <a:rPr lang="en-IN" b="1" dirty="0"/>
              <a:t>Pending</a:t>
            </a:r>
            <a:r>
              <a:rPr lang="en-IN" dirty="0"/>
              <a:t> – process is not complete</a:t>
            </a:r>
            <a:endParaRPr lang="en-IN" dirty="0"/>
          </a:p>
          <a:p>
            <a:pPr marL="1714500" lvl="3" indent="-342900">
              <a:buFont typeface="+mj-lt"/>
              <a:buAutoNum type="arabicPeriod"/>
            </a:pPr>
            <a:r>
              <a:rPr lang="en-IN" b="1" dirty="0"/>
              <a:t>Fulfilled</a:t>
            </a:r>
            <a:r>
              <a:rPr lang="en-IN" dirty="0"/>
              <a:t> – operation successful</a:t>
            </a:r>
            <a:endParaRPr lang="en-IN" dirty="0"/>
          </a:p>
          <a:p>
            <a:pPr marL="1714500" lvl="3" indent="-342900">
              <a:buFont typeface="+mj-lt"/>
              <a:buAutoNum type="arabicPeriod"/>
            </a:pPr>
            <a:r>
              <a:rPr lang="en-IN" b="1" dirty="0"/>
              <a:t>Rejected</a:t>
            </a:r>
            <a:r>
              <a:rPr lang="en-IN" dirty="0"/>
              <a:t> – an error occurs</a:t>
            </a: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Promise</a:t>
            </a:r>
            <a:endParaRPr lang="en-IN" dirty="0"/>
          </a:p>
        </p:txBody>
      </p:sp>
      <p:sp>
        <p:nvSpPr>
          <p:cNvPr id="3" name="Content Placeholder 2"/>
          <p:cNvSpPr>
            <a:spLocks noGrp="1"/>
          </p:cNvSpPr>
          <p:nvPr>
            <p:ph idx="1"/>
          </p:nvPr>
        </p:nvSpPr>
        <p:spPr/>
        <p:txBody>
          <a:bodyPr>
            <a:normAutofit/>
          </a:bodyPr>
          <a:lstStyle/>
          <a:p>
            <a:r>
              <a:rPr lang="en-GB" sz="2000" dirty="0"/>
              <a:t>In JavaScript promise is the same as a promise we make in real life. When we make a promise in real life, it is assured that we are going to do keep in the future. As promises can only be made for the future.</a:t>
            </a:r>
            <a:endParaRPr lang="en-GB" sz="2000" dirty="0"/>
          </a:p>
          <a:p>
            <a:r>
              <a:rPr lang="en-GB" sz="2000" dirty="0"/>
              <a:t>A promise has 2 general outputs: it will either be kept when the time comes, or it won’t. </a:t>
            </a:r>
            <a:endParaRPr lang="en-GB" sz="2000" dirty="0"/>
          </a:p>
          <a:p>
            <a:pPr algn="just">
              <a:lnSpc>
                <a:spcPct val="115000"/>
              </a:lnSpc>
              <a:spcAft>
                <a:spcPts val="1000"/>
              </a:spcAft>
            </a:pPr>
            <a:r>
              <a:rPr lang="en-US" sz="1800" dirty="0">
                <a:effectLst/>
                <a:latin typeface="+mj-lt"/>
                <a:ea typeface="Times New Roman" panose="02020603050405020304" pitchFamily="18" charset="0"/>
                <a:cs typeface="Times New Roman" panose="02020603050405020304" pitchFamily="18" charset="0"/>
              </a:rPr>
              <a:t>Suppose you are appearing for the exam; your dad promises you to give the new bike after getting a pass with first class. That is Promise, A promise has 3 stated</a:t>
            </a:r>
            <a:endParaRPr lang="en-IN" sz="1800" dirty="0">
              <a:effectLst/>
              <a:latin typeface="+mj-lt"/>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US" sz="1800" dirty="0">
                <a:effectLst/>
                <a:latin typeface="+mj-lt"/>
                <a:ea typeface="Times New Roman" panose="02020603050405020304" pitchFamily="18" charset="0"/>
                <a:cs typeface="Times New Roman" panose="02020603050405020304" pitchFamily="18" charset="0"/>
              </a:rPr>
              <a:t>Pending: You don’t know if you will get the bike</a:t>
            </a:r>
            <a:endParaRPr lang="en-IN" sz="1800" dirty="0">
              <a:effectLst/>
              <a:latin typeface="+mj-lt"/>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1800" dirty="0">
                <a:effectLst/>
                <a:latin typeface="+mj-lt"/>
                <a:ea typeface="Times New Roman" panose="02020603050405020304" pitchFamily="18" charset="0"/>
                <a:cs typeface="Times New Roman" panose="02020603050405020304" pitchFamily="18" charset="0"/>
              </a:rPr>
              <a:t>Fulfilled: Dad is happy with your first class and he will give you the new bike</a:t>
            </a:r>
            <a:endParaRPr lang="en-US" sz="1800" dirty="0">
              <a:effectLst/>
              <a:latin typeface="+mj-lt"/>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GB" sz="1800" dirty="0">
                <a:effectLst/>
                <a:latin typeface="+mj-lt"/>
                <a:ea typeface="Times New Roman" panose="02020603050405020304" pitchFamily="18" charset="0"/>
                <a:cs typeface="Times New Roman" panose="02020603050405020304" pitchFamily="18" charset="0"/>
              </a:rPr>
              <a:t>Rejected: Dad is not happy as you didn’t get the first class, he withholds the new bike</a:t>
            </a:r>
            <a:endParaRPr lang="en-GB" sz="1800" dirty="0">
              <a:effectLst/>
              <a:latin typeface="+mj-lt"/>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mj-lt"/>
              <a:buAutoNum type="arabicPeriod"/>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Where to use Promises</a:t>
            </a:r>
            <a:endParaRPr lang="en-IN" dirty="0"/>
          </a:p>
        </p:txBody>
      </p:sp>
      <p:sp>
        <p:nvSpPr>
          <p:cNvPr id="3" name="Content Placeholder 2"/>
          <p:cNvSpPr>
            <a:spLocks noGrp="1"/>
          </p:cNvSpPr>
          <p:nvPr>
            <p:ph idx="1"/>
          </p:nvPr>
        </p:nvSpPr>
        <p:spPr/>
        <p:txBody>
          <a:bodyPr/>
          <a:lstStyle/>
          <a:p>
            <a:r>
              <a:rPr lang="en-GB" dirty="0"/>
              <a:t>When we are using API and want to make an asynchronous call to remote web services and requesting some data from web service then the JavaScript promise promises us to get data from web services and we can use it in the future. </a:t>
            </a:r>
            <a:endParaRPr lang="en-GB" dirty="0"/>
          </a:p>
          <a:p>
            <a:r>
              <a:rPr lang="en-GB" dirty="0"/>
              <a:t>It is used for handling asynchronous events and It’s mostly used for handling the asynchronous HTTP requests</a:t>
            </a:r>
            <a:endParaRPr lang="en-GB"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Promises features</a:t>
            </a:r>
            <a:endParaRPr lang="en-IN" dirty="0"/>
          </a:p>
        </p:txBody>
      </p:sp>
      <p:sp>
        <p:nvSpPr>
          <p:cNvPr id="3" name="Content Placeholder 2"/>
          <p:cNvSpPr>
            <a:spLocks noGrp="1"/>
          </p:cNvSpPr>
          <p:nvPr>
            <p:ph idx="1"/>
          </p:nvPr>
        </p:nvSpPr>
        <p:spPr/>
        <p:txBody>
          <a:bodyPr/>
          <a:lstStyle/>
          <a:p>
            <a:r>
              <a:rPr lang="en-GB" dirty="0"/>
              <a:t>It’s good for handling asynchronous operation</a:t>
            </a:r>
            <a:endParaRPr lang="en-GB" dirty="0"/>
          </a:p>
          <a:p>
            <a:r>
              <a:rPr lang="en-GB" dirty="0"/>
              <a:t>Good for handling multiple asynchronous operations</a:t>
            </a:r>
            <a:endParaRPr lang="en-GB" dirty="0"/>
          </a:p>
          <a:p>
            <a:r>
              <a:rPr lang="en-GB" dirty="0"/>
              <a:t>Provide better error handling</a:t>
            </a:r>
            <a:endParaRPr lang="en-GB" dirty="0"/>
          </a:p>
          <a:p>
            <a:r>
              <a:rPr lang="en-GB" dirty="0"/>
              <a:t>It improves the code readability</a:t>
            </a:r>
            <a:endParaRPr lang="en-GB"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JavaScript Promises States and Control flow</a:t>
            </a:r>
            <a:endParaRPr lang="en-IN" dirty="0"/>
          </a:p>
        </p:txBody>
      </p:sp>
      <p:pic>
        <p:nvPicPr>
          <p:cNvPr id="4" name="Content Placeholder 3"/>
          <p:cNvPicPr>
            <a:picLocks noGrp="1" noChangeAspect="1"/>
          </p:cNvPicPr>
          <p:nvPr>
            <p:ph idx="1"/>
          </p:nvPr>
        </p:nvPicPr>
        <p:blipFill>
          <a:blip r:embed="rId1"/>
          <a:stretch>
            <a:fillRect/>
          </a:stretch>
        </p:blipFill>
        <p:spPr>
          <a:xfrm>
            <a:off x="1126434" y="1690688"/>
            <a:ext cx="10227365" cy="46173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JavaScript Promise Control flow</a:t>
            </a:r>
            <a:endParaRPr lang="en-IN" dirty="0"/>
          </a:p>
        </p:txBody>
      </p:sp>
      <p:sp>
        <p:nvSpPr>
          <p:cNvPr id="3" name="Content Placeholder 2"/>
          <p:cNvSpPr>
            <a:spLocks noGrp="1"/>
          </p:cNvSpPr>
          <p:nvPr>
            <p:ph idx="1"/>
          </p:nvPr>
        </p:nvSpPr>
        <p:spPr/>
        <p:txBody>
          <a:bodyPr/>
          <a:lstStyle/>
          <a:p>
            <a:r>
              <a:rPr lang="en-GB" dirty="0"/>
              <a:t>A promise is said to be settled or resolved when it is either fulfilled or rejected. </a:t>
            </a:r>
            <a:endParaRPr lang="en-GB" dirty="0"/>
          </a:p>
          <a:p>
            <a:r>
              <a:rPr lang="en-GB" dirty="0"/>
              <a:t>Once a promise is settled, it becomes immutable, and its state cannot change. </a:t>
            </a:r>
            <a:endParaRPr lang="en-GB" dirty="0"/>
          </a:p>
          <a:p>
            <a:r>
              <a:rPr lang="en-GB" dirty="0"/>
              <a:t>The then() and catch() methods of a promise can be used to attach callbacks that execute when it is settled. </a:t>
            </a:r>
            <a:endParaRPr lang="en-GB" dirty="0"/>
          </a:p>
          <a:p>
            <a:r>
              <a:rPr lang="en-GB" dirty="0"/>
              <a:t>These callbacks are called with the </a:t>
            </a:r>
            <a:r>
              <a:rPr lang="en-GB" dirty="0" err="1"/>
              <a:t>fulfillment</a:t>
            </a:r>
            <a:r>
              <a:rPr lang="en-GB" dirty="0"/>
              <a:t> value and rejection reason, respectively.</a:t>
            </a:r>
            <a:endParaRPr lang="en-GB"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1"/>
          <a:stretch>
            <a:fillRect/>
          </a:stretch>
        </p:blipFill>
        <p:spPr>
          <a:xfrm>
            <a:off x="649357" y="609600"/>
            <a:ext cx="10217426" cy="5671930"/>
          </a:xfrm>
          <a:prstGeom prst="rect">
            <a:avLst/>
          </a:prstGeom>
        </p:spPr>
      </p:pic>
    </p:spTree>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3016</Words>
  <Application>WPS Presentation</Application>
  <PresentationFormat>Widescreen</PresentationFormat>
  <Paragraphs>71</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Symbol</vt:lpstr>
      <vt:lpstr>Calibri</vt:lpstr>
      <vt:lpstr>Times New Roman</vt:lpstr>
      <vt:lpstr>Microsoft YaHei</vt:lpstr>
      <vt:lpstr>Arial Unicode MS</vt:lpstr>
      <vt:lpstr>Office Theme</vt:lpstr>
      <vt:lpstr>Promises in JS</vt:lpstr>
      <vt:lpstr>Why We Use Promise?</vt:lpstr>
      <vt:lpstr>What is Promise?</vt:lpstr>
      <vt:lpstr>Promise</vt:lpstr>
      <vt:lpstr>Where to use Promises</vt:lpstr>
      <vt:lpstr>Promises features</vt:lpstr>
      <vt:lpstr>The JavaScript Promises States and Control flow</vt:lpstr>
      <vt:lpstr>JavaScript Promise Control flow</vt:lpstr>
      <vt:lpstr>PowerPoint 演示文稿</vt:lpstr>
      <vt:lpstr>Promise Chaining</vt:lpstr>
      <vt:lpstr>PowerPoint 演示文稿</vt:lpstr>
      <vt:lpstr>Promises VS Callback</vt:lpstr>
      <vt:lpstr>Task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Promises in JS</dc:title>
  <dc:creator>Luminar Technolab</dc:creator>
  <cp:lastModifiedBy>Adacode solutions</cp:lastModifiedBy>
  <cp:revision>2</cp:revision>
  <dcterms:created xsi:type="dcterms:W3CDTF">2023-09-11T08:21:00Z</dcterms:created>
  <dcterms:modified xsi:type="dcterms:W3CDTF">2024-08-31T17:56:22Z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64A21E130A4F48D9AB184444E5B736EA_12</vt:lpwstr>
  </property>
  <property fmtid="{D5CDD505-2E9C-101B-9397-08002B2CF9AE}" pid="3" name="KSOProductBuildVer">
    <vt:lpwstr>1033-12.2.0.17562</vt:lpwstr>
  </property>
</Properties>
</file>