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56" r:id="rId4"/>
    <p:sldId id="259" r:id="rId5"/>
    <p:sldId id="280" r:id="rId6"/>
    <p:sldId id="281" r:id="rId7"/>
    <p:sldId id="282" r:id="rId8"/>
    <p:sldId id="262" r:id="rId9"/>
    <p:sldId id="260" r:id="rId10"/>
    <p:sldId id="261" r:id="rId11"/>
    <p:sldId id="257" r:id="rId12"/>
    <p:sldId id="266" r:id="rId13"/>
    <p:sldId id="267" r:id="rId14"/>
    <p:sldId id="268" r:id="rId15"/>
    <p:sldId id="275" r:id="rId16"/>
    <p:sldId id="273" r:id="rId17"/>
    <p:sldId id="264" r:id="rId18"/>
    <p:sldId id="269" r:id="rId19"/>
    <p:sldId id="272" r:id="rId20"/>
    <p:sldId id="271" r:id="rId21"/>
    <p:sldId id="270" r:id="rId22"/>
    <p:sldId id="263"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3" d="100"/>
          <a:sy n="93" d="100"/>
        </p:scale>
        <p:origin x="3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95973F2-6C30-44F7-A92F-33474AA9177B}" type="datetimeFigureOut">
              <a:rPr lang="en-IN" smtClean="0"/>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952CB91-51C0-4999-A691-4C49446D6D87}"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95973F2-6C30-44F7-A92F-33474AA9177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952CB91-51C0-4999-A691-4C49446D6D87}"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95973F2-6C30-44F7-A92F-33474AA9177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52CB91-51C0-4999-A691-4C49446D6D87}"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95973F2-6C30-44F7-A92F-33474AA9177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52CB91-51C0-4999-A691-4C49446D6D87}"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95973F2-6C30-44F7-A92F-33474AA9177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52CB91-51C0-4999-A691-4C49446D6D87}"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95973F2-6C30-44F7-A92F-33474AA9177B}"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52CB91-51C0-4999-A691-4C49446D6D87}"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95973F2-6C30-44F7-A92F-33474AA9177B}" type="datetimeFigureOut">
              <a:rPr lang="en-IN" smtClean="0"/>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D952CB91-51C0-4999-A691-4C49446D6D87}"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95973F2-6C30-44F7-A92F-33474AA9177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52CB91-51C0-4999-A691-4C49446D6D87}"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95973F2-6C30-44F7-A92F-33474AA9177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52CB91-51C0-4999-A691-4C49446D6D87}"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95973F2-6C30-44F7-A92F-33474AA9177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52CB91-51C0-4999-A691-4C49446D6D87}"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95973F2-6C30-44F7-A92F-33474AA9177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52CB91-51C0-4999-A691-4C49446D6D87}"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D95973F2-6C30-44F7-A92F-33474AA9177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52CB91-51C0-4999-A691-4C49446D6D87}"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95973F2-6C30-44F7-A92F-33474AA9177B}"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52CB91-51C0-4999-A691-4C49446D6D87}"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5973F2-6C30-44F7-A92F-33474AA9177B}"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52CB91-51C0-4999-A691-4C49446D6D87}"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5973F2-6C30-44F7-A92F-33474AA9177B}"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952CB91-51C0-4999-A691-4C49446D6D87}"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95973F2-6C30-44F7-A92F-33474AA9177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952CB91-51C0-4999-A691-4C49446D6D87}"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95973F2-6C30-44F7-A92F-33474AA9177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952CB91-51C0-4999-A691-4C49446D6D87}"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95973F2-6C30-44F7-A92F-33474AA9177B}" type="datetimeFigureOut">
              <a:rPr lang="en-IN" smtClean="0"/>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952CB91-51C0-4999-A691-4C49446D6D87}"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0" y="0"/>
            <a:ext cx="12192000" cy="6857999"/>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p:cNvPicPr>
            <a:picLocks noGrp="1" noChangeAspect="1"/>
          </p:cNvPicPr>
          <p:nvPr>
            <p:ph idx="4294967295"/>
          </p:nvPr>
        </p:nvPicPr>
        <p:blipFill>
          <a:blip r:embed="rId1">
            <a:extLst>
              <a:ext uri="{28A0092B-C50C-407E-A947-70E740481C1C}">
                <a14:useLocalDpi xmlns:a14="http://schemas.microsoft.com/office/drawing/2010/main" val="0"/>
              </a:ext>
            </a:extLst>
          </a:blip>
          <a:stretch>
            <a:fillRect/>
          </a:stretch>
        </p:blipFill>
        <p:spPr>
          <a:xfrm rot="16200000">
            <a:off x="2503150" y="-1434552"/>
            <a:ext cx="5767339" cy="983076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ReactJS — Installation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GB" dirty="0">
                <a:latin typeface="Times New Roman" panose="02020603050405020304" pitchFamily="18" charset="0"/>
                <a:cs typeface="Times New Roman" panose="02020603050405020304" pitchFamily="18" charset="0"/>
              </a:rPr>
              <a:t>React CLI tools depends on the </a:t>
            </a:r>
            <a:r>
              <a:rPr lang="en-GB" dirty="0">
                <a:highlight>
                  <a:srgbClr val="FFFF00"/>
                </a:highlight>
                <a:latin typeface="Times New Roman" panose="02020603050405020304" pitchFamily="18" charset="0"/>
                <a:cs typeface="Times New Roman" panose="02020603050405020304" pitchFamily="18" charset="0"/>
              </a:rPr>
              <a:t>Node.js </a:t>
            </a:r>
            <a:r>
              <a:rPr lang="en-GB" dirty="0">
                <a:latin typeface="Times New Roman" panose="02020603050405020304" pitchFamily="18" charset="0"/>
                <a:cs typeface="Times New Roman" panose="02020603050405020304" pitchFamily="18" charset="0"/>
              </a:rPr>
              <a:t>and must be installed in your system.</a:t>
            </a:r>
            <a:endParaRPr lang="en-GB"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      </a:t>
            </a:r>
            <a:r>
              <a:rPr lang="en-GB" dirty="0">
                <a:solidFill>
                  <a:srgbClr val="002060"/>
                </a:solidFill>
                <a:highlight>
                  <a:srgbClr val="FFFF00"/>
                </a:highlight>
                <a:latin typeface="Times New Roman" panose="02020603050405020304" pitchFamily="18" charset="0"/>
                <a:cs typeface="Times New Roman" panose="02020603050405020304" pitchFamily="18" charset="0"/>
              </a:rPr>
              <a:t>node –v</a:t>
            </a:r>
            <a:endParaRPr lang="en-GB" dirty="0">
              <a:solidFill>
                <a:srgbClr val="002060"/>
              </a:solidFill>
              <a:highlight>
                <a:srgbClr val="FFFF00"/>
              </a:highlight>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Create React App is a modern CLI tool to create single page React application. </a:t>
            </a:r>
            <a:endParaRPr lang="en-GB"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err="1">
                <a:solidFill>
                  <a:srgbClr val="002060"/>
                </a:solidFill>
                <a:latin typeface="Times New Roman" panose="02020603050405020304" pitchFamily="18" charset="0"/>
                <a:cs typeface="Times New Roman" panose="02020603050405020304" pitchFamily="18" charset="0"/>
              </a:rPr>
              <a:t>npm</a:t>
            </a:r>
            <a:r>
              <a:rPr lang="en-IN" dirty="0">
                <a:solidFill>
                  <a:srgbClr val="002060"/>
                </a:solidFill>
                <a:latin typeface="Times New Roman" panose="02020603050405020304" pitchFamily="18" charset="0"/>
                <a:cs typeface="Times New Roman" panose="02020603050405020304" pitchFamily="18" charset="0"/>
              </a:rPr>
              <a:t> install -g create-react-app</a:t>
            </a:r>
            <a:endParaRPr lang="en-IN" dirty="0">
              <a:solidFill>
                <a:srgbClr val="002060"/>
              </a:solidFill>
              <a:latin typeface="Times New Roman" panose="02020603050405020304" pitchFamily="18" charset="0"/>
              <a:cs typeface="Times New Roman" panose="02020603050405020304" pitchFamily="18" charset="0"/>
            </a:endParaRPr>
          </a:p>
          <a:p>
            <a:pPr marL="0" indent="0">
              <a:buNone/>
            </a:pPr>
            <a:r>
              <a:rPr lang="en-IN" dirty="0">
                <a:solidFill>
                  <a:srgbClr val="002060"/>
                </a:solidFill>
                <a:latin typeface="Times New Roman" panose="02020603050405020304" pitchFamily="18" charset="0"/>
                <a:cs typeface="Times New Roman" panose="02020603050405020304" pitchFamily="18" charset="0"/>
              </a:rPr>
              <a:t>	create-react-app my-app</a:t>
            </a:r>
            <a:endParaRPr lang="en-IN" dirty="0">
              <a:solidFill>
                <a:srgbClr val="002060"/>
              </a:solidFill>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a:solidFill>
                  <a:srgbClr val="002060"/>
                </a:solidFill>
                <a:latin typeface="Times New Roman" panose="02020603050405020304" pitchFamily="18" charset="0"/>
                <a:cs typeface="Times New Roman" panose="02020603050405020304" pitchFamily="18" charset="0"/>
              </a:rPr>
              <a:t>cd my-app</a:t>
            </a:r>
            <a:endParaRPr lang="en-IN" dirty="0">
              <a:solidFill>
                <a:srgbClr val="002060"/>
              </a:solidFill>
              <a:latin typeface="Times New Roman" panose="02020603050405020304" pitchFamily="18" charset="0"/>
              <a:cs typeface="Times New Roman" panose="02020603050405020304" pitchFamily="18" charset="0"/>
            </a:endParaRPr>
          </a:p>
          <a:p>
            <a:pPr marL="0" indent="0">
              <a:buNone/>
            </a:pPr>
            <a:r>
              <a:rPr lang="en-IN" dirty="0">
                <a:solidFill>
                  <a:srgbClr val="002060"/>
                </a:solidFill>
                <a:latin typeface="Times New Roman" panose="02020603050405020304" pitchFamily="18" charset="0"/>
                <a:cs typeface="Times New Roman" panose="02020603050405020304" pitchFamily="18" charset="0"/>
              </a:rPr>
              <a:t>	</a:t>
            </a:r>
            <a:r>
              <a:rPr lang="en-IN" dirty="0" err="1">
                <a:solidFill>
                  <a:srgbClr val="002060"/>
                </a:solidFill>
                <a:latin typeface="Times New Roman" panose="02020603050405020304" pitchFamily="18" charset="0"/>
                <a:cs typeface="Times New Roman" panose="02020603050405020304" pitchFamily="18" charset="0"/>
              </a:rPr>
              <a:t>npm</a:t>
            </a:r>
            <a:r>
              <a:rPr lang="en-IN" dirty="0">
                <a:solidFill>
                  <a:srgbClr val="002060"/>
                </a:solidFill>
                <a:latin typeface="Times New Roman" panose="02020603050405020304" pitchFamily="18" charset="0"/>
                <a:cs typeface="Times New Roman" panose="02020603050405020304" pitchFamily="18" charset="0"/>
              </a:rPr>
              <a:t> start</a:t>
            </a:r>
            <a:endParaRPr lang="en-GB"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ReactJS — Installation</a:t>
            </a:r>
            <a:endParaRPr lang="en-IN" dirty="0"/>
          </a:p>
        </p:txBody>
      </p:sp>
      <p:sp>
        <p:nvSpPr>
          <p:cNvPr id="3" name="Content Placeholder 2"/>
          <p:cNvSpPr>
            <a:spLocks noGrp="1"/>
          </p:cNvSpPr>
          <p:nvPr>
            <p:ph idx="4294967295"/>
          </p:nvPr>
        </p:nvSpPr>
        <p:spPr>
          <a:xfrm>
            <a:off x="587828" y="2555875"/>
            <a:ext cx="9927771" cy="3621088"/>
          </a:xfrm>
        </p:spPr>
        <p:txBody>
          <a:bodyPr>
            <a:normAutofit/>
          </a:bodyPr>
          <a:lstStyle/>
          <a:p>
            <a:r>
              <a:rPr lang="en-IN" dirty="0">
                <a:latin typeface="Times New Roman" panose="02020603050405020304" pitchFamily="18" charset="0"/>
                <a:cs typeface="Times New Roman" panose="02020603050405020304" pitchFamily="18" charset="0"/>
              </a:rPr>
              <a:t>Better way</a:t>
            </a:r>
            <a:endParaRPr lang="en-IN" dirty="0">
              <a:latin typeface="Times New Roman" panose="02020603050405020304" pitchFamily="18" charset="0"/>
              <a:cs typeface="Times New Roman" panose="02020603050405020304" pitchFamily="18" charset="0"/>
            </a:endParaRPr>
          </a:p>
          <a:p>
            <a:pPr marL="0" indent="0">
              <a:buNone/>
            </a:pPr>
            <a:r>
              <a:rPr lang="en-GB" dirty="0">
                <a:solidFill>
                  <a:srgbClr val="002060"/>
                </a:solidFill>
                <a:latin typeface="Times New Roman" panose="02020603050405020304" pitchFamily="18" charset="0"/>
                <a:cs typeface="Times New Roman" panose="02020603050405020304" pitchFamily="18" charset="0"/>
              </a:rPr>
              <a:t>	</a:t>
            </a:r>
            <a:r>
              <a:rPr lang="en-GB" dirty="0" err="1">
                <a:solidFill>
                  <a:srgbClr val="002060"/>
                </a:solidFill>
                <a:latin typeface="Times New Roman" panose="02020603050405020304" pitchFamily="18" charset="0"/>
                <a:cs typeface="Times New Roman" panose="02020603050405020304" pitchFamily="18" charset="0"/>
              </a:rPr>
              <a:t>npx</a:t>
            </a:r>
            <a:r>
              <a:rPr lang="en-GB" dirty="0">
                <a:solidFill>
                  <a:srgbClr val="002060"/>
                </a:solidFill>
                <a:latin typeface="Times New Roman" panose="02020603050405020304" pitchFamily="18" charset="0"/>
                <a:cs typeface="Times New Roman" panose="02020603050405020304" pitchFamily="18" charset="0"/>
              </a:rPr>
              <a:t> create-react-app </a:t>
            </a:r>
            <a:r>
              <a:rPr lang="en-GB" dirty="0" err="1">
                <a:solidFill>
                  <a:srgbClr val="002060"/>
                </a:solidFill>
                <a:latin typeface="Times New Roman" panose="02020603050405020304" pitchFamily="18" charset="0"/>
                <a:cs typeface="Times New Roman" panose="02020603050405020304" pitchFamily="18" charset="0"/>
              </a:rPr>
              <a:t>myapp</a:t>
            </a:r>
            <a:endParaRPr lang="en-GB" dirty="0">
              <a:solidFill>
                <a:srgbClr val="002060"/>
              </a:solidFill>
              <a:latin typeface="Times New Roman" panose="02020603050405020304" pitchFamily="18" charset="0"/>
              <a:cs typeface="Times New Roman" panose="02020603050405020304" pitchFamily="18" charset="0"/>
            </a:endParaRPr>
          </a:p>
          <a:p>
            <a:pPr marL="0" indent="0">
              <a:buNone/>
            </a:pPr>
            <a:r>
              <a:rPr lang="en-GB" dirty="0">
                <a:solidFill>
                  <a:srgbClr val="002060"/>
                </a:solidFill>
                <a:latin typeface="Times New Roman" panose="02020603050405020304" pitchFamily="18" charset="0"/>
                <a:cs typeface="Times New Roman" panose="02020603050405020304" pitchFamily="18" charset="0"/>
              </a:rPr>
              <a:t>	</a:t>
            </a:r>
            <a:r>
              <a:rPr lang="en-IN" dirty="0">
                <a:solidFill>
                  <a:srgbClr val="002060"/>
                </a:solidFill>
                <a:latin typeface="Times New Roman" panose="02020603050405020304" pitchFamily="18" charset="0"/>
                <a:cs typeface="Times New Roman" panose="02020603050405020304" pitchFamily="18" charset="0"/>
              </a:rPr>
              <a:t>cd my-app</a:t>
            </a:r>
            <a:endParaRPr lang="en-IN" dirty="0">
              <a:solidFill>
                <a:srgbClr val="002060"/>
              </a:solidFill>
              <a:latin typeface="Times New Roman" panose="02020603050405020304" pitchFamily="18" charset="0"/>
              <a:cs typeface="Times New Roman" panose="02020603050405020304" pitchFamily="18" charset="0"/>
            </a:endParaRPr>
          </a:p>
          <a:p>
            <a:pPr marL="0" indent="0">
              <a:buNone/>
            </a:pPr>
            <a:r>
              <a:rPr lang="en-IN" dirty="0">
                <a:solidFill>
                  <a:srgbClr val="002060"/>
                </a:solidFill>
                <a:latin typeface="Times New Roman" panose="02020603050405020304" pitchFamily="18" charset="0"/>
                <a:cs typeface="Times New Roman" panose="02020603050405020304" pitchFamily="18" charset="0"/>
              </a:rPr>
              <a:t>	</a:t>
            </a:r>
            <a:r>
              <a:rPr lang="en-IN" dirty="0" err="1">
                <a:solidFill>
                  <a:srgbClr val="002060"/>
                </a:solidFill>
                <a:latin typeface="Times New Roman" panose="02020603050405020304" pitchFamily="18" charset="0"/>
                <a:cs typeface="Times New Roman" panose="02020603050405020304" pitchFamily="18" charset="0"/>
              </a:rPr>
              <a:t>npm</a:t>
            </a:r>
            <a:r>
              <a:rPr lang="en-IN" dirty="0">
                <a:solidFill>
                  <a:srgbClr val="002060"/>
                </a:solidFill>
                <a:latin typeface="Times New Roman" panose="02020603050405020304" pitchFamily="18" charset="0"/>
                <a:cs typeface="Times New Roman" panose="02020603050405020304" pitchFamily="18" charset="0"/>
              </a:rPr>
              <a:t> start</a:t>
            </a:r>
            <a:endParaRPr lang="en-GB" dirty="0">
              <a:solidFill>
                <a:srgbClr val="002060"/>
              </a:solidFill>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 </a:t>
            </a:r>
            <a:r>
              <a:rPr lang="en-GB" dirty="0" err="1">
                <a:latin typeface="Times New Roman" panose="02020603050405020304" pitchFamily="18" charset="0"/>
                <a:cs typeface="Times New Roman" panose="02020603050405020304" pitchFamily="18" charset="0"/>
              </a:rPr>
              <a:t>npx</a:t>
            </a:r>
            <a:r>
              <a:rPr lang="en-GB" dirty="0">
                <a:latin typeface="Times New Roman" panose="02020603050405020304" pitchFamily="18" charset="0"/>
                <a:cs typeface="Times New Roman" panose="02020603050405020304" pitchFamily="18" charset="0"/>
              </a:rPr>
              <a:t> stands for Node Package Execute</a:t>
            </a:r>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Check the current version of React </a:t>
            </a:r>
            <a:r>
              <a:rPr lang="en-GB" dirty="0" err="1">
                <a:latin typeface="Times New Roman" panose="02020603050405020304" pitchFamily="18" charset="0"/>
                <a:cs typeface="Times New Roman" panose="02020603050405020304" pitchFamily="18" charset="0"/>
              </a:rPr>
              <a:t>Js</a:t>
            </a:r>
            <a:endParaRPr lang="en-GB"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	</a:t>
            </a:r>
            <a:r>
              <a:rPr lang="en-GB" dirty="0" err="1">
                <a:solidFill>
                  <a:schemeClr val="tx2"/>
                </a:solidFill>
                <a:latin typeface="Times New Roman" panose="02020603050405020304" pitchFamily="18" charset="0"/>
                <a:cs typeface="Times New Roman" panose="02020603050405020304" pitchFamily="18" charset="0"/>
              </a:rPr>
              <a:t>npm</a:t>
            </a:r>
            <a:r>
              <a:rPr lang="en-GB" dirty="0">
                <a:solidFill>
                  <a:schemeClr val="tx2"/>
                </a:solidFill>
                <a:latin typeface="Times New Roman" panose="02020603050405020304" pitchFamily="18" charset="0"/>
                <a:cs typeface="Times New Roman" panose="02020603050405020304" pitchFamily="18" charset="0"/>
              </a:rPr>
              <a:t> view react version</a:t>
            </a:r>
            <a:endParaRPr lang="en-GB" dirty="0">
              <a:solidFill>
                <a:schemeClr val="tx2"/>
              </a:solidFill>
              <a:latin typeface="Times New Roman" panose="02020603050405020304" pitchFamily="18" charset="0"/>
              <a:cs typeface="Times New Roman" panose="02020603050405020304" pitchFamily="18" charset="0"/>
            </a:endParaRPr>
          </a:p>
          <a:p>
            <a:pPr marL="0" indent="0">
              <a:buNone/>
            </a:pPr>
            <a:endParaRPr lang="en-IN" dirty="0">
              <a:solidFill>
                <a:schemeClr val="tx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Components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GB" dirty="0">
                <a:latin typeface="Times New Roman" panose="02020603050405020304" pitchFamily="18" charset="0"/>
                <a:cs typeface="Times New Roman" panose="02020603050405020304" pitchFamily="18" charset="0"/>
              </a:rPr>
              <a:t>React app starts with a single root component. </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Root component is build using one or more component. </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Each component can be nested with other component to any level. </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Most of the components are user interface components. </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React app can include third party component for specific purpose such as routing, animation, state management, etc.</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Component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The primary job of a React component is to render its user interface and update it whenever its internal state is changed. </a:t>
            </a:r>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React component provides below functionalities</a:t>
            </a:r>
            <a:r>
              <a:rPr lang="en-GB" dirty="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Initial rendering of the user interface. </a:t>
            </a:r>
            <a:endParaRPr lang="en-GB"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Management and handling of events. </a:t>
            </a:r>
            <a:endParaRPr lang="en-GB"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Updating the user interface whenever the internal state is changed.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1822" y="2319866"/>
            <a:ext cx="2793158" cy="1600200"/>
          </a:xfrm>
        </p:spPr>
        <p:txBody>
          <a:bodyPr>
            <a:normAutofit/>
          </a:bodyPr>
          <a:lstStyle/>
          <a:p>
            <a:r>
              <a:rPr lang="en-GB" sz="2400" b="1" dirty="0">
                <a:latin typeface="Times New Roman" panose="02020603050405020304" pitchFamily="18" charset="0"/>
                <a:cs typeface="Times New Roman" panose="02020603050405020304" pitchFamily="18" charset="0"/>
              </a:rPr>
              <a:t>Understand the high level architecture of a React application</a:t>
            </a:r>
            <a:endParaRPr lang="en-IN" sz="2400"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rotWithShape="1">
          <a:blip r:embed="rId1">
            <a:extLst>
              <a:ext uri="{28A0092B-C50C-407E-A947-70E740481C1C}">
                <a14:useLocalDpi xmlns:a14="http://schemas.microsoft.com/office/drawing/2010/main" val="0"/>
              </a:ext>
            </a:extLst>
          </a:blip>
          <a:srcRect l="32433" t="21731" r="34398" b="13292"/>
          <a:stretch>
            <a:fillRect/>
          </a:stretch>
        </p:blipFill>
        <p:spPr>
          <a:xfrm>
            <a:off x="4927601" y="863600"/>
            <a:ext cx="6333066" cy="5467222"/>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Folder structure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r>
              <a:rPr lang="en-IN" b="1" i="0" dirty="0" err="1">
                <a:solidFill>
                  <a:srgbClr val="292929"/>
                </a:solidFill>
                <a:effectLst/>
                <a:latin typeface="Times New Roman" panose="02020603050405020304" pitchFamily="18" charset="0"/>
                <a:cs typeface="Times New Roman" panose="02020603050405020304" pitchFamily="18" charset="0"/>
              </a:rPr>
              <a:t>node_modules</a:t>
            </a:r>
            <a:r>
              <a:rPr lang="en-IN" b="1" i="0" dirty="0">
                <a:solidFill>
                  <a:srgbClr val="292929"/>
                </a:solidFill>
                <a:effectLst/>
                <a:latin typeface="Times New Roman" panose="02020603050405020304" pitchFamily="18" charset="0"/>
                <a:cs typeface="Times New Roman" panose="02020603050405020304" pitchFamily="18" charset="0"/>
              </a:rPr>
              <a:t>(Folder)</a:t>
            </a:r>
            <a:endParaRPr lang="en-IN" b="1" i="0" dirty="0">
              <a:solidFill>
                <a:srgbClr val="292929"/>
              </a:solidFill>
              <a:effectLst/>
              <a:latin typeface="Times New Roman" panose="02020603050405020304" pitchFamily="18" charset="0"/>
              <a:cs typeface="Times New Roman" panose="02020603050405020304" pitchFamily="18" charset="0"/>
            </a:endParaRPr>
          </a:p>
          <a:p>
            <a:pPr marL="0" indent="0">
              <a:buNone/>
            </a:pPr>
            <a:r>
              <a:rPr lang="en-GB" sz="2200" b="0" i="0" dirty="0">
                <a:solidFill>
                  <a:srgbClr val="292929"/>
                </a:solidFill>
                <a:effectLst/>
                <a:latin typeface="Times New Roman" panose="02020603050405020304" pitchFamily="18" charset="0"/>
                <a:cs typeface="Times New Roman" panose="02020603050405020304" pitchFamily="18" charset="0"/>
              </a:rPr>
              <a:t>Contains all the dependencies that are needed for an initial working react app</a:t>
            </a:r>
            <a:endParaRPr lang="en-GB" sz="2200" b="0" i="0" dirty="0">
              <a:solidFill>
                <a:srgbClr val="292929"/>
              </a:solidFill>
              <a:effectLst/>
              <a:latin typeface="Times New Roman" panose="02020603050405020304" pitchFamily="18" charset="0"/>
              <a:cs typeface="Times New Roman" panose="02020603050405020304" pitchFamily="18" charset="0"/>
            </a:endParaRPr>
          </a:p>
          <a:p>
            <a:pPr algn="l"/>
            <a:r>
              <a:rPr lang="en-GB" b="1" i="0" dirty="0">
                <a:solidFill>
                  <a:srgbClr val="292929"/>
                </a:solidFill>
                <a:effectLst/>
                <a:latin typeface="Times New Roman" panose="02020603050405020304" pitchFamily="18" charset="0"/>
                <a:cs typeface="Times New Roman" panose="02020603050405020304" pitchFamily="18" charset="0"/>
              </a:rPr>
              <a:t>.</a:t>
            </a:r>
            <a:r>
              <a:rPr lang="en-GB" b="1" i="0" dirty="0" err="1">
                <a:solidFill>
                  <a:srgbClr val="292929"/>
                </a:solidFill>
                <a:effectLst/>
                <a:latin typeface="Times New Roman" panose="02020603050405020304" pitchFamily="18" charset="0"/>
                <a:cs typeface="Times New Roman" panose="02020603050405020304" pitchFamily="18" charset="0"/>
              </a:rPr>
              <a:t>gitignore</a:t>
            </a:r>
            <a:r>
              <a:rPr lang="en-GB" b="1" i="0" dirty="0">
                <a:solidFill>
                  <a:srgbClr val="292929"/>
                </a:solidFill>
                <a:effectLst/>
                <a:latin typeface="Times New Roman" panose="02020603050405020304" pitchFamily="18" charset="0"/>
                <a:cs typeface="Times New Roman" panose="02020603050405020304" pitchFamily="18" charset="0"/>
              </a:rPr>
              <a:t>(file)</a:t>
            </a:r>
            <a:endParaRPr lang="en-GB" b="1" i="0" dirty="0">
              <a:solidFill>
                <a:srgbClr val="292929"/>
              </a:solidFill>
              <a:effectLst/>
              <a:latin typeface="Times New Roman" panose="02020603050405020304" pitchFamily="18" charset="0"/>
              <a:cs typeface="Times New Roman" panose="02020603050405020304" pitchFamily="18" charset="0"/>
            </a:endParaRPr>
          </a:p>
          <a:p>
            <a:pPr marL="0" indent="0" algn="l">
              <a:buNone/>
            </a:pPr>
            <a:r>
              <a:rPr lang="en-GB" sz="2200" b="0" i="0" dirty="0">
                <a:solidFill>
                  <a:srgbClr val="292929"/>
                </a:solidFill>
                <a:effectLst/>
                <a:latin typeface="Times New Roman" panose="02020603050405020304" pitchFamily="18" charset="0"/>
                <a:cs typeface="Times New Roman" panose="02020603050405020304" pitchFamily="18" charset="0"/>
              </a:rPr>
              <a:t>This file specifies intentionally untracked files that Git should ignore</a:t>
            </a:r>
            <a:endParaRPr lang="en-GB" sz="2200" b="0" i="0" dirty="0">
              <a:solidFill>
                <a:srgbClr val="292929"/>
              </a:solidFill>
              <a:effectLst/>
              <a:latin typeface="Times New Roman" panose="02020603050405020304" pitchFamily="18" charset="0"/>
              <a:cs typeface="Times New Roman" panose="02020603050405020304" pitchFamily="18" charset="0"/>
            </a:endParaRPr>
          </a:p>
          <a:p>
            <a:pPr algn="l"/>
            <a:r>
              <a:rPr lang="en-GB" b="1" i="0" dirty="0" err="1">
                <a:solidFill>
                  <a:srgbClr val="292929"/>
                </a:solidFill>
                <a:effectLst/>
                <a:latin typeface="Times New Roman" panose="02020603050405020304" pitchFamily="18" charset="0"/>
                <a:cs typeface="Times New Roman" panose="02020603050405020304" pitchFamily="18" charset="0"/>
              </a:rPr>
              <a:t>package.json</a:t>
            </a:r>
            <a:r>
              <a:rPr lang="en-GB" b="1" i="0" dirty="0">
                <a:solidFill>
                  <a:srgbClr val="292929"/>
                </a:solidFill>
                <a:effectLst/>
                <a:latin typeface="Times New Roman" panose="02020603050405020304" pitchFamily="18" charset="0"/>
                <a:cs typeface="Times New Roman" panose="02020603050405020304" pitchFamily="18" charset="0"/>
              </a:rPr>
              <a:t>(file)</a:t>
            </a:r>
            <a:endParaRPr lang="en-GB" b="1" i="0" dirty="0">
              <a:solidFill>
                <a:srgbClr val="292929"/>
              </a:solidFill>
              <a:effectLst/>
              <a:latin typeface="Times New Roman" panose="02020603050405020304" pitchFamily="18" charset="0"/>
              <a:cs typeface="Times New Roman" panose="02020603050405020304" pitchFamily="18" charset="0"/>
            </a:endParaRPr>
          </a:p>
          <a:p>
            <a:pPr marL="0" indent="0" algn="l">
              <a:buNone/>
            </a:pPr>
            <a:r>
              <a:rPr lang="en-GB" sz="2200" b="0" i="0" dirty="0">
                <a:solidFill>
                  <a:srgbClr val="292929"/>
                </a:solidFill>
                <a:effectLst/>
                <a:latin typeface="Times New Roman" panose="02020603050405020304" pitchFamily="18" charset="0"/>
                <a:cs typeface="Times New Roman" panose="02020603050405020304" pitchFamily="18" charset="0"/>
              </a:rPr>
              <a:t>This file contains various </a:t>
            </a:r>
            <a:r>
              <a:rPr lang="en-GB" sz="2200" b="1" i="0" dirty="0">
                <a:solidFill>
                  <a:srgbClr val="292929"/>
                </a:solidFill>
                <a:effectLst/>
                <a:latin typeface="Times New Roman" panose="02020603050405020304" pitchFamily="18" charset="0"/>
                <a:cs typeface="Times New Roman" panose="02020603050405020304" pitchFamily="18" charset="0"/>
              </a:rPr>
              <a:t>metadata</a:t>
            </a:r>
            <a:r>
              <a:rPr lang="en-GB" sz="2200" b="0" i="0" dirty="0">
                <a:solidFill>
                  <a:srgbClr val="292929"/>
                </a:solidFill>
                <a:effectLst/>
                <a:latin typeface="Times New Roman" panose="02020603050405020304" pitchFamily="18" charset="0"/>
                <a:cs typeface="Times New Roman" panose="02020603050405020304" pitchFamily="18" charset="0"/>
              </a:rPr>
              <a:t> that is relevant to our project. </a:t>
            </a:r>
            <a:endParaRPr lang="en-GB" sz="2200" b="0" i="0" dirty="0">
              <a:solidFill>
                <a:srgbClr val="292929"/>
              </a:solidFill>
              <a:effectLst/>
              <a:latin typeface="Times New Roman" panose="02020603050405020304" pitchFamily="18" charset="0"/>
              <a:cs typeface="Times New Roman" panose="02020603050405020304" pitchFamily="18" charset="0"/>
            </a:endParaRPr>
          </a:p>
          <a:p>
            <a:pPr marL="0" indent="0" algn="l">
              <a:buNone/>
            </a:pPr>
            <a:r>
              <a:rPr lang="en-GB" sz="2200" b="0" i="0" dirty="0">
                <a:solidFill>
                  <a:srgbClr val="292929"/>
                </a:solidFill>
                <a:effectLst/>
                <a:latin typeface="Times New Roman" panose="02020603050405020304" pitchFamily="18" charset="0"/>
                <a:cs typeface="Times New Roman" panose="02020603050405020304" pitchFamily="18" charset="0"/>
              </a:rPr>
              <a:t>It specifies the </a:t>
            </a:r>
            <a:r>
              <a:rPr lang="en-GB" sz="2200" b="1" i="0" dirty="0">
                <a:solidFill>
                  <a:srgbClr val="292929"/>
                </a:solidFill>
                <a:effectLst/>
                <a:latin typeface="Times New Roman" panose="02020603050405020304" pitchFamily="18" charset="0"/>
                <a:cs typeface="Times New Roman" panose="02020603050405020304" pitchFamily="18" charset="0"/>
              </a:rPr>
              <a:t>dependencies</a:t>
            </a:r>
            <a:r>
              <a:rPr lang="en-GB" sz="2200" b="0" i="0" dirty="0">
                <a:solidFill>
                  <a:srgbClr val="292929"/>
                </a:solidFill>
                <a:effectLst/>
                <a:latin typeface="Times New Roman" panose="02020603050405020304" pitchFamily="18" charset="0"/>
                <a:cs typeface="Times New Roman" panose="02020603050405020304" pitchFamily="18" charset="0"/>
              </a:rPr>
              <a:t> being used in the project which helps </a:t>
            </a:r>
            <a:r>
              <a:rPr lang="en-GB" sz="2200" b="0" i="0" dirty="0" err="1">
                <a:solidFill>
                  <a:srgbClr val="292929"/>
                </a:solidFill>
                <a:effectLst/>
                <a:latin typeface="Times New Roman" panose="02020603050405020304" pitchFamily="18" charset="0"/>
                <a:cs typeface="Times New Roman" panose="02020603050405020304" pitchFamily="18" charset="0"/>
              </a:rPr>
              <a:t>npm</a:t>
            </a:r>
            <a:r>
              <a:rPr lang="en-GB" sz="2200" b="0" i="0" dirty="0">
                <a:solidFill>
                  <a:srgbClr val="292929"/>
                </a:solidFill>
                <a:effectLst/>
                <a:latin typeface="Times New Roman" panose="02020603050405020304" pitchFamily="18" charset="0"/>
                <a:cs typeface="Times New Roman" panose="02020603050405020304" pitchFamily="18" charset="0"/>
              </a:rPr>
              <a:t> setup same environment on different machine for our project</a:t>
            </a:r>
            <a:endParaRPr lang="en-GB" sz="2200" b="0" i="0" dirty="0">
              <a:solidFill>
                <a:srgbClr val="292929"/>
              </a:solidFill>
              <a:effectLst/>
              <a:latin typeface="Times New Roman" panose="02020603050405020304" pitchFamily="18" charset="0"/>
              <a:cs typeface="Times New Roman" panose="02020603050405020304" pitchFamily="18" charset="0"/>
            </a:endParaRPr>
          </a:p>
          <a:p>
            <a:pPr algn="l"/>
            <a:r>
              <a:rPr lang="en-GB" b="1" i="0" dirty="0">
                <a:solidFill>
                  <a:srgbClr val="292929"/>
                </a:solidFill>
                <a:effectLst/>
                <a:latin typeface="Times New Roman" panose="02020603050405020304" pitchFamily="18" charset="0"/>
                <a:cs typeface="Times New Roman" panose="02020603050405020304" pitchFamily="18" charset="0"/>
              </a:rPr>
              <a:t>README.md(file)</a:t>
            </a:r>
            <a:endParaRPr lang="en-GB" b="1" i="0" dirty="0">
              <a:solidFill>
                <a:srgbClr val="292929"/>
              </a:solidFill>
              <a:effectLst/>
              <a:latin typeface="Times New Roman" panose="02020603050405020304" pitchFamily="18" charset="0"/>
              <a:cs typeface="Times New Roman" panose="02020603050405020304" pitchFamily="18" charset="0"/>
            </a:endParaRPr>
          </a:p>
          <a:p>
            <a:pPr marL="0" indent="0" algn="l">
              <a:buNone/>
            </a:pPr>
            <a:r>
              <a:rPr lang="en-GB" sz="2200" b="0" i="0" dirty="0">
                <a:solidFill>
                  <a:srgbClr val="292929"/>
                </a:solidFill>
                <a:effectLst/>
                <a:latin typeface="Times New Roman" panose="02020603050405020304" pitchFamily="18" charset="0"/>
                <a:cs typeface="Times New Roman" panose="02020603050405020304" pitchFamily="18" charset="0"/>
              </a:rPr>
              <a:t>This file can be used to define </a:t>
            </a:r>
            <a:r>
              <a:rPr lang="en-GB" sz="2200" b="1" i="1" dirty="0">
                <a:solidFill>
                  <a:srgbClr val="292929"/>
                </a:solidFill>
                <a:effectLst/>
                <a:latin typeface="Times New Roman" panose="02020603050405020304" pitchFamily="18" charset="0"/>
                <a:cs typeface="Times New Roman" panose="02020603050405020304" pitchFamily="18" charset="0"/>
              </a:rPr>
              <a:t>usage, build instructions, summary of project</a:t>
            </a:r>
            <a:r>
              <a:rPr lang="en-GB" sz="2200" b="0" i="0" dirty="0">
                <a:solidFill>
                  <a:srgbClr val="292929"/>
                </a:solidFill>
                <a:effectLst/>
                <a:latin typeface="Times New Roman" panose="02020603050405020304" pitchFamily="18" charset="0"/>
                <a:cs typeface="Times New Roman" panose="02020603050405020304" pitchFamily="18" charset="0"/>
              </a:rPr>
              <a:t>, etc. It uses markdown markup language to create content</a:t>
            </a:r>
            <a:r>
              <a:rPr lang="en-GB" sz="2200" b="0" i="0" dirty="0">
                <a:solidFill>
                  <a:srgbClr val="292929"/>
                </a:solidFill>
                <a:effectLst/>
                <a:latin typeface="source-serif-pro"/>
              </a:rPr>
              <a:t>.</a:t>
            </a:r>
            <a:endParaRPr lang="en-GB" sz="2200" b="0" i="0" dirty="0">
              <a:solidFill>
                <a:srgbClr val="292929"/>
              </a:solidFill>
              <a:effectLst/>
              <a:latin typeface="source-serif-pro"/>
            </a:endParaRPr>
          </a:p>
          <a:p>
            <a:pPr marL="0" indent="0" algn="l">
              <a:buNone/>
            </a:pPr>
            <a:endParaRPr lang="en-GB" b="0" i="0" dirty="0">
              <a:solidFill>
                <a:srgbClr val="292929"/>
              </a:solidFill>
              <a:effectLst/>
              <a:latin typeface="source-serif-pro"/>
            </a:endParaRP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40987"/>
            <a:ext cx="10515600" cy="1073930"/>
          </a:xfrm>
        </p:spPr>
        <p:txBody>
          <a:bodyPr>
            <a:normAutofit fontScale="90000"/>
          </a:bodyPr>
          <a:lstStyle/>
          <a:p>
            <a:r>
              <a:rPr lang="en-GB" b="1" i="0" dirty="0">
                <a:solidFill>
                  <a:schemeClr val="bg1"/>
                </a:solidFill>
                <a:effectLst/>
                <a:latin typeface="Times New Roman" panose="02020603050405020304" pitchFamily="18" charset="0"/>
                <a:cs typeface="Times New Roman" panose="02020603050405020304" pitchFamily="18" charset="0"/>
              </a:rPr>
              <a:t>Public folder and it’s files</a:t>
            </a:r>
            <a:br>
              <a:rPr lang="en-GB" b="1" i="0" dirty="0">
                <a:solidFill>
                  <a:srgbClr val="292929"/>
                </a:solidFill>
                <a:effectLst/>
                <a:latin typeface="sohne"/>
              </a:rPr>
            </a:br>
            <a:endParaRPr lang="en-IN" dirty="0"/>
          </a:p>
        </p:txBody>
      </p:sp>
      <p:sp>
        <p:nvSpPr>
          <p:cNvPr id="3" name="Content Placeholder 2"/>
          <p:cNvSpPr>
            <a:spLocks noGrp="1"/>
          </p:cNvSpPr>
          <p:nvPr>
            <p:ph idx="1"/>
          </p:nvPr>
        </p:nvSpPr>
        <p:spPr>
          <a:xfrm>
            <a:off x="838200" y="2621902"/>
            <a:ext cx="10515600" cy="3555061"/>
          </a:xfrm>
        </p:spPr>
        <p:txBody>
          <a:bodyPr>
            <a:normAutofit/>
          </a:bodyPr>
          <a:lstStyle/>
          <a:p>
            <a:pPr algn="l"/>
            <a:r>
              <a:rPr lang="en-GB" b="1" i="0" dirty="0">
                <a:solidFill>
                  <a:srgbClr val="292929"/>
                </a:solidFill>
                <a:effectLst/>
                <a:latin typeface="Times New Roman" panose="02020603050405020304" pitchFamily="18" charset="0"/>
                <a:cs typeface="Times New Roman" panose="02020603050405020304" pitchFamily="18" charset="0"/>
              </a:rPr>
              <a:t>public(folder)</a:t>
            </a:r>
            <a:endParaRPr lang="en-GB" b="1" i="0" dirty="0">
              <a:solidFill>
                <a:srgbClr val="292929"/>
              </a:solidFill>
              <a:effectLst/>
              <a:latin typeface="Times New Roman" panose="02020603050405020304" pitchFamily="18" charset="0"/>
              <a:cs typeface="Times New Roman" panose="02020603050405020304" pitchFamily="18" charset="0"/>
            </a:endParaRPr>
          </a:p>
          <a:p>
            <a:pPr marL="0" indent="0" algn="l">
              <a:buNone/>
            </a:pPr>
            <a:r>
              <a:rPr lang="en-GB" sz="2000" b="0" i="0" dirty="0">
                <a:solidFill>
                  <a:srgbClr val="292929"/>
                </a:solidFill>
                <a:effectLst/>
                <a:latin typeface="Times New Roman" panose="02020603050405020304" pitchFamily="18" charset="0"/>
                <a:cs typeface="Times New Roman" panose="02020603050405020304" pitchFamily="18" charset="0"/>
              </a:rPr>
              <a:t>Root folder that gets served up as our react app.</a:t>
            </a:r>
            <a:endParaRPr lang="en-GB" sz="2000" b="0" i="0" dirty="0">
              <a:solidFill>
                <a:srgbClr val="292929"/>
              </a:solidFill>
              <a:effectLst/>
              <a:latin typeface="Times New Roman" panose="02020603050405020304" pitchFamily="18" charset="0"/>
              <a:cs typeface="Times New Roman" panose="02020603050405020304" pitchFamily="18" charset="0"/>
            </a:endParaRPr>
          </a:p>
          <a:p>
            <a:pPr algn="l"/>
            <a:r>
              <a:rPr lang="en-GB" b="1" i="0" dirty="0">
                <a:solidFill>
                  <a:srgbClr val="292929"/>
                </a:solidFill>
                <a:effectLst/>
                <a:latin typeface="Times New Roman" panose="02020603050405020304" pitchFamily="18" charset="0"/>
                <a:cs typeface="Times New Roman" panose="02020603050405020304" pitchFamily="18" charset="0"/>
              </a:rPr>
              <a:t>favicon.ico(file)</a:t>
            </a:r>
            <a:endParaRPr lang="en-GB" b="1" i="0" dirty="0">
              <a:solidFill>
                <a:srgbClr val="292929"/>
              </a:solidFill>
              <a:effectLst/>
              <a:latin typeface="Times New Roman" panose="02020603050405020304" pitchFamily="18" charset="0"/>
              <a:cs typeface="Times New Roman" panose="02020603050405020304" pitchFamily="18" charset="0"/>
            </a:endParaRPr>
          </a:p>
          <a:p>
            <a:pPr marL="0" indent="0" algn="l">
              <a:buNone/>
            </a:pPr>
            <a:r>
              <a:rPr lang="en-GB" sz="2000" b="0" i="0" dirty="0">
                <a:solidFill>
                  <a:srgbClr val="292929"/>
                </a:solidFill>
                <a:effectLst/>
                <a:latin typeface="Times New Roman" panose="02020603050405020304" pitchFamily="18" charset="0"/>
                <a:cs typeface="Times New Roman" panose="02020603050405020304" pitchFamily="18" charset="0"/>
              </a:rPr>
              <a:t>It’s an icon file that is used in index.html as favicon.</a:t>
            </a:r>
            <a:endParaRPr lang="en-GB" sz="2000" b="0" i="0" dirty="0">
              <a:solidFill>
                <a:srgbClr val="292929"/>
              </a:solidFill>
              <a:effectLst/>
              <a:latin typeface="Times New Roman" panose="02020603050405020304" pitchFamily="18" charset="0"/>
              <a:cs typeface="Times New Roman" panose="02020603050405020304" pitchFamily="18" charset="0"/>
            </a:endParaRPr>
          </a:p>
          <a:p>
            <a:pPr algn="l"/>
            <a:r>
              <a:rPr lang="en-GB" b="1" i="0" dirty="0">
                <a:solidFill>
                  <a:srgbClr val="292929"/>
                </a:solidFill>
                <a:effectLst/>
                <a:latin typeface="Times New Roman" panose="02020603050405020304" pitchFamily="18" charset="0"/>
                <a:cs typeface="Times New Roman" panose="02020603050405020304" pitchFamily="18" charset="0"/>
              </a:rPr>
              <a:t>index.html(file)</a:t>
            </a:r>
            <a:endParaRPr lang="en-GB" b="1" i="0" dirty="0">
              <a:solidFill>
                <a:srgbClr val="292929"/>
              </a:solidFill>
              <a:effectLst/>
              <a:latin typeface="Times New Roman" panose="02020603050405020304" pitchFamily="18" charset="0"/>
              <a:cs typeface="Times New Roman" panose="02020603050405020304" pitchFamily="18" charset="0"/>
            </a:endParaRPr>
          </a:p>
          <a:p>
            <a:pPr marL="0" indent="0" algn="l">
              <a:buNone/>
            </a:pPr>
            <a:r>
              <a:rPr lang="en-GB" sz="2000" b="0" i="0" dirty="0">
                <a:solidFill>
                  <a:srgbClr val="292929"/>
                </a:solidFill>
                <a:effectLst/>
                <a:latin typeface="Times New Roman" panose="02020603050405020304" pitchFamily="18" charset="0"/>
                <a:cs typeface="Times New Roman" panose="02020603050405020304" pitchFamily="18" charset="0"/>
              </a:rPr>
              <a:t>It is the template file which is served up when we run </a:t>
            </a:r>
            <a:r>
              <a:rPr lang="en-GB" sz="2000" b="1" i="0" dirty="0">
                <a:solidFill>
                  <a:srgbClr val="292929"/>
                </a:solidFill>
                <a:effectLst/>
                <a:latin typeface="Times New Roman" panose="02020603050405020304" pitchFamily="18" charset="0"/>
                <a:cs typeface="Times New Roman" panose="02020603050405020304" pitchFamily="18" charset="0"/>
              </a:rPr>
              <a:t>start</a:t>
            </a:r>
            <a:r>
              <a:rPr lang="en-GB" sz="2000" b="0" i="0" dirty="0">
                <a:solidFill>
                  <a:srgbClr val="292929"/>
                </a:solidFill>
                <a:effectLst/>
                <a:latin typeface="Times New Roman" panose="02020603050405020304" pitchFamily="18" charset="0"/>
                <a:cs typeface="Times New Roman" panose="02020603050405020304" pitchFamily="18" charset="0"/>
              </a:rPr>
              <a:t> </a:t>
            </a:r>
            <a:r>
              <a:rPr lang="en-GB" sz="2000" b="1" i="0" dirty="0">
                <a:solidFill>
                  <a:srgbClr val="292929"/>
                </a:solidFill>
                <a:effectLst/>
                <a:latin typeface="Times New Roman" panose="02020603050405020304" pitchFamily="18" charset="0"/>
                <a:cs typeface="Times New Roman" panose="02020603050405020304" pitchFamily="18" charset="0"/>
              </a:rPr>
              <a:t>script</a:t>
            </a:r>
            <a:r>
              <a:rPr lang="en-GB" sz="2000" b="0" i="0" dirty="0">
                <a:solidFill>
                  <a:srgbClr val="292929"/>
                </a:solidFill>
                <a:effectLst/>
                <a:latin typeface="Times New Roman" panose="02020603050405020304" pitchFamily="18" charset="0"/>
                <a:cs typeface="Times New Roman" panose="02020603050405020304" pitchFamily="18" charset="0"/>
              </a:rPr>
              <a:t> to launch our app. It is considered best practice not to create multiple html file in public folder instead use this file and inject react components in this file’s root div container. Other </a:t>
            </a:r>
            <a:r>
              <a:rPr lang="en-GB" sz="2000" b="0" i="0" dirty="0" err="1">
                <a:solidFill>
                  <a:srgbClr val="292929"/>
                </a:solidFill>
                <a:effectLst/>
                <a:latin typeface="Times New Roman" panose="02020603050405020304" pitchFamily="18" charset="0"/>
                <a:cs typeface="Times New Roman" panose="02020603050405020304" pitchFamily="18" charset="0"/>
              </a:rPr>
              <a:t>css</a:t>
            </a:r>
            <a:r>
              <a:rPr lang="en-GB" sz="2000" b="0" i="0" dirty="0">
                <a:solidFill>
                  <a:srgbClr val="292929"/>
                </a:solidFill>
                <a:effectLst/>
                <a:latin typeface="Times New Roman" panose="02020603050405020304" pitchFamily="18" charset="0"/>
                <a:cs typeface="Times New Roman" panose="02020603050405020304" pitchFamily="18" charset="0"/>
              </a:rPr>
              <a:t> libraries, etc can be defined in this files.</a:t>
            </a:r>
            <a:endParaRPr lang="en-GB" sz="2000" b="0" i="0" dirty="0">
              <a:solidFill>
                <a:srgbClr val="292929"/>
              </a:solidFill>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13184" y="1119673"/>
            <a:ext cx="10002416" cy="5057290"/>
          </a:xfrm>
        </p:spPr>
        <p:txBody>
          <a:bodyPr/>
          <a:lstStyle/>
          <a:p>
            <a:pPr algn="l"/>
            <a:r>
              <a:rPr lang="en-GB" b="1" i="0" dirty="0">
                <a:solidFill>
                  <a:srgbClr val="292929"/>
                </a:solidFill>
                <a:effectLst/>
                <a:latin typeface="Times New Roman" panose="02020603050405020304" pitchFamily="18" charset="0"/>
                <a:cs typeface="Times New Roman" panose="02020603050405020304" pitchFamily="18" charset="0"/>
              </a:rPr>
              <a:t>logo192.png &amp; logo512.png(files)</a:t>
            </a:r>
            <a:endParaRPr lang="en-GB" b="1" i="0" dirty="0">
              <a:solidFill>
                <a:srgbClr val="292929"/>
              </a:solidFill>
              <a:effectLst/>
              <a:latin typeface="Times New Roman" panose="02020603050405020304" pitchFamily="18" charset="0"/>
              <a:cs typeface="Times New Roman" panose="02020603050405020304" pitchFamily="18" charset="0"/>
            </a:endParaRPr>
          </a:p>
          <a:p>
            <a:pPr marL="0" indent="0" algn="l">
              <a:buNone/>
            </a:pPr>
            <a:r>
              <a:rPr lang="en-GB" sz="2000" b="0" i="0" dirty="0">
                <a:solidFill>
                  <a:srgbClr val="292929"/>
                </a:solidFill>
                <a:effectLst/>
                <a:latin typeface="Times New Roman" panose="02020603050405020304" pitchFamily="18" charset="0"/>
                <a:cs typeface="Times New Roman" panose="02020603050405020304" pitchFamily="18" charset="0"/>
              </a:rPr>
              <a:t>These are react logo which is of dimension 192*192 </a:t>
            </a:r>
            <a:r>
              <a:rPr lang="en-GB" sz="2000" b="0" i="0" dirty="0" err="1">
                <a:solidFill>
                  <a:srgbClr val="292929"/>
                </a:solidFill>
                <a:effectLst/>
                <a:latin typeface="Times New Roman" panose="02020603050405020304" pitchFamily="18" charset="0"/>
                <a:cs typeface="Times New Roman" panose="02020603050405020304" pitchFamily="18" charset="0"/>
              </a:rPr>
              <a:t>px</a:t>
            </a:r>
            <a:r>
              <a:rPr lang="en-GB" sz="2000" b="0" i="0" dirty="0">
                <a:solidFill>
                  <a:srgbClr val="292929"/>
                </a:solidFill>
                <a:effectLst/>
                <a:latin typeface="Times New Roman" panose="02020603050405020304" pitchFamily="18" charset="0"/>
                <a:cs typeface="Times New Roman" panose="02020603050405020304" pitchFamily="18" charset="0"/>
              </a:rPr>
              <a:t> and 512*512 </a:t>
            </a:r>
            <a:r>
              <a:rPr lang="en-GB" sz="2000" b="0" i="0" dirty="0" err="1">
                <a:solidFill>
                  <a:srgbClr val="292929"/>
                </a:solidFill>
                <a:effectLst/>
                <a:latin typeface="Times New Roman" panose="02020603050405020304" pitchFamily="18" charset="0"/>
                <a:cs typeface="Times New Roman" panose="02020603050405020304" pitchFamily="18" charset="0"/>
              </a:rPr>
              <a:t>px</a:t>
            </a:r>
            <a:r>
              <a:rPr lang="en-GB" sz="2000" b="0" i="0" dirty="0">
                <a:solidFill>
                  <a:srgbClr val="292929"/>
                </a:solidFill>
                <a:effectLst/>
                <a:latin typeface="Times New Roman" panose="02020603050405020304" pitchFamily="18" charset="0"/>
                <a:cs typeface="Times New Roman" panose="02020603050405020304" pitchFamily="18" charset="0"/>
              </a:rPr>
              <a:t> and is used in the template file (index.html) by default. [can be removed once you are using your own component]</a:t>
            </a:r>
            <a:endParaRPr lang="en-GB" sz="2000" b="0" i="0" dirty="0">
              <a:solidFill>
                <a:srgbClr val="292929"/>
              </a:solidFill>
              <a:effectLst/>
              <a:latin typeface="Times New Roman" panose="02020603050405020304" pitchFamily="18" charset="0"/>
              <a:cs typeface="Times New Roman" panose="02020603050405020304" pitchFamily="18" charset="0"/>
            </a:endParaRPr>
          </a:p>
          <a:p>
            <a:pPr algn="l"/>
            <a:r>
              <a:rPr lang="en-GB" b="1" i="0" dirty="0" err="1">
                <a:solidFill>
                  <a:srgbClr val="292929"/>
                </a:solidFill>
                <a:effectLst/>
                <a:latin typeface="Times New Roman" panose="02020603050405020304" pitchFamily="18" charset="0"/>
                <a:cs typeface="Times New Roman" panose="02020603050405020304" pitchFamily="18" charset="0"/>
              </a:rPr>
              <a:t>manifest.json</a:t>
            </a:r>
            <a:r>
              <a:rPr lang="en-GB" b="1" i="0" dirty="0">
                <a:solidFill>
                  <a:srgbClr val="292929"/>
                </a:solidFill>
                <a:effectLst/>
                <a:latin typeface="Times New Roman" panose="02020603050405020304" pitchFamily="18" charset="0"/>
                <a:cs typeface="Times New Roman" panose="02020603050405020304" pitchFamily="18" charset="0"/>
              </a:rPr>
              <a:t>(file)</a:t>
            </a:r>
            <a:endParaRPr lang="en-GB" b="1" i="0" dirty="0">
              <a:solidFill>
                <a:srgbClr val="292929"/>
              </a:solidFill>
              <a:effectLst/>
              <a:latin typeface="Times New Roman" panose="02020603050405020304" pitchFamily="18" charset="0"/>
              <a:cs typeface="Times New Roman" panose="02020603050405020304" pitchFamily="18" charset="0"/>
            </a:endParaRPr>
          </a:p>
          <a:p>
            <a:pPr marL="0" indent="0" algn="l">
              <a:buNone/>
            </a:pPr>
            <a:r>
              <a:rPr lang="en-GB" sz="2000" b="0" i="0" dirty="0">
                <a:solidFill>
                  <a:srgbClr val="292929"/>
                </a:solidFill>
                <a:effectLst/>
                <a:latin typeface="Times New Roman" panose="02020603050405020304" pitchFamily="18" charset="0"/>
                <a:cs typeface="Times New Roman" panose="02020603050405020304" pitchFamily="18" charset="0"/>
              </a:rPr>
              <a:t>It’s used to define our app, mostly contains metadata. Used by mobile phones to add web app to the home-screen of a device. Part of </a:t>
            </a:r>
            <a:r>
              <a:rPr lang="en-GB" sz="2000" b="1" i="0" dirty="0">
                <a:solidFill>
                  <a:srgbClr val="292929"/>
                </a:solidFill>
                <a:effectLst/>
                <a:latin typeface="Times New Roman" panose="02020603050405020304" pitchFamily="18" charset="0"/>
                <a:cs typeface="Times New Roman" panose="02020603050405020304" pitchFamily="18" charset="0"/>
              </a:rPr>
              <a:t>PWA</a:t>
            </a:r>
            <a:r>
              <a:rPr lang="en-GB" sz="2000" b="0" i="0" dirty="0">
                <a:solidFill>
                  <a:srgbClr val="292929"/>
                </a:solidFill>
                <a:effectLst/>
                <a:latin typeface="Times New Roman" panose="02020603050405020304" pitchFamily="18" charset="0"/>
                <a:cs typeface="Times New Roman" panose="02020603050405020304" pitchFamily="18" charset="0"/>
              </a:rPr>
              <a:t>.</a:t>
            </a:r>
            <a:endParaRPr lang="en-GB" sz="2000" b="0" i="0" dirty="0">
              <a:solidFill>
                <a:srgbClr val="292929"/>
              </a:solidFill>
              <a:effectLst/>
              <a:latin typeface="Times New Roman" panose="02020603050405020304" pitchFamily="18" charset="0"/>
              <a:cs typeface="Times New Roman" panose="02020603050405020304" pitchFamily="18" charset="0"/>
            </a:endParaRPr>
          </a:p>
          <a:p>
            <a:pPr algn="l"/>
            <a:r>
              <a:rPr lang="en-GB" b="1" i="0" dirty="0">
                <a:solidFill>
                  <a:srgbClr val="292929"/>
                </a:solidFill>
                <a:effectLst/>
                <a:latin typeface="Times New Roman" panose="02020603050405020304" pitchFamily="18" charset="0"/>
                <a:cs typeface="Times New Roman" panose="02020603050405020304" pitchFamily="18" charset="0"/>
              </a:rPr>
              <a:t>robots.txt(file)</a:t>
            </a:r>
            <a:endParaRPr lang="en-GB" b="1" i="0" dirty="0">
              <a:solidFill>
                <a:srgbClr val="292929"/>
              </a:solidFill>
              <a:effectLst/>
              <a:latin typeface="Times New Roman" panose="02020603050405020304" pitchFamily="18" charset="0"/>
              <a:cs typeface="Times New Roman" panose="02020603050405020304" pitchFamily="18" charset="0"/>
            </a:endParaRPr>
          </a:p>
          <a:p>
            <a:pPr marL="0" indent="0" algn="l">
              <a:buNone/>
            </a:pPr>
            <a:r>
              <a:rPr lang="en-GB" sz="2000" b="0" i="0" dirty="0">
                <a:solidFill>
                  <a:srgbClr val="292929"/>
                </a:solidFill>
                <a:effectLst/>
                <a:latin typeface="Times New Roman" panose="02020603050405020304" pitchFamily="18" charset="0"/>
                <a:cs typeface="Times New Roman" panose="02020603050405020304" pitchFamily="18" charset="0"/>
              </a:rPr>
              <a:t>Defines rules for </a:t>
            </a:r>
            <a:r>
              <a:rPr lang="en-GB" sz="2000" b="1" i="0" dirty="0">
                <a:solidFill>
                  <a:srgbClr val="292929"/>
                </a:solidFill>
                <a:effectLst/>
                <a:latin typeface="Times New Roman" panose="02020603050405020304" pitchFamily="18" charset="0"/>
                <a:cs typeface="Times New Roman" panose="02020603050405020304" pitchFamily="18" charset="0"/>
              </a:rPr>
              <a:t>spiders, crawlers and scrapers</a:t>
            </a:r>
            <a:r>
              <a:rPr lang="en-GB" sz="2000" b="0" i="0" dirty="0">
                <a:solidFill>
                  <a:srgbClr val="292929"/>
                </a:solidFill>
                <a:effectLst/>
                <a:latin typeface="Times New Roman" panose="02020603050405020304" pitchFamily="18" charset="0"/>
                <a:cs typeface="Times New Roman" panose="02020603050405020304" pitchFamily="18" charset="0"/>
              </a:rPr>
              <a:t> for accessing your app.</a:t>
            </a:r>
            <a:endParaRPr lang="en-GB" sz="2000" b="0" i="0" dirty="0">
              <a:solidFill>
                <a:srgbClr val="292929"/>
              </a:solidFill>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902" y="1120904"/>
            <a:ext cx="10515600" cy="1025135"/>
          </a:xfrm>
        </p:spPr>
        <p:txBody>
          <a:bodyPr>
            <a:normAutofit fontScale="90000"/>
          </a:bodyPr>
          <a:lstStyle/>
          <a:p>
            <a:r>
              <a:rPr lang="en-GB" b="1" i="0" dirty="0" err="1">
                <a:solidFill>
                  <a:schemeClr val="bg1"/>
                </a:solidFill>
                <a:effectLst/>
                <a:latin typeface="Times New Roman" panose="02020603050405020304" pitchFamily="18" charset="0"/>
                <a:cs typeface="Times New Roman" panose="02020603050405020304" pitchFamily="18" charset="0"/>
              </a:rPr>
              <a:t>Src</a:t>
            </a:r>
            <a:r>
              <a:rPr lang="en-GB" b="1" i="0" dirty="0">
                <a:solidFill>
                  <a:schemeClr val="bg1"/>
                </a:solidFill>
                <a:effectLst/>
                <a:latin typeface="Times New Roman" panose="02020603050405020304" pitchFamily="18" charset="0"/>
                <a:cs typeface="Times New Roman" panose="02020603050405020304" pitchFamily="18" charset="0"/>
              </a:rPr>
              <a:t> folder and its files</a:t>
            </a:r>
            <a:br>
              <a:rPr lang="en-GB" b="1" i="0" dirty="0">
                <a:solidFill>
                  <a:srgbClr val="292929"/>
                </a:solidFill>
                <a:effectLst/>
                <a:latin typeface="sohne"/>
              </a:rPr>
            </a:br>
            <a:endParaRPr lang="en-GB" b="1" i="0" dirty="0">
              <a:solidFill>
                <a:srgbClr val="292929"/>
              </a:solidFill>
              <a:effectLst/>
              <a:latin typeface="sohne"/>
            </a:endParaRPr>
          </a:p>
        </p:txBody>
      </p:sp>
      <p:sp>
        <p:nvSpPr>
          <p:cNvPr id="3" name="Content Placeholder 2"/>
          <p:cNvSpPr>
            <a:spLocks noGrp="1"/>
          </p:cNvSpPr>
          <p:nvPr>
            <p:ph idx="1"/>
          </p:nvPr>
        </p:nvSpPr>
        <p:spPr>
          <a:xfrm>
            <a:off x="838200" y="2369976"/>
            <a:ext cx="10515600" cy="3806987"/>
          </a:xfrm>
        </p:spPr>
        <p:txBody>
          <a:bodyPr>
            <a:normAutofit lnSpcReduction="10000"/>
          </a:bodyPr>
          <a:lstStyle/>
          <a:p>
            <a:pPr algn="l"/>
            <a:r>
              <a:rPr lang="en-GB" b="1" i="0" dirty="0" err="1">
                <a:solidFill>
                  <a:srgbClr val="292929"/>
                </a:solidFill>
                <a:effectLst/>
                <a:latin typeface="Times New Roman" panose="02020603050405020304" pitchFamily="18" charset="0"/>
                <a:cs typeface="Times New Roman" panose="02020603050405020304" pitchFamily="18" charset="0"/>
              </a:rPr>
              <a:t>src</a:t>
            </a:r>
            <a:r>
              <a:rPr lang="en-GB" b="1" i="0" dirty="0">
                <a:solidFill>
                  <a:srgbClr val="292929"/>
                </a:solidFill>
                <a:effectLst/>
                <a:latin typeface="Times New Roman" panose="02020603050405020304" pitchFamily="18" charset="0"/>
                <a:cs typeface="Times New Roman" panose="02020603050405020304" pitchFamily="18" charset="0"/>
              </a:rPr>
              <a:t>(folder)</a:t>
            </a:r>
            <a:endParaRPr lang="en-GB" b="1" i="0" dirty="0">
              <a:solidFill>
                <a:srgbClr val="292929"/>
              </a:solidFill>
              <a:effectLst/>
              <a:latin typeface="Times New Roman" panose="02020603050405020304" pitchFamily="18" charset="0"/>
              <a:cs typeface="Times New Roman" panose="02020603050405020304" pitchFamily="18" charset="0"/>
            </a:endParaRPr>
          </a:p>
          <a:p>
            <a:pPr marL="0" indent="0" algn="l">
              <a:buNone/>
            </a:pPr>
            <a:r>
              <a:rPr lang="en-GB" sz="2000" b="0" i="0" dirty="0">
                <a:solidFill>
                  <a:srgbClr val="292929"/>
                </a:solidFill>
                <a:effectLst/>
                <a:latin typeface="Times New Roman" panose="02020603050405020304" pitchFamily="18" charset="0"/>
                <a:cs typeface="Times New Roman" panose="02020603050405020304" pitchFamily="18" charset="0"/>
              </a:rPr>
              <a:t>In simplest form it’s our react app folder i.e. containing </a:t>
            </a:r>
            <a:r>
              <a:rPr lang="en-GB" sz="2000" b="1" i="0" dirty="0">
                <a:solidFill>
                  <a:srgbClr val="292929"/>
                </a:solidFill>
                <a:effectLst/>
                <a:latin typeface="Times New Roman" panose="02020603050405020304" pitchFamily="18" charset="0"/>
                <a:cs typeface="Times New Roman" panose="02020603050405020304" pitchFamily="18" charset="0"/>
              </a:rPr>
              <a:t>components, tests, </a:t>
            </a:r>
            <a:r>
              <a:rPr lang="en-GB" sz="2000" b="1" i="0" dirty="0" err="1">
                <a:solidFill>
                  <a:srgbClr val="292929"/>
                </a:solidFill>
                <a:effectLst/>
                <a:latin typeface="Times New Roman" panose="02020603050405020304" pitchFamily="18" charset="0"/>
                <a:cs typeface="Times New Roman" panose="02020603050405020304" pitchFamily="18" charset="0"/>
              </a:rPr>
              <a:t>css</a:t>
            </a:r>
            <a:r>
              <a:rPr lang="en-GB" sz="2000" b="1" i="0" dirty="0">
                <a:solidFill>
                  <a:srgbClr val="292929"/>
                </a:solidFill>
                <a:effectLst/>
                <a:latin typeface="Times New Roman" panose="02020603050405020304" pitchFamily="18" charset="0"/>
                <a:cs typeface="Times New Roman" panose="02020603050405020304" pitchFamily="18" charset="0"/>
              </a:rPr>
              <a:t> files</a:t>
            </a:r>
            <a:r>
              <a:rPr lang="en-GB" sz="2000" b="0" i="0" dirty="0">
                <a:solidFill>
                  <a:srgbClr val="292929"/>
                </a:solidFill>
                <a:effectLst/>
                <a:latin typeface="Times New Roman" panose="02020603050405020304" pitchFamily="18" charset="0"/>
                <a:cs typeface="Times New Roman" panose="02020603050405020304" pitchFamily="18" charset="0"/>
              </a:rPr>
              <a:t> etc. It’s the mind of our app.</a:t>
            </a:r>
            <a:endParaRPr lang="en-GB" sz="2000" b="0" i="0" dirty="0">
              <a:solidFill>
                <a:srgbClr val="292929"/>
              </a:solidFill>
              <a:effectLst/>
              <a:latin typeface="Times New Roman" panose="02020603050405020304" pitchFamily="18" charset="0"/>
              <a:cs typeface="Times New Roman" panose="02020603050405020304" pitchFamily="18" charset="0"/>
            </a:endParaRPr>
          </a:p>
          <a:p>
            <a:pPr algn="l"/>
            <a:r>
              <a:rPr lang="en-GB" b="1" i="0" dirty="0">
                <a:solidFill>
                  <a:srgbClr val="292929"/>
                </a:solidFill>
                <a:effectLst/>
                <a:latin typeface="Times New Roman" panose="02020603050405020304" pitchFamily="18" charset="0"/>
                <a:cs typeface="Times New Roman" panose="02020603050405020304" pitchFamily="18" charset="0"/>
              </a:rPr>
              <a:t>App.css(file)</a:t>
            </a:r>
            <a:endParaRPr lang="en-GB" b="1" i="0" dirty="0">
              <a:solidFill>
                <a:srgbClr val="292929"/>
              </a:solidFill>
              <a:effectLst/>
              <a:latin typeface="Times New Roman" panose="02020603050405020304" pitchFamily="18" charset="0"/>
              <a:cs typeface="Times New Roman" panose="02020603050405020304" pitchFamily="18" charset="0"/>
            </a:endParaRPr>
          </a:p>
          <a:p>
            <a:pPr marL="0" indent="0" algn="l">
              <a:buNone/>
            </a:pPr>
            <a:r>
              <a:rPr lang="en-GB" sz="2000" b="0" i="0" dirty="0">
                <a:solidFill>
                  <a:srgbClr val="292929"/>
                </a:solidFill>
                <a:effectLst/>
                <a:latin typeface="Times New Roman" panose="02020603050405020304" pitchFamily="18" charset="0"/>
                <a:cs typeface="Times New Roman" panose="02020603050405020304" pitchFamily="18" charset="0"/>
              </a:rPr>
              <a:t>Contains styles of our react component(App.js)</a:t>
            </a:r>
            <a:endParaRPr lang="en-GB" sz="2000" b="0" i="0" dirty="0">
              <a:solidFill>
                <a:srgbClr val="292929"/>
              </a:solidFill>
              <a:effectLst/>
              <a:latin typeface="Times New Roman" panose="02020603050405020304" pitchFamily="18" charset="0"/>
              <a:cs typeface="Times New Roman" panose="02020603050405020304" pitchFamily="18" charset="0"/>
            </a:endParaRPr>
          </a:p>
          <a:p>
            <a:pPr algn="l"/>
            <a:r>
              <a:rPr lang="en-GB" b="1" i="0" dirty="0">
                <a:solidFill>
                  <a:srgbClr val="292929"/>
                </a:solidFill>
                <a:effectLst/>
                <a:latin typeface="Times New Roman" panose="02020603050405020304" pitchFamily="18" charset="0"/>
                <a:cs typeface="Times New Roman" panose="02020603050405020304" pitchFamily="18" charset="0"/>
              </a:rPr>
              <a:t>App.js(file)</a:t>
            </a:r>
            <a:endParaRPr lang="en-GB" b="1" i="0" dirty="0">
              <a:solidFill>
                <a:srgbClr val="292929"/>
              </a:solidFill>
              <a:effectLst/>
              <a:latin typeface="Times New Roman" panose="02020603050405020304" pitchFamily="18" charset="0"/>
              <a:cs typeface="Times New Roman" panose="02020603050405020304" pitchFamily="18" charset="0"/>
            </a:endParaRPr>
          </a:p>
          <a:p>
            <a:pPr marL="0" indent="0" algn="l">
              <a:buNone/>
            </a:pPr>
            <a:r>
              <a:rPr lang="en-GB" sz="2000" b="0" i="0" dirty="0">
                <a:solidFill>
                  <a:srgbClr val="292929"/>
                </a:solidFill>
                <a:effectLst/>
                <a:latin typeface="Times New Roman" panose="02020603050405020304" pitchFamily="18" charset="0"/>
                <a:cs typeface="Times New Roman" panose="02020603050405020304" pitchFamily="18" charset="0"/>
              </a:rPr>
              <a:t>This file has very basic react component defined which can be replaced by our own root component</a:t>
            </a:r>
            <a:endParaRPr lang="en-GB" sz="2000" b="0" i="0" dirty="0">
              <a:solidFill>
                <a:srgbClr val="292929"/>
              </a:solidFill>
              <a:effectLst/>
              <a:latin typeface="Times New Roman" panose="02020603050405020304" pitchFamily="18" charset="0"/>
              <a:cs typeface="Times New Roman" panose="02020603050405020304" pitchFamily="18" charset="0"/>
            </a:endParaRPr>
          </a:p>
          <a:p>
            <a:pPr algn="l"/>
            <a:r>
              <a:rPr lang="en-GB" b="1" i="0" dirty="0">
                <a:solidFill>
                  <a:srgbClr val="292929"/>
                </a:solidFill>
                <a:effectLst/>
                <a:latin typeface="Times New Roman" panose="02020603050405020304" pitchFamily="18" charset="0"/>
                <a:cs typeface="Times New Roman" panose="02020603050405020304" pitchFamily="18" charset="0"/>
              </a:rPr>
              <a:t>App.test.js(file)</a:t>
            </a:r>
            <a:endParaRPr lang="en-GB" b="1" i="0" dirty="0">
              <a:solidFill>
                <a:srgbClr val="292929"/>
              </a:solidFill>
              <a:effectLst/>
              <a:latin typeface="Times New Roman" panose="02020603050405020304" pitchFamily="18" charset="0"/>
              <a:cs typeface="Times New Roman" panose="02020603050405020304" pitchFamily="18" charset="0"/>
            </a:endParaRPr>
          </a:p>
          <a:p>
            <a:pPr marL="0" indent="0" algn="l">
              <a:buNone/>
            </a:pPr>
            <a:r>
              <a:rPr lang="en-GB" sz="2000" b="0" i="0" dirty="0">
                <a:solidFill>
                  <a:srgbClr val="292929"/>
                </a:solidFill>
                <a:effectLst/>
                <a:latin typeface="Times New Roman" panose="02020603050405020304" pitchFamily="18" charset="0"/>
                <a:cs typeface="Times New Roman" panose="02020603050405020304" pitchFamily="18" charset="0"/>
              </a:rPr>
              <a:t>A very basic test(for the default app) is defined in this file which can be replace by our own tests. </a:t>
            </a:r>
            <a:r>
              <a:rPr lang="en-GB" sz="2000" b="0" i="1" dirty="0">
                <a:solidFill>
                  <a:srgbClr val="292929"/>
                </a:solidFill>
                <a:effectLst/>
                <a:latin typeface="Times New Roman" panose="02020603050405020304" pitchFamily="18" charset="0"/>
                <a:cs typeface="Times New Roman" panose="02020603050405020304" pitchFamily="18" charset="0"/>
              </a:rPr>
              <a:t>[make use of </a:t>
            </a:r>
            <a:r>
              <a:rPr lang="en-GB" sz="2000" b="1" i="1" dirty="0">
                <a:solidFill>
                  <a:srgbClr val="292929"/>
                </a:solidFill>
                <a:effectLst/>
                <a:latin typeface="Times New Roman" panose="02020603050405020304" pitchFamily="18" charset="0"/>
                <a:cs typeface="Times New Roman" panose="02020603050405020304" pitchFamily="18" charset="0"/>
              </a:rPr>
              <a:t>Jest</a:t>
            </a:r>
            <a:r>
              <a:rPr lang="en-GB" sz="2000" b="0" i="1" dirty="0">
                <a:solidFill>
                  <a:srgbClr val="292929"/>
                </a:solidFill>
                <a:effectLst/>
                <a:latin typeface="Times New Roman" panose="02020603050405020304" pitchFamily="18" charset="0"/>
                <a:cs typeface="Times New Roman" panose="02020603050405020304" pitchFamily="18" charset="0"/>
              </a:rPr>
              <a:t>]</a:t>
            </a:r>
            <a:endParaRPr lang="en-GB" sz="2000" b="0" i="0" dirty="0">
              <a:solidFill>
                <a:srgbClr val="292929"/>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REACT JS</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altLang="en-IN" dirty="0">
                <a:latin typeface="Times New Roman" panose="02020603050405020304" pitchFamily="18" charset="0"/>
                <a:cs typeface="Times New Roman" panose="02020603050405020304" pitchFamily="18" charset="0"/>
              </a:rPr>
              <a:t>ADACODE SOLUTIONS</a:t>
            </a:r>
            <a:endParaRPr lang="en-US" alt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81134" y="1073150"/>
            <a:ext cx="9834465" cy="5103813"/>
          </a:xfrm>
        </p:spPr>
        <p:txBody>
          <a:bodyPr>
            <a:normAutofit/>
          </a:bodyPr>
          <a:lstStyle/>
          <a:p>
            <a:pPr algn="l"/>
            <a:r>
              <a:rPr lang="en-GB" b="1" i="0" dirty="0">
                <a:solidFill>
                  <a:srgbClr val="292929"/>
                </a:solidFill>
                <a:effectLst/>
                <a:latin typeface="Times New Roman" panose="02020603050405020304" pitchFamily="18" charset="0"/>
                <a:cs typeface="Times New Roman" panose="02020603050405020304" pitchFamily="18" charset="0"/>
              </a:rPr>
              <a:t>index.css(file)</a:t>
            </a:r>
            <a:endParaRPr lang="en-GB" b="1" i="0" dirty="0">
              <a:solidFill>
                <a:srgbClr val="292929"/>
              </a:solidFill>
              <a:effectLst/>
              <a:latin typeface="Times New Roman" panose="02020603050405020304" pitchFamily="18" charset="0"/>
              <a:cs typeface="Times New Roman" panose="02020603050405020304" pitchFamily="18" charset="0"/>
            </a:endParaRPr>
          </a:p>
          <a:p>
            <a:pPr marL="0" indent="0" algn="l">
              <a:buNone/>
            </a:pPr>
            <a:r>
              <a:rPr lang="en-GB" sz="2200" b="0" i="0" dirty="0">
                <a:solidFill>
                  <a:srgbClr val="292929"/>
                </a:solidFill>
                <a:effectLst/>
                <a:latin typeface="Times New Roman" panose="02020603050405020304" pitchFamily="18" charset="0"/>
                <a:cs typeface="Times New Roman" panose="02020603050405020304" pitchFamily="18" charset="0"/>
              </a:rPr>
              <a:t>Contains styles for general setup of our app.</a:t>
            </a:r>
            <a:endParaRPr lang="en-GB" sz="2200" b="1" i="0" dirty="0">
              <a:solidFill>
                <a:srgbClr val="292929"/>
              </a:solidFill>
              <a:effectLst/>
              <a:latin typeface="Times New Roman" panose="02020603050405020304" pitchFamily="18" charset="0"/>
              <a:cs typeface="Times New Roman" panose="02020603050405020304" pitchFamily="18" charset="0"/>
            </a:endParaRPr>
          </a:p>
          <a:p>
            <a:pPr algn="l"/>
            <a:r>
              <a:rPr lang="en-GB" b="1" i="0" dirty="0">
                <a:solidFill>
                  <a:srgbClr val="292929"/>
                </a:solidFill>
                <a:effectLst/>
                <a:latin typeface="Times New Roman" panose="02020603050405020304" pitchFamily="18" charset="0"/>
                <a:cs typeface="Times New Roman" panose="02020603050405020304" pitchFamily="18" charset="0"/>
              </a:rPr>
              <a:t>index.js(file)</a:t>
            </a:r>
            <a:endParaRPr lang="en-GB" b="1" i="0" dirty="0">
              <a:solidFill>
                <a:srgbClr val="292929"/>
              </a:solidFill>
              <a:effectLst/>
              <a:latin typeface="Times New Roman" panose="02020603050405020304" pitchFamily="18" charset="0"/>
              <a:cs typeface="Times New Roman" panose="02020603050405020304" pitchFamily="18" charset="0"/>
            </a:endParaRPr>
          </a:p>
          <a:p>
            <a:pPr marL="0" indent="0" algn="l">
              <a:buNone/>
            </a:pPr>
            <a:r>
              <a:rPr lang="en-GB" sz="2200" b="0" i="0" dirty="0">
                <a:solidFill>
                  <a:srgbClr val="292929"/>
                </a:solidFill>
                <a:effectLst/>
                <a:latin typeface="Times New Roman" panose="02020603050405020304" pitchFamily="18" charset="0"/>
                <a:cs typeface="Times New Roman" panose="02020603050405020304" pitchFamily="18" charset="0"/>
              </a:rPr>
              <a:t>This files renders our component and registers service workers(unregistered by default)</a:t>
            </a:r>
            <a:endParaRPr lang="en-GB" sz="2200" b="0" i="0" dirty="0">
              <a:solidFill>
                <a:srgbClr val="292929"/>
              </a:solidFill>
              <a:effectLst/>
              <a:latin typeface="Times New Roman" panose="02020603050405020304" pitchFamily="18" charset="0"/>
              <a:cs typeface="Times New Roman" panose="02020603050405020304" pitchFamily="18" charset="0"/>
            </a:endParaRPr>
          </a:p>
          <a:p>
            <a:pPr algn="l"/>
            <a:r>
              <a:rPr lang="en-GB" b="1" i="0" dirty="0" err="1">
                <a:solidFill>
                  <a:srgbClr val="292929"/>
                </a:solidFill>
                <a:effectLst/>
                <a:latin typeface="Times New Roman" panose="02020603050405020304" pitchFamily="18" charset="0"/>
                <a:cs typeface="Times New Roman" panose="02020603050405020304" pitchFamily="18" charset="0"/>
              </a:rPr>
              <a:t>logo.svg</a:t>
            </a:r>
            <a:r>
              <a:rPr lang="en-GB" b="1" i="0" dirty="0">
                <a:solidFill>
                  <a:srgbClr val="292929"/>
                </a:solidFill>
                <a:effectLst/>
                <a:latin typeface="Times New Roman" panose="02020603050405020304" pitchFamily="18" charset="0"/>
                <a:cs typeface="Times New Roman" panose="02020603050405020304" pitchFamily="18" charset="0"/>
              </a:rPr>
              <a:t>(file)</a:t>
            </a:r>
            <a:endParaRPr lang="en-GB" b="1" i="0" dirty="0">
              <a:solidFill>
                <a:srgbClr val="292929"/>
              </a:solidFill>
              <a:effectLst/>
              <a:latin typeface="Times New Roman" panose="02020603050405020304" pitchFamily="18" charset="0"/>
              <a:cs typeface="Times New Roman" panose="02020603050405020304" pitchFamily="18" charset="0"/>
            </a:endParaRPr>
          </a:p>
          <a:p>
            <a:pPr marL="0" indent="0" algn="l">
              <a:buNone/>
            </a:pPr>
            <a:r>
              <a:rPr lang="en-GB" sz="2200" b="0" i="0" dirty="0" err="1">
                <a:solidFill>
                  <a:srgbClr val="292929"/>
                </a:solidFill>
                <a:effectLst/>
                <a:latin typeface="Times New Roman" panose="02020603050405020304" pitchFamily="18" charset="0"/>
                <a:cs typeface="Times New Roman" panose="02020603050405020304" pitchFamily="18" charset="0"/>
              </a:rPr>
              <a:t>Svg</a:t>
            </a:r>
            <a:r>
              <a:rPr lang="en-GB" sz="2200" b="0" i="0" dirty="0">
                <a:solidFill>
                  <a:srgbClr val="292929"/>
                </a:solidFill>
                <a:effectLst/>
                <a:latin typeface="Times New Roman" panose="02020603050405020304" pitchFamily="18" charset="0"/>
                <a:cs typeface="Times New Roman" panose="02020603050405020304" pitchFamily="18" charset="0"/>
              </a:rPr>
              <a:t> file of react logo, being used in component(App.js) by default.</a:t>
            </a:r>
            <a:endParaRPr lang="en-GB" sz="2200" b="0" i="0" dirty="0">
              <a:solidFill>
                <a:srgbClr val="292929"/>
              </a:solidFill>
              <a:effectLst/>
              <a:latin typeface="Times New Roman" panose="02020603050405020304" pitchFamily="18" charset="0"/>
              <a:cs typeface="Times New Roman" panose="02020603050405020304" pitchFamily="18" charset="0"/>
            </a:endParaRPr>
          </a:p>
          <a:p>
            <a:pPr algn="l"/>
            <a:r>
              <a:rPr lang="en-GB" b="1" i="0" dirty="0">
                <a:solidFill>
                  <a:srgbClr val="292929"/>
                </a:solidFill>
                <a:effectLst/>
                <a:latin typeface="Times New Roman" panose="02020603050405020304" pitchFamily="18" charset="0"/>
                <a:cs typeface="Times New Roman" panose="02020603050405020304" pitchFamily="18" charset="0"/>
              </a:rPr>
              <a:t>setupTests.js(file)</a:t>
            </a:r>
            <a:endParaRPr lang="en-GB" b="1" i="0" dirty="0">
              <a:solidFill>
                <a:srgbClr val="292929"/>
              </a:solidFill>
              <a:effectLst/>
              <a:latin typeface="Times New Roman" panose="02020603050405020304" pitchFamily="18" charset="0"/>
              <a:cs typeface="Times New Roman" panose="02020603050405020304" pitchFamily="18" charset="0"/>
            </a:endParaRPr>
          </a:p>
          <a:p>
            <a:pPr marL="0" indent="0" algn="l">
              <a:buNone/>
            </a:pPr>
            <a:r>
              <a:rPr lang="en-GB" sz="2000" b="0" i="0" dirty="0">
                <a:solidFill>
                  <a:srgbClr val="292929"/>
                </a:solidFill>
                <a:effectLst/>
                <a:latin typeface="Times New Roman" panose="02020603050405020304" pitchFamily="18" charset="0"/>
                <a:cs typeface="Times New Roman" panose="02020603050405020304" pitchFamily="18" charset="0"/>
              </a:rPr>
              <a:t>As the name suggest this files setups tests and runs them. This file in directly invoked when we run tests from cli(</a:t>
            </a:r>
            <a:r>
              <a:rPr lang="en-GB" sz="2000" b="0" i="1" dirty="0" err="1">
                <a:solidFill>
                  <a:srgbClr val="292929"/>
                </a:solidFill>
                <a:effectLst/>
                <a:latin typeface="Times New Roman" panose="02020603050405020304" pitchFamily="18" charset="0"/>
                <a:cs typeface="Times New Roman" panose="02020603050405020304" pitchFamily="18" charset="0"/>
              </a:rPr>
              <a:t>npm</a:t>
            </a:r>
            <a:r>
              <a:rPr lang="en-GB" sz="2000" b="0" i="1" dirty="0">
                <a:solidFill>
                  <a:srgbClr val="292929"/>
                </a:solidFill>
                <a:effectLst/>
                <a:latin typeface="Times New Roman" panose="02020603050405020304" pitchFamily="18" charset="0"/>
                <a:cs typeface="Times New Roman" panose="02020603050405020304" pitchFamily="18" charset="0"/>
              </a:rPr>
              <a:t> run test</a:t>
            </a:r>
            <a:r>
              <a:rPr lang="en-GB" sz="2000" b="0" i="0" dirty="0">
                <a:solidFill>
                  <a:srgbClr val="292929"/>
                </a:solidFill>
                <a:effectLst/>
                <a:latin typeface="Times New Roman" panose="02020603050405020304" pitchFamily="18" charset="0"/>
                <a:cs typeface="Times New Roman" panose="02020603050405020304" pitchFamily="18" charset="0"/>
              </a:rPr>
              <a:t>).</a:t>
            </a:r>
            <a:r>
              <a:rPr lang="en-GB" sz="2000" b="0" i="1" dirty="0">
                <a:solidFill>
                  <a:srgbClr val="292929"/>
                </a:solidFill>
                <a:effectLst/>
                <a:latin typeface="Times New Roman" panose="02020603050405020304" pitchFamily="18" charset="0"/>
                <a:cs typeface="Times New Roman" panose="02020603050405020304" pitchFamily="18" charset="0"/>
              </a:rPr>
              <a:t>[make use of </a:t>
            </a:r>
            <a:r>
              <a:rPr lang="en-GB" sz="2000" b="1" i="1" dirty="0">
                <a:solidFill>
                  <a:srgbClr val="292929"/>
                </a:solidFill>
                <a:effectLst/>
                <a:latin typeface="Times New Roman" panose="02020603050405020304" pitchFamily="18" charset="0"/>
                <a:cs typeface="Times New Roman" panose="02020603050405020304" pitchFamily="18" charset="0"/>
              </a:rPr>
              <a:t>Jest</a:t>
            </a:r>
            <a:r>
              <a:rPr lang="en-GB" sz="2000" b="0" i="1" dirty="0">
                <a:solidFill>
                  <a:srgbClr val="292929"/>
                </a:solidFill>
                <a:effectLst/>
                <a:latin typeface="Times New Roman" panose="02020603050405020304" pitchFamily="18" charset="0"/>
                <a:cs typeface="Times New Roman" panose="02020603050405020304" pitchFamily="18" charset="0"/>
              </a:rPr>
              <a:t>]</a:t>
            </a:r>
            <a:endParaRPr lang="en-GB" sz="2000" b="0" i="0" dirty="0">
              <a:solidFill>
                <a:srgbClr val="292929"/>
              </a:solidFill>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Task</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What is </a:t>
            </a:r>
            <a:r>
              <a:rPr lang="en-IN" dirty="0" err="1">
                <a:latin typeface="Times New Roman" panose="02020603050405020304" pitchFamily="18" charset="0"/>
                <a:cs typeface="Times New Roman" panose="02020603050405020304" pitchFamily="18" charset="0"/>
              </a:rPr>
              <a:t>npm</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What is the difference between </a:t>
            </a:r>
            <a:r>
              <a:rPr lang="en-IN" dirty="0" err="1">
                <a:latin typeface="Times New Roman" panose="02020603050405020304" pitchFamily="18" charset="0"/>
                <a:cs typeface="Times New Roman" panose="02020603050405020304" pitchFamily="18" charset="0"/>
              </a:rPr>
              <a:t>npm</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npx</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What is the difference between framework and library</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GB" b="0" i="0" dirty="0">
              <a:solidFill>
                <a:srgbClr val="202124"/>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41196"/>
          </a:xfrm>
        </p:spPr>
        <p:txBody>
          <a:bodyPr/>
          <a:lstStyle/>
          <a:p>
            <a:pPr algn="ctr"/>
            <a:r>
              <a:rPr lang="en-IN"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REACT JS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 is a JavaScript library for building user interfaces.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 is the view layer for web applications.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Developed at Facebook and released to the world in 2013,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 drives some of the most widely used apps, powering Facebook and Instagram among countless other applications.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Ideal for building single-page applications (SPAs) and interactive web applications.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Single Page Web Applications</a:t>
            </a:r>
            <a:endParaRPr lang="en-IN" dirty="0"/>
          </a:p>
        </p:txBody>
      </p:sp>
      <p:sp>
        <p:nvSpPr>
          <p:cNvPr id="3" name="Content Placeholder 2"/>
          <p:cNvSpPr>
            <a:spLocks noGrp="1"/>
          </p:cNvSpPr>
          <p:nvPr>
            <p:ph idx="1"/>
          </p:nvPr>
        </p:nvSpPr>
        <p:spPr/>
        <p:txBody>
          <a:bodyPr/>
          <a:lstStyle/>
          <a:p>
            <a:r>
              <a:rPr lang="en-GB" dirty="0"/>
              <a:t>A Single-Page Application (SPA) is a web application or website that interacts with the user by dynamically rewriting the current page rather than loading entire new pages from the server. </a:t>
            </a:r>
            <a:endParaRPr lang="en-GB" dirty="0"/>
          </a:p>
          <a:p>
            <a:r>
              <a:rPr lang="en-GB" dirty="0"/>
              <a:t>In SPAs, the initial HTML, CSS, and JavaScript are loaded once, typically during the initial page load, and subsequent interactions with the application are handled by JavaScript, which fetches data from the server and updates the page content without requiring a full page reload.</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973668"/>
            <a:ext cx="8761413" cy="706964"/>
          </a:xfrm>
        </p:spPr>
        <p:txBody>
          <a:bodyPr/>
          <a:lstStyle/>
          <a:p>
            <a:r>
              <a:rPr lang="en-GB" dirty="0"/>
              <a:t>Key characteristics of SPA</a:t>
            </a:r>
            <a:br>
              <a:rPr lang="en-GB" dirty="0"/>
            </a:b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endParaRPr lang="en-GB" dirty="0"/>
          </a:p>
          <a:p>
            <a:r>
              <a:rPr lang="en-GB" b="1" dirty="0"/>
              <a:t>No Page Reloads</a:t>
            </a:r>
            <a:r>
              <a:rPr lang="en-GB" dirty="0"/>
              <a:t>: SPAs do not trigger full page reloads when a user interacts with the application. Traditional multi-page applications (MPAs) often require the entire page to be refreshed when navigating between different parts of the site.</a:t>
            </a:r>
            <a:endParaRPr lang="en-GB" dirty="0"/>
          </a:p>
          <a:p>
            <a:endParaRPr lang="en-GB" dirty="0"/>
          </a:p>
          <a:p>
            <a:r>
              <a:rPr lang="en-GB" b="1" dirty="0"/>
              <a:t>Dynamic Loading</a:t>
            </a:r>
            <a:r>
              <a:rPr lang="en-GB" dirty="0"/>
              <a:t>: SPAs load and render content dynamically. When a user clicks on a link or interacts with the interface, the application uses JavaScript to fetch and update only the necessary data and UI components, resulting in a smoother and faster user experience.</a:t>
            </a:r>
            <a:endParaRPr lang="en-GB" dirty="0"/>
          </a:p>
          <a:p>
            <a:endParaRPr lang="en-GB" dirty="0"/>
          </a:p>
          <a:p>
            <a:r>
              <a:rPr lang="en-GB" b="1" dirty="0"/>
              <a:t>Client-Side Routing: </a:t>
            </a:r>
            <a:r>
              <a:rPr lang="en-GB" dirty="0"/>
              <a:t>SPAs often implement client-side routing using JavaScript libraries or frameworks. This allows for the creation of distinct routes or URLs within the application without requiring server-side changes.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React is a Library?</a:t>
            </a:r>
            <a:endParaRPr lang="en-IN" dirty="0"/>
          </a:p>
        </p:txBody>
      </p:sp>
      <p:sp>
        <p:nvSpPr>
          <p:cNvPr id="3" name="Content Placeholder 2"/>
          <p:cNvSpPr>
            <a:spLocks noGrp="1"/>
          </p:cNvSpPr>
          <p:nvPr>
            <p:ph idx="1"/>
          </p:nvPr>
        </p:nvSpPr>
        <p:spPr/>
        <p:txBody>
          <a:bodyPr/>
          <a:lstStyle/>
          <a:p>
            <a:r>
              <a:rPr lang="en-GB" dirty="0"/>
              <a:t>library typically refers to a collection of pre-written code, functions, and components that developers can use to build user interfaces (UIs) for web applications. </a:t>
            </a:r>
            <a:endParaRPr lang="en-GB" dirty="0"/>
          </a:p>
          <a:p>
            <a:r>
              <a:rPr lang="en-GB" dirty="0"/>
              <a:t>React itself is often referred to as a library because it provides a set of tools and components for building UIs efficiently.</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4294967295"/>
          </p:nvPr>
        </p:nvPicPr>
        <p:blipFill>
          <a:blip r:embed="rId1">
            <a:extLst>
              <a:ext uri="{28A0092B-C50C-407E-A947-70E740481C1C}">
                <a14:useLocalDpi xmlns:a14="http://schemas.microsoft.com/office/drawing/2010/main" val="0"/>
              </a:ext>
            </a:extLst>
          </a:blip>
          <a:stretch>
            <a:fillRect/>
          </a:stretch>
        </p:blipFill>
        <p:spPr>
          <a:xfrm>
            <a:off x="1660849" y="552613"/>
            <a:ext cx="5991225" cy="5167312"/>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Features of REACT JS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Easy to learn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Simple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Native approach</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Data binding</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Performance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Testability</a:t>
            </a:r>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i="0" dirty="0">
                <a:solidFill>
                  <a:schemeClr val="bg1"/>
                </a:solidFill>
                <a:effectLst/>
                <a:latin typeface="Times New Roman" panose="02020603050405020304" pitchFamily="18" charset="0"/>
                <a:cs typeface="Times New Roman" panose="02020603050405020304" pitchFamily="18" charset="0"/>
              </a:rPr>
              <a:t>Which Popular Sites Use ReactJS?</a:t>
            </a:r>
            <a:endParaRPr lang="en-IN" sz="40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FACE BOOK</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INSTAGRAM</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NETFLIX</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WHATSAPP</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YAHOO MAIL</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DROP BOX</a:t>
            </a:r>
            <a:br>
              <a:rPr lang="en-IN" dirty="0"/>
            </a:br>
            <a:br>
              <a:rPr lang="en-IN" dirty="0"/>
            </a:b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Custom 1">
      <a:majorFont>
        <a:latin typeface="Times New Roman"/>
        <a:ea typeface=""/>
        <a:cs typeface=""/>
      </a:majorFont>
      <a:minorFont>
        <a:latin typeface="Times New Roman"/>
        <a:ea typeface=""/>
        <a:cs typeface=""/>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5796</Words>
  <Application>WPS Presentation</Application>
  <PresentationFormat>Widescreen</PresentationFormat>
  <Paragraphs>156</Paragraphs>
  <Slides>22</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22</vt:i4>
      </vt:variant>
    </vt:vector>
  </HeadingPairs>
  <TitlesOfParts>
    <vt:vector size="37" baseType="lpstr">
      <vt:lpstr>Arial</vt:lpstr>
      <vt:lpstr>SimSun</vt:lpstr>
      <vt:lpstr>Wingdings</vt:lpstr>
      <vt:lpstr>Wingdings 3</vt:lpstr>
      <vt:lpstr>Symbol</vt:lpstr>
      <vt:lpstr>Arial</vt:lpstr>
      <vt:lpstr>Times New Roman</vt:lpstr>
      <vt:lpstr>Symbol</vt:lpstr>
      <vt:lpstr>Calibri</vt:lpstr>
      <vt:lpstr>Microsoft YaHei</vt:lpstr>
      <vt:lpstr>Arial Unicode MS</vt:lpstr>
      <vt:lpstr>source-serif-pro</vt:lpstr>
      <vt:lpstr>Segoe Print</vt:lpstr>
      <vt:lpstr>sohne</vt:lpstr>
      <vt:lpstr>Ion Boardroom</vt:lpstr>
      <vt:lpstr>PowerPoint 演示文稿</vt:lpstr>
      <vt:lpstr>REACT JS</vt:lpstr>
      <vt:lpstr>REACT JS</vt:lpstr>
      <vt:lpstr>Single Page Web Applications</vt:lpstr>
      <vt:lpstr>Key characteristics of SPA </vt:lpstr>
      <vt:lpstr>React is a Library?</vt:lpstr>
      <vt:lpstr>PowerPoint 演示文稿</vt:lpstr>
      <vt:lpstr>Features of REACT JS</vt:lpstr>
      <vt:lpstr>Which Popular Sites Use ReactJS?</vt:lpstr>
      <vt:lpstr>PowerPoint 演示文稿</vt:lpstr>
      <vt:lpstr>ReactJS — Installation</vt:lpstr>
      <vt:lpstr>ReactJS — Installation</vt:lpstr>
      <vt:lpstr>Components</vt:lpstr>
      <vt:lpstr>Component</vt:lpstr>
      <vt:lpstr>Understand the high level architecture of a React application</vt:lpstr>
      <vt:lpstr>Folder structure</vt:lpstr>
      <vt:lpstr>Public folder and it’s files </vt:lpstr>
      <vt:lpstr>PowerPoint 演示文稿</vt:lpstr>
      <vt:lpstr>Src folder and its files </vt:lpstr>
      <vt:lpstr>PowerPoint 演示文稿</vt:lpstr>
      <vt:lpstr>Task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Luminar Technolab</dc:creator>
  <cp:lastModifiedBy>Adacode solutions</cp:lastModifiedBy>
  <cp:revision>6</cp:revision>
  <dcterms:created xsi:type="dcterms:W3CDTF">2022-12-04T23:31:00Z</dcterms:created>
  <dcterms:modified xsi:type="dcterms:W3CDTF">2024-08-31T17:38:07Z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ADE6BA2F64BA446BA0DBF60E0E2CB78F_12</vt:lpwstr>
  </property>
  <property fmtid="{D5CDD505-2E9C-101B-9397-08002B2CF9AE}" pid="3" name="KSOProductBuildVer">
    <vt:lpwstr>1033-12.2.0.17562</vt:lpwstr>
  </property>
</Properties>
</file>