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300" r:id="rId6"/>
    <p:sldId id="269" r:id="rId7"/>
    <p:sldId id="270" r:id="rId8"/>
    <p:sldId id="272" r:id="rId9"/>
    <p:sldId id="274" r:id="rId10"/>
    <p:sldId id="275" r:id="rId11"/>
    <p:sldId id="302" r:id="rId12"/>
    <p:sldId id="266" r:id="rId13"/>
    <p:sldId id="267" r:id="rId14"/>
    <p:sldId id="265" r:id="rId15"/>
    <p:sldId id="276" r:id="rId16"/>
    <p:sldId id="278" r:id="rId17"/>
    <p:sldId id="279" r:id="rId18"/>
    <p:sldId id="280" r:id="rId19"/>
    <p:sldId id="283" r:id="rId20"/>
    <p:sldId id="282" r:id="rId21"/>
    <p:sldId id="281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7" r:id="rId35"/>
    <p:sldId id="299" r:id="rId36"/>
    <p:sldId id="26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A7DDCB-E593-4D7D-B634-57F9EC8085A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65E837-C5B2-40E3-93CC-2600912CC81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etbootstrap.com/docs/5.0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odecademy.com/resources/blog/programming-languages/?utm_source=ccblog&amp;utm_medium=ccblog&amp;utm_campaign=ccblog&amp;utm_content=cw_what_is_a_framework_blo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WEB DEVELOPMENT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5" t="16038" r="38709" b="13223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Modern Application Architecture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Modern applications are developed to be installed on mobile devices or hosted on the web.</a:t>
            </a:r>
            <a:endParaRPr lang="en-GB" dirty="0"/>
          </a:p>
          <a:p>
            <a:pPr algn="just"/>
            <a:r>
              <a:rPr lang="en-IN" dirty="0"/>
              <a:t>System parts </a:t>
            </a:r>
            <a:endParaRPr lang="en-IN" dirty="0"/>
          </a:p>
          <a:p>
            <a:pPr algn="just"/>
            <a:r>
              <a:rPr lang="en-IN" b="1" dirty="0"/>
              <a:t>Back-End</a:t>
            </a:r>
            <a:r>
              <a:rPr lang="en-IN" dirty="0"/>
              <a:t> – Operating System (OS) – Firewall – Web server – Database (SQL or NoSQL)</a:t>
            </a:r>
            <a:r>
              <a:rPr lang="en-GB" dirty="0"/>
              <a:t> </a:t>
            </a:r>
            <a:r>
              <a:rPr lang="fr-FR" dirty="0"/>
              <a:t>– Caches – Message Queuing software – Application</a:t>
            </a:r>
            <a:endParaRPr lang="en-GB" dirty="0"/>
          </a:p>
          <a:p>
            <a:pPr algn="just"/>
            <a:r>
              <a:rPr lang="en-IN" b="1" dirty="0"/>
              <a:t>Front-End </a:t>
            </a:r>
            <a:r>
              <a:rPr lang="en-IN" dirty="0"/>
              <a:t>– HTML – CSS – JavaScript </a:t>
            </a:r>
            <a:endParaRPr lang="en-GB" dirty="0"/>
          </a:p>
          <a:p>
            <a:pPr algn="just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Front-End frameworks 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seen the big shift in the web from HTML 4 to HTML5 which has built-in APIs to help you accomplish many tasks to built a richer web application. </a:t>
            </a:r>
            <a:endParaRPr lang="en-GB" dirty="0"/>
          </a:p>
          <a:p>
            <a:r>
              <a:rPr lang="en-GB" dirty="0"/>
              <a:t>This has resulted in a variety of front-end MVC frameworks such as:</a:t>
            </a:r>
            <a:endParaRPr lang="en-GB" dirty="0"/>
          </a:p>
          <a:p>
            <a:r>
              <a:rPr lang="en-GB" dirty="0"/>
              <a:t> AngularJS </a:t>
            </a:r>
            <a:endParaRPr lang="en-GB" dirty="0"/>
          </a:p>
          <a:p>
            <a:r>
              <a:rPr lang="en-GB" dirty="0"/>
              <a:t> React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Development Frameworks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changing computing world has led to and been led by the fast growing world of web development frameworks such as:</a:t>
            </a:r>
            <a:endParaRPr lang="en-GB" dirty="0"/>
          </a:p>
          <a:p>
            <a:r>
              <a:rPr lang="en-GB" dirty="0"/>
              <a:t> NodeJS </a:t>
            </a:r>
            <a:endParaRPr lang="en-GB" dirty="0"/>
          </a:p>
          <a:p>
            <a:r>
              <a:rPr lang="en-GB" dirty="0"/>
              <a:t> Django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 CAN BE CLASSIFIED INTO TWO WAYS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FRONTEND(CLIENT SIDE)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BACKEND(SERVER SIDE)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1.FRONTEND(CLIENT SIDE)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 we seen on the screen.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part of the screen that users can interact directly.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the view of web application.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 Technologies - HTML, Angular, React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login page of Facebook.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HTML, CSS, JS and bootstrap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2342147"/>
            <a:ext cx="10635916" cy="41549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HYPERTEXT MARKUP LANGUAGE (Skelton of webpages)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CASCADING STYLE SHEET(Styling the web page)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JAVASCRIPT(Dynamic behaviour)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(Advanced styling)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 about bootstrap follow this link: </a:t>
            </a:r>
            <a:r>
              <a:rPr lang="en-IN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https://getbootstrap.com/docs/5.0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Duties of frontend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the view of the frontend.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 send to the server.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BACKEND(SERVER SIDE)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part of the website that users cannot see.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portion of software that does not come in direct contact with the users.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used to store and arrange data.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 -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java, python,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Nodejs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Duties of backend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request handle and process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to Data base.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equest send back to the client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Full Stack Web Development?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0" dirty="0">
                <a:solidFill>
                  <a:schemeClr val="tx1"/>
                </a:solidFill>
                <a:effectLst/>
              </a:rPr>
              <a:t>Full Stack Development is a software profession/stream where a developer deals with both the Frontend (client-side) and Backend (server-side) of a tech product. </a:t>
            </a:r>
            <a:endParaRPr lang="en-GB" i="0" dirty="0">
              <a:solidFill>
                <a:schemeClr val="tx1"/>
              </a:solidFill>
              <a:effectLst/>
            </a:endParaRPr>
          </a:p>
          <a:p>
            <a:r>
              <a:rPr lang="en-GB" i="0" dirty="0">
                <a:solidFill>
                  <a:schemeClr val="tx1"/>
                </a:solidFill>
                <a:effectLst/>
              </a:rPr>
              <a:t>A Full Stack Developer is proficient in several technologies that help in developing a robust tech product, and thus play a major role in making decisions for the company. </a:t>
            </a:r>
            <a:endParaRPr lang="en-GB" i="0" dirty="0">
              <a:solidFill>
                <a:schemeClr val="tx1"/>
              </a:solidFill>
              <a:effectLst/>
            </a:endParaRPr>
          </a:p>
          <a:p>
            <a:r>
              <a:rPr lang="en-GB" i="0" dirty="0">
                <a:solidFill>
                  <a:schemeClr val="tx1"/>
                </a:solidFill>
                <a:effectLst/>
              </a:rPr>
              <a:t>It is one of the high-demand jobs in the software industry.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Angular is an open-source, JavaScript framework written in TypeScript.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Google maintains it, and its primary purpose is to develop single-page applications.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Official site : </a:t>
            </a:r>
            <a:r>
              <a:rPr lang="en-IN" b="0" i="0" dirty="0">
                <a:solidFill>
                  <a:srgbClr val="006621"/>
                </a:solidFill>
                <a:effectLst/>
                <a:latin typeface="Roboto" panose="02000000000000000000" pitchFamily="2" charset="0"/>
              </a:rPr>
              <a:t>https://angular.io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11" y="3105424"/>
            <a:ext cx="3426004" cy="3426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React</a:t>
            </a:r>
            <a:endParaRPr lang="en-IN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React is a JavaScript library for building user interfaces.</a:t>
            </a:r>
            <a:endParaRPr lang="en-GB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dirty="0">
                <a:solidFill>
                  <a:srgbClr val="000000"/>
                </a:solidFill>
              </a:rPr>
              <a:t>It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is used to build single-page applications.</a:t>
            </a:r>
            <a:endParaRPr lang="en-GB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dirty="0">
                <a:solidFill>
                  <a:srgbClr val="000000"/>
                </a:solidFill>
              </a:rPr>
              <a:t>It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allows us to create reusable UI components</a:t>
            </a:r>
            <a:endParaRPr lang="en-GB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chemeClr val="tx1"/>
                </a:solidFill>
                <a:effectLst/>
              </a:rPr>
              <a:t>React was released by Facebook in 2013, and they still use it today for many of their applications.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IN" b="0" i="0" dirty="0">
                <a:solidFill>
                  <a:srgbClr val="006621"/>
                </a:solidFill>
                <a:effectLst/>
                <a:latin typeface="Roboto" panose="02000000000000000000" pitchFamily="2" charset="0"/>
              </a:rPr>
              <a:t>https://reactjs.org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131" y="3530073"/>
            <a:ext cx="3055082" cy="30550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Runtime environment.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allows run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the server.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0" i="0" dirty="0">
                <a:solidFill>
                  <a:srgbClr val="006621"/>
                </a:solidFill>
                <a:effectLst/>
                <a:latin typeface="Roboto" panose="02000000000000000000" pitchFamily="2" charset="0"/>
              </a:rPr>
              <a:t>https://nodejs.org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39" y="2857500"/>
            <a:ext cx="4514850" cy="212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ea typeface="Times New Roman" panose="02020603050405020304" pitchFamily="18" charset="0"/>
              </a:rPr>
              <a:t>It is a NodeJS framework.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</a:rPr>
              <a:t> It provides us the tools that are required to build our app. 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r>
              <a:rPr lang="en-IN" b="0" i="0" dirty="0">
                <a:solidFill>
                  <a:schemeClr val="tx1"/>
                </a:solidFill>
                <a:effectLst/>
              </a:rPr>
              <a:t>expressjs.com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28" y="3553505"/>
            <a:ext cx="4514850" cy="1971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 is prebuilt functions for the various purpose.</a:t>
            </a:r>
            <a:endParaRPr lang="en-IN" sz="1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</a:rPr>
              <a:t>Frameworks are typically associated with a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1"/>
              </a:rPr>
              <a:t>specific programming language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and are suited to different types of tasks.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BASE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mainly used in dealing with website information.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function of it deals with storing, updating, creating and deleting data.(CRUD)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Validate the email id and password existing or not.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Technologies: MySQL, MONGODB etc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 is a powerful, highly scalable, free and open-source NoSQL based database.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idely used across various web applications as the primary data store.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04" y="4304834"/>
            <a:ext cx="5536454" cy="1579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DATA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a small unit of information which helps to manipulate the information in many ways.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take many forms like: text, audio, video, image, gif etc.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METADATA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about data</a:t>
            </a:r>
            <a:endParaRPr lang="en-IN" sz="1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</a:rPr>
              <a:t>It helps people understand the essential attributes of data, like its origin, time period, geographic coverage, etc.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</a:rPr>
              <a:t>Meta data is always valuable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job of a Full Stack Developer?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0" dirty="0">
                <a:solidFill>
                  <a:schemeClr val="tx1"/>
                </a:solidFill>
                <a:effectLst/>
              </a:rPr>
              <a:t>Full-stack developers develop both the front-end and the server-side of the application, deploy, debug and maintain their databases and servers. </a:t>
            </a:r>
            <a:endParaRPr lang="en-GB" i="0" dirty="0">
              <a:solidFill>
                <a:schemeClr val="tx1"/>
              </a:solidFill>
              <a:effectLst/>
            </a:endParaRPr>
          </a:p>
          <a:p>
            <a:r>
              <a:rPr lang="en-GB" i="0" dirty="0">
                <a:solidFill>
                  <a:schemeClr val="tx1"/>
                </a:solidFill>
                <a:effectLst/>
              </a:rPr>
              <a:t>Being a Full Stack Web Developer, you will be at an edge as you make better technical decisions 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connect the client and server systems?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can achieved by using the API.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89" y="3231230"/>
            <a:ext cx="7315200" cy="296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(APPLICATION PROGRAMMING INTERFACE)</a:t>
            </a:r>
            <a:b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set of functions that allows applications to access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simplify, an API delivers a user response to a system and sends the system’s response back to a user.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communication is done using a programming language called “JSON.”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act like waiter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JSON(JavaScript Object Notation)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99753"/>
            <a:ext cx="8825659" cy="3416300"/>
          </a:xfrm>
        </p:spPr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sharing on network using very faster methods - XML, JSON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used to represent data on a server.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It’s fairly easy to read by humans, and easy for machines/applications to understand.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easy to understand as it’s outputted in key/value pairs.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57" y="4342589"/>
            <a:ext cx="4365171" cy="2131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- (Hypertext Transfer Protocol)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for transmitting hypermedia documents, such as HTML.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follows a client opening a connection to make a request, then waiting until it receives a response.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 - Confidential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- Data to share with the server.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http methods for CRUD operations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– Gathers information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–  Updates pieces of data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– Creates the new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–Delete pieces of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58" y="2245895"/>
            <a:ext cx="10140957" cy="3304673"/>
          </a:xfrm>
        </p:spPr>
        <p:txBody>
          <a:bodyPr/>
          <a:lstStyle/>
          <a:p>
            <a:pPr algn="ctr"/>
            <a:r>
              <a:rPr lang="en-GB" sz="6000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IN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/>
            </a:pPr>
            <a:b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The web development process</a:t>
            </a:r>
            <a:b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90A0B"/>
                </a:solidFill>
                <a:effectLst/>
                <a:uLnTx/>
                <a:uFillTx/>
                <a:latin typeface="Regular Bold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IN" i="0" dirty="0">
                <a:solidFill>
                  <a:srgbClr val="090A0B"/>
                </a:solidFill>
                <a:effectLst/>
              </a:rPr>
              <a:t>Information gathering</a:t>
            </a:r>
            <a:endParaRPr lang="en-IN" i="0" dirty="0">
              <a:solidFill>
                <a:srgbClr val="090A0B"/>
              </a:solidFill>
              <a:effectLst/>
            </a:endParaRPr>
          </a:p>
          <a:p>
            <a:r>
              <a:rPr lang="en-IN" i="0" dirty="0">
                <a:solidFill>
                  <a:srgbClr val="090A0B"/>
                </a:solidFill>
                <a:effectLst/>
              </a:rPr>
              <a:t>Planning</a:t>
            </a:r>
            <a:endParaRPr lang="en-IN" i="0" dirty="0">
              <a:solidFill>
                <a:srgbClr val="090A0B"/>
              </a:solidFill>
              <a:effectLst/>
            </a:endParaRPr>
          </a:p>
          <a:p>
            <a:r>
              <a:rPr lang="en-IN" i="0" dirty="0">
                <a:solidFill>
                  <a:srgbClr val="090A0B"/>
                </a:solidFill>
                <a:effectLst/>
              </a:rPr>
              <a:t>Design</a:t>
            </a:r>
            <a:endParaRPr lang="en-IN" i="0" dirty="0">
              <a:solidFill>
                <a:srgbClr val="090A0B"/>
              </a:solidFill>
              <a:effectLst/>
            </a:endParaRPr>
          </a:p>
          <a:p>
            <a:r>
              <a:rPr lang="en-IN" i="0" dirty="0">
                <a:solidFill>
                  <a:srgbClr val="090A0B"/>
                </a:solidFill>
                <a:effectLst/>
              </a:rPr>
              <a:t>Content creation</a:t>
            </a:r>
            <a:endParaRPr lang="en-IN" i="0" dirty="0">
              <a:solidFill>
                <a:srgbClr val="090A0B"/>
              </a:solidFill>
              <a:effectLst/>
            </a:endParaRPr>
          </a:p>
          <a:p>
            <a:r>
              <a:rPr lang="en-IN" i="0" dirty="0">
                <a:solidFill>
                  <a:srgbClr val="090A0B"/>
                </a:solidFill>
                <a:effectLst/>
              </a:rPr>
              <a:t>Coding</a:t>
            </a:r>
            <a:endParaRPr lang="en-IN" i="0" dirty="0">
              <a:solidFill>
                <a:srgbClr val="090A0B"/>
              </a:solidFill>
              <a:effectLst/>
            </a:endParaRPr>
          </a:p>
          <a:p>
            <a:r>
              <a:rPr lang="en-IN" i="0" dirty="0">
                <a:solidFill>
                  <a:srgbClr val="090A0B"/>
                </a:solidFill>
                <a:effectLst/>
              </a:rPr>
              <a:t>Testing and launch</a:t>
            </a:r>
            <a:endParaRPr lang="en-IN" i="0" dirty="0">
              <a:solidFill>
                <a:srgbClr val="090A0B"/>
              </a:solidFill>
              <a:effectLst/>
            </a:endParaRPr>
          </a:p>
          <a:p>
            <a:r>
              <a:rPr lang="en-IN" i="0" dirty="0">
                <a:solidFill>
                  <a:srgbClr val="090A0B"/>
                </a:solidFill>
                <a:effectLst/>
              </a:rPr>
              <a:t>Maintenance</a:t>
            </a:r>
            <a:endParaRPr lang="en-IN" i="0" dirty="0">
              <a:solidFill>
                <a:srgbClr val="090A0B"/>
              </a:solidFill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WEB?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refers to the websites or webpages or anything that work on the internet.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98" y="2965526"/>
            <a:ext cx="4395059" cy="3728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Building the application from the scratch.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PAGES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created by Tim Berners Lee on August 6,1991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 seen in the web browser.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an HTML document that contains html tags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accessed through the browser by entering the URL address.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contains text, images, video etc.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software for accessing website.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retrieves the information and displays the information over the desktop.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is transferred using the Hypertext Transfer Protocol (HTTP)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Firefox, Chrome, edge etc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60" y="4669971"/>
            <a:ext cx="3962400" cy="15185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DIFFERENCE BETWEEN THE WEBPAGES AND THE WEBSITES?</a:t>
            </a:r>
            <a:b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 is the central location for containing more than one webpages.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5994</Words>
  <Application>WPS Presentation</Application>
  <PresentationFormat>Widescreen</PresentationFormat>
  <Paragraphs>238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Calibri</vt:lpstr>
      <vt:lpstr>Regular Bold</vt:lpstr>
      <vt:lpstr>Segoe Print</vt:lpstr>
      <vt:lpstr>Microsoft YaHei</vt:lpstr>
      <vt:lpstr>Arial Unicode MS</vt:lpstr>
      <vt:lpstr>Roboto</vt:lpstr>
      <vt:lpstr>Ion Boardroom</vt:lpstr>
      <vt:lpstr>INTRODUCTION TO WEB DEVELOPMENT </vt:lpstr>
      <vt:lpstr>Why Full Stack Web Development?</vt:lpstr>
      <vt:lpstr>What is the job of a Full Stack Developer?</vt:lpstr>
      <vt:lpstr> The web development process </vt:lpstr>
      <vt:lpstr>What is WEB? </vt:lpstr>
      <vt:lpstr> DEVELOPMENT </vt:lpstr>
      <vt:lpstr> WEB PAGES </vt:lpstr>
      <vt:lpstr> WEB BROWSERS </vt:lpstr>
      <vt:lpstr>WHAT IS THE DIFFERENCE BETWEEN THE WEBPAGES AND THE WEBSITES? </vt:lpstr>
      <vt:lpstr>PowerPoint 演示文稿</vt:lpstr>
      <vt:lpstr>Modern Application Architecture </vt:lpstr>
      <vt:lpstr>Modern Front-End frameworks  </vt:lpstr>
      <vt:lpstr>Modern Development Frameworks</vt:lpstr>
      <vt:lpstr> WEB DEVELOPMENT CAN BE CLASSIFIED INTO TWO WAYS </vt:lpstr>
      <vt:lpstr>1.FRONTEND(CLIENT SIDE) </vt:lpstr>
      <vt:lpstr> HTML, CSS, JS and bootstrap </vt:lpstr>
      <vt:lpstr> Duties of frontend </vt:lpstr>
      <vt:lpstr>BACKEND(SERVER SIDE)</vt:lpstr>
      <vt:lpstr> Duties of backend </vt:lpstr>
      <vt:lpstr>PowerPoint 演示文稿</vt:lpstr>
      <vt:lpstr>Angular</vt:lpstr>
      <vt:lpstr>React</vt:lpstr>
      <vt:lpstr> Nodejs  </vt:lpstr>
      <vt:lpstr> EXPRESS </vt:lpstr>
      <vt:lpstr>FRAMEWORK</vt:lpstr>
      <vt:lpstr>DATA BASE </vt:lpstr>
      <vt:lpstr> MONGODB   </vt:lpstr>
      <vt:lpstr>WHAT IS DATA </vt:lpstr>
      <vt:lpstr>WHAT IS METADATA</vt:lpstr>
      <vt:lpstr>How to connect the client and server systems?  </vt:lpstr>
      <vt:lpstr>API (APPLICATION PROGRAMMING INTERFACE) </vt:lpstr>
      <vt:lpstr>JSON(JavaScript Object Notation)</vt:lpstr>
      <vt:lpstr>HTTP - (Hypertext Transfer Protocol) </vt:lpstr>
      <vt:lpstr>The http methods for CRUD operations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</dc:title>
  <dc:creator>Luminar Technolab</dc:creator>
  <cp:lastModifiedBy>Adacode solutions</cp:lastModifiedBy>
  <cp:revision>7</cp:revision>
  <dcterms:created xsi:type="dcterms:W3CDTF">2022-12-12T13:09:00Z</dcterms:created>
  <dcterms:modified xsi:type="dcterms:W3CDTF">2024-07-18T18:20:31Z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B78743AF81D1478B9C446A7F91DD23A9_12</vt:lpwstr>
  </property>
  <property fmtid="{D5CDD505-2E9C-101B-9397-08002B2CF9AE}" pid="3" name="KSOProductBuildVer">
    <vt:lpwstr>1033-12.2.0.17153</vt:lpwstr>
  </property>
</Properties>
</file>