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69" r:id="rId5"/>
    <p:sldId id="270" r:id="rId6"/>
    <p:sldId id="278" r:id="rId7"/>
    <p:sldId id="280" r:id="rId8"/>
    <p:sldId id="281" r:id="rId9"/>
    <p:sldId id="282" r:id="rId10"/>
    <p:sldId id="283" r:id="rId11"/>
    <p:sldId id="284" r:id="rId12"/>
    <p:sldId id="260" r:id="rId13"/>
    <p:sldId id="287" r:id="rId14"/>
    <p:sldId id="286" r:id="rId15"/>
    <p:sldId id="258" r:id="rId16"/>
    <p:sldId id="257" r:id="rId17"/>
    <p:sldId id="259" r:id="rId18"/>
    <p:sldId id="261" r:id="rId19"/>
    <p:sldId id="262" r:id="rId20"/>
    <p:sldId id="263" r:id="rId21"/>
    <p:sldId id="264" r:id="rId22"/>
    <p:sldId id="265" r:id="rId23"/>
    <p:sldId id="279" r:id="rId24"/>
    <p:sldId id="266" r:id="rId25"/>
    <p:sldId id="267" r:id="rId26"/>
    <p:sldId id="271" r:id="rId27"/>
    <p:sldId id="272" r:id="rId28"/>
    <p:sldId id="274" r:id="rId29"/>
    <p:sldId id="275" r:id="rId30"/>
    <p:sldId id="276" r:id="rId31"/>
    <p:sldId id="277"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1" autoAdjust="0"/>
    <p:restoredTop sz="94660"/>
  </p:normalViewPr>
  <p:slideViewPr>
    <p:cSldViewPr snapToGrid="0">
      <p:cViewPr varScale="1">
        <p:scale>
          <a:sx n="81" d="100"/>
          <a:sy n="81"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88896B9-337B-4835-B533-5ADFDA579B88}"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EE56DB3-FA94-4E01-BA57-EF2479789F5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8896B9-337B-4835-B533-5ADFDA579B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8896B9-337B-4835-B533-5ADFDA579B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8896B9-337B-4835-B533-5ADFDA579B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8896B9-337B-4835-B533-5ADFDA579B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8896B9-337B-4835-B533-5ADFDA579B8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8896B9-337B-4835-B533-5ADFDA579B88}"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8896B9-337B-4835-B533-5ADFDA579B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88896B9-337B-4835-B533-5ADFDA579B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8896B9-337B-4835-B533-5ADFDA579B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8896B9-337B-4835-B533-5ADFDA579B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88896B9-337B-4835-B533-5ADFDA579B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8896B9-337B-4835-B533-5ADFDA579B8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896B9-337B-4835-B533-5ADFDA579B8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896B9-337B-4835-B533-5ADFDA579B8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8896B9-337B-4835-B533-5ADFDA579B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8896B9-337B-4835-B533-5ADFDA579B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E56DB3-FA94-4E01-BA57-EF2479789F5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88896B9-337B-4835-B533-5ADFDA579B88}"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EE56DB3-FA94-4E01-BA57-EF2479789F5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educba.com/what-is-css/"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19200"/>
            <a:ext cx="8825658" cy="2677648"/>
          </a:xfrm>
        </p:spPr>
        <p:txBody>
          <a:bodyPr/>
          <a:lstStyle/>
          <a:p>
            <a:r>
              <a:rPr lang="en-IN" dirty="0"/>
              <a:t>Styling</a:t>
            </a:r>
            <a:endParaRPr lang="en-IN" dirty="0"/>
          </a:p>
        </p:txBody>
      </p:sp>
      <p:sp>
        <p:nvSpPr>
          <p:cNvPr id="3" name="Subtitle 2"/>
          <p:cNvSpPr>
            <a:spLocks noGrp="1"/>
          </p:cNvSpPr>
          <p:nvPr>
            <p:ph type="subTitle" idx="1"/>
          </p:nvPr>
        </p:nvSpPr>
        <p:spPr>
          <a:xfrm>
            <a:off x="1154955" y="4497461"/>
            <a:ext cx="8825658" cy="861420"/>
          </a:xfrm>
        </p:spPr>
        <p:txBody>
          <a:bodyPr/>
          <a:lstStyle/>
          <a:p>
            <a:r>
              <a:rPr lang="en-IN" dirty="0">
                <a:solidFill>
                  <a:schemeClr val="bg1"/>
                </a:solidFill>
              </a:rPr>
              <a:t>ADACODE</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SELECTOR</a:t>
            </a:r>
            <a:endParaRPr lang="en-IN" dirty="0"/>
          </a:p>
        </p:txBody>
      </p:sp>
      <p:sp>
        <p:nvSpPr>
          <p:cNvPr id="3" name="Content Placeholder 2"/>
          <p:cNvSpPr>
            <a:spLocks noGrp="1"/>
          </p:cNvSpPr>
          <p:nvPr>
            <p:ph idx="1"/>
          </p:nvPr>
        </p:nvSpPr>
        <p:spPr>
          <a:xfrm>
            <a:off x="1154954" y="2603499"/>
            <a:ext cx="8825659" cy="3853861"/>
          </a:xfrm>
        </p:spPr>
        <p:txBody>
          <a:bodyPr/>
          <a:lstStyle/>
          <a:p>
            <a:pPr algn="l"/>
            <a:r>
              <a:rPr lang="en-US" b="0" i="0" dirty="0">
                <a:solidFill>
                  <a:schemeClr val="tx1"/>
                </a:solidFill>
                <a:effectLst/>
                <a:latin typeface="Verdana" panose="020B0604030504040204" pitchFamily="34" charset="0"/>
              </a:rPr>
              <a:t>The class selector selects HTML elements with a specific class attribute.</a:t>
            </a:r>
            <a:endParaRPr lang="en-US" b="0" i="0" dirty="0">
              <a:solidFill>
                <a:schemeClr val="tx1"/>
              </a:solidFill>
              <a:effectLst/>
              <a:latin typeface="Verdana" panose="020B0604030504040204" pitchFamily="34" charset="0"/>
            </a:endParaRPr>
          </a:p>
          <a:p>
            <a:pPr algn="l"/>
            <a:r>
              <a:rPr lang="en-US" b="0" i="0" dirty="0">
                <a:solidFill>
                  <a:schemeClr val="tx1"/>
                </a:solidFill>
                <a:effectLst/>
                <a:latin typeface="Verdana" panose="020B0604030504040204" pitchFamily="34" charset="0"/>
              </a:rPr>
              <a:t>To select elements with a specific class, write a period (.) character, followed by the class name.</a:t>
            </a:r>
            <a:endParaRPr lang="en-US" b="0" i="0" dirty="0">
              <a:solidFill>
                <a:schemeClr val="tx1"/>
              </a:solidFill>
              <a:effectLst/>
              <a:latin typeface="Verdana" panose="020B0604030504040204" pitchFamily="34" charset="0"/>
            </a:endParaRPr>
          </a:p>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6755" y="3572760"/>
            <a:ext cx="9709608" cy="32145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Universal Selector</a:t>
            </a:r>
            <a:br>
              <a:rPr lang="en-IN" sz="1800" dirty="0">
                <a:effectLst/>
                <a:latin typeface="Calibri" panose="020F0502020204030204" charset="0"/>
                <a:ea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universal selector (*) selects all HTML elements on the page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blue;</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Selector</a:t>
            </a:r>
            <a:endParaRPr lang="en-IN" dirty="0"/>
          </a:p>
        </p:txBody>
      </p:sp>
      <p:sp>
        <p:nvSpPr>
          <p:cNvPr id="3" name="Content Placeholder 2"/>
          <p:cNvSpPr>
            <a:spLocks noGrp="1"/>
          </p:cNvSpPr>
          <p:nvPr>
            <p:ph idx="1"/>
          </p:nvPr>
        </p:nvSpPr>
        <p:spPr>
          <a:xfrm>
            <a:off x="1154954" y="2486526"/>
            <a:ext cx="8825659" cy="4588042"/>
          </a:xfrm>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grouping selector selects all the HTML elements with the same style definitions.</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will be better to group the selectors, to minimize the code.</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group selectors, separate each selector with a comma.</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h1, h2, p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a:t>
            </a:r>
            <a:r>
              <a:rPr lang="en-IN" dirty="0" err="1"/>
              <a:t>Colors</a:t>
            </a:r>
            <a:endParaRPr lang="en-IN" dirty="0"/>
          </a:p>
        </p:txBody>
      </p:sp>
      <p:sp>
        <p:nvSpPr>
          <p:cNvPr id="3" name="Content Placeholder 2"/>
          <p:cNvSpPr>
            <a:spLocks noGrp="1"/>
          </p:cNvSpPr>
          <p:nvPr>
            <p:ph idx="1"/>
          </p:nvPr>
        </p:nvSpPr>
        <p:spPr/>
        <p:txBody>
          <a:bodyPr>
            <a:normAutofit fontScale="85000" lnSpcReduction="10000"/>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HTML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are specified with predefined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names, or with RGB, HEX, HSL, RGBA, or HSLA values.</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Values</a:t>
            </a:r>
            <a:endParaRPr lang="en-IN" sz="1800" b="1" dirty="0">
              <a:effectLst/>
              <a:latin typeface="Calibri" panose="020F050202020403020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HTML,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also be specified using RGB values, HEX values, HSL values, RGBA values, and HSLA values.</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99, 71), #ff6347,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100%, 64%)</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background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set with RGBA and HSLA values, which adds an Alpha channel to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(here we have 50% transparency):</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(255, 99, 71, 0.5)</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100%, 64%, 0.5)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style Attribute</a:t>
            </a:r>
            <a:endParaRPr lang="en-IN" dirty="0"/>
          </a:p>
        </p:txBody>
      </p:sp>
      <p:sp>
        <p:nvSpPr>
          <p:cNvPr id="3" name="Content Placeholder 2"/>
          <p:cNvSpPr>
            <a:spLocks noGrp="1"/>
          </p:cNvSpPr>
          <p:nvPr>
            <p:ph idx="1"/>
          </p:nvPr>
        </p:nvSpPr>
        <p:spPr/>
        <p:txBody>
          <a:bodyPr/>
          <a:lstStyle/>
          <a:p>
            <a:r>
              <a:rPr lang="en-GB" dirty="0"/>
              <a:t>The style attribute specifies an inline style for an element.</a:t>
            </a:r>
            <a:endParaRPr lang="en-GB" dirty="0"/>
          </a:p>
          <a:p>
            <a:r>
              <a:rPr lang="en-GB" dirty="0"/>
              <a:t>The style attribute will override any style set globally, e.g. styles specified in the &lt;style&gt; tag or in an external style sheet.</a:t>
            </a:r>
            <a:endParaRPr lang="en-GB" dirty="0"/>
          </a:p>
          <a:p>
            <a:r>
              <a:rPr lang="en-GB" dirty="0" err="1"/>
              <a:t>Eg</a:t>
            </a:r>
            <a:r>
              <a:rPr lang="en-GB" dirty="0"/>
              <a:t>:</a:t>
            </a:r>
            <a:endParaRPr lang="en-GB" dirty="0"/>
          </a:p>
          <a:p>
            <a:pPr marL="0" indent="0">
              <a:buNone/>
            </a:pPr>
            <a:r>
              <a:rPr lang="en-GB" dirty="0">
                <a:solidFill>
                  <a:srgbClr val="0000CD"/>
                </a:solidFill>
                <a:latin typeface="Consolas" panose="020B0609020204030204" pitchFamily="49" charset="0"/>
              </a:rPr>
              <a:t>	</a:t>
            </a:r>
            <a:r>
              <a:rPr lang="en-GB" b="0" i="0" dirty="0">
                <a:solidFill>
                  <a:srgbClr val="0000CD"/>
                </a:solidFill>
                <a:effectLst/>
                <a:latin typeface="Consolas" panose="020B0609020204030204" pitchFamily="49" charset="0"/>
              </a:rPr>
              <a:t> &lt;</a:t>
            </a:r>
            <a:r>
              <a:rPr lang="en-GB" b="0" i="0" dirty="0">
                <a:solidFill>
                  <a:srgbClr val="A52A2A"/>
                </a:solidFill>
                <a:effectLst/>
                <a:latin typeface="Consolas" panose="020B0609020204030204" pitchFamily="49" charset="0"/>
              </a:rPr>
              <a:t>h1</a:t>
            </a:r>
            <a:r>
              <a:rPr lang="en-GB" b="0" i="0" dirty="0">
                <a:solidFill>
                  <a:srgbClr val="FF0000"/>
                </a:solidFill>
                <a:effectLst/>
                <a:latin typeface="Consolas" panose="020B0609020204030204" pitchFamily="49" charset="0"/>
              </a:rPr>
              <a:t> style</a:t>
            </a:r>
            <a:r>
              <a:rPr lang="en-GB" b="0" i="0" dirty="0">
                <a:solidFill>
                  <a:srgbClr val="0000CD"/>
                </a:solidFill>
                <a:effectLst/>
                <a:latin typeface="Consolas" panose="020B0609020204030204" pitchFamily="49" charset="0"/>
              </a:rPr>
              <a:t>="</a:t>
            </a:r>
            <a:r>
              <a:rPr lang="en-GB" b="0" i="0" dirty="0" err="1">
                <a:solidFill>
                  <a:srgbClr val="0000CD"/>
                </a:solidFill>
                <a:effectLst/>
                <a:latin typeface="Consolas" panose="020B0609020204030204" pitchFamily="49" charset="0"/>
              </a:rPr>
              <a:t>color:blue;text-align:center</a:t>
            </a:r>
            <a:r>
              <a:rPr lang="en-GB" b="0" i="0" dirty="0">
                <a:solidFill>
                  <a:srgbClr val="0000CD"/>
                </a:solidFill>
                <a:effectLst/>
                <a:latin typeface="Consolas" panose="020B0609020204030204" pitchFamily="49" charset="0"/>
              </a:rPr>
              <a:t>"&gt;</a:t>
            </a:r>
            <a:r>
              <a:rPr lang="en-GB" b="0" i="0" dirty="0">
                <a:solidFill>
                  <a:srgbClr val="000000"/>
                </a:solidFill>
                <a:effectLst/>
                <a:latin typeface="Consolas" panose="020B0609020204030204" pitchFamily="49" charset="0"/>
              </a:rPr>
              <a:t>This is a header</a:t>
            </a: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/h1</a:t>
            </a:r>
            <a:r>
              <a:rPr lang="en-GB" b="0" i="0" dirty="0">
                <a:solidFill>
                  <a:srgbClr val="0000CD"/>
                </a:solidFill>
                <a:effectLst/>
                <a:latin typeface="Consolas" panose="020B0609020204030204" pitchFamily="49" charset="0"/>
              </a:rPr>
              <a:t>&gt;</a:t>
            </a:r>
            <a:br>
              <a:rPr lang="en-GB" dirty="0"/>
            </a:br>
            <a:r>
              <a:rPr lang="en-GB" dirty="0"/>
              <a:t>		</a:t>
            </a: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p</a:t>
            </a:r>
            <a:r>
              <a:rPr lang="en-GB" b="0" i="0" dirty="0">
                <a:solidFill>
                  <a:srgbClr val="FF0000"/>
                </a:solidFill>
                <a:effectLst/>
                <a:latin typeface="Consolas" panose="020B0609020204030204" pitchFamily="49" charset="0"/>
              </a:rPr>
              <a:t> style</a:t>
            </a:r>
            <a:r>
              <a:rPr lang="en-GB" b="0" i="0" dirty="0">
                <a:solidFill>
                  <a:srgbClr val="0000CD"/>
                </a:solidFill>
                <a:effectLst/>
                <a:latin typeface="Consolas" panose="020B0609020204030204" pitchFamily="49" charset="0"/>
              </a:rPr>
              <a:t>="</a:t>
            </a:r>
            <a:r>
              <a:rPr lang="en-GB" b="0" i="0" dirty="0" err="1">
                <a:solidFill>
                  <a:srgbClr val="0000CD"/>
                </a:solidFill>
                <a:effectLst/>
                <a:latin typeface="Consolas" panose="020B0609020204030204" pitchFamily="49" charset="0"/>
              </a:rPr>
              <a:t>color:green</a:t>
            </a:r>
            <a:r>
              <a:rPr lang="en-GB" b="0" i="0" dirty="0">
                <a:solidFill>
                  <a:srgbClr val="0000CD"/>
                </a:solidFill>
                <a:effectLst/>
                <a:latin typeface="Consolas" panose="020B0609020204030204" pitchFamily="49" charset="0"/>
              </a:rPr>
              <a:t>"&gt;</a:t>
            </a:r>
            <a:r>
              <a:rPr lang="en-GB" b="0" i="0" dirty="0">
                <a:solidFill>
                  <a:srgbClr val="000000"/>
                </a:solidFill>
                <a:effectLst/>
                <a:latin typeface="Consolas" panose="020B0609020204030204" pitchFamily="49" charset="0"/>
              </a:rPr>
              <a:t>This is a paragraph.</a:t>
            </a: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/p</a:t>
            </a:r>
            <a:r>
              <a:rPr lang="en-GB"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Style Tag</a:t>
            </a:r>
            <a:endParaRPr lang="en-IN" dirty="0"/>
          </a:p>
        </p:txBody>
      </p:sp>
      <p:sp>
        <p:nvSpPr>
          <p:cNvPr id="3" name="Content Placeholder 2"/>
          <p:cNvSpPr>
            <a:spLocks noGrp="1"/>
          </p:cNvSpPr>
          <p:nvPr>
            <p:ph idx="1"/>
          </p:nvPr>
        </p:nvSpPr>
        <p:spPr>
          <a:xfrm>
            <a:off x="1572049" y="2468032"/>
            <a:ext cx="8825659" cy="3416300"/>
          </a:xfrm>
        </p:spPr>
        <p:txBody>
          <a:bodyPr/>
          <a:lstStyle/>
          <a:p>
            <a:r>
              <a:rPr lang="en-GB" b="0" i="0" dirty="0">
                <a:solidFill>
                  <a:srgbClr val="212529"/>
                </a:solidFill>
                <a:effectLst/>
              </a:rPr>
              <a:t> The html &lt;style&gt; tag contains the </a:t>
            </a:r>
            <a:r>
              <a:rPr lang="en-GB" b="1" i="0" dirty="0">
                <a:solidFill>
                  <a:srgbClr val="212529"/>
                </a:solidFill>
                <a:effectLst/>
              </a:rPr>
              <a:t>style information</a:t>
            </a:r>
            <a:r>
              <a:rPr lang="en-GB" b="0" i="0" dirty="0">
                <a:solidFill>
                  <a:srgbClr val="212529"/>
                </a:solidFill>
                <a:effectLst/>
              </a:rPr>
              <a:t> of the </a:t>
            </a:r>
            <a:r>
              <a:rPr lang="en-GB" b="1" i="0" dirty="0">
                <a:solidFill>
                  <a:srgbClr val="212529"/>
                </a:solidFill>
                <a:effectLst/>
              </a:rPr>
              <a:t>document</a:t>
            </a:r>
            <a:r>
              <a:rPr lang="en-GB" b="0" i="0" dirty="0">
                <a:solidFill>
                  <a:srgbClr val="212529"/>
                </a:solidFill>
                <a:effectLst/>
              </a:rPr>
              <a:t>, or it is a </a:t>
            </a:r>
            <a:r>
              <a:rPr lang="en-GB" b="1" i="0" dirty="0">
                <a:solidFill>
                  <a:srgbClr val="212529"/>
                </a:solidFill>
                <a:effectLst/>
              </a:rPr>
              <a:t>part of a document.</a:t>
            </a:r>
            <a:endParaRPr lang="en-GB" b="1" i="0" dirty="0">
              <a:solidFill>
                <a:srgbClr val="212529"/>
              </a:solidFill>
              <a:effectLst/>
            </a:endParaRPr>
          </a:p>
          <a:p>
            <a:r>
              <a:rPr lang="en-GB" b="0" i="0" dirty="0">
                <a:solidFill>
                  <a:srgbClr val="212529"/>
                </a:solidFill>
                <a:effectLst/>
              </a:rPr>
              <a:t>&lt;style&gt;  tag contains the </a:t>
            </a:r>
            <a:r>
              <a:rPr lang="en-GB" b="1" i="0" dirty="0">
                <a:solidFill>
                  <a:srgbClr val="212529"/>
                </a:solidFill>
                <a:effectLst/>
              </a:rPr>
              <a:t>CSS</a:t>
            </a:r>
            <a:r>
              <a:rPr lang="en-GB" b="0" i="0" dirty="0">
                <a:solidFill>
                  <a:srgbClr val="212529"/>
                </a:solidFill>
                <a:effectLst/>
              </a:rPr>
              <a:t> which is used for </a:t>
            </a:r>
            <a:r>
              <a:rPr lang="en-GB" b="1" i="0" dirty="0">
                <a:solidFill>
                  <a:srgbClr val="212529"/>
                </a:solidFill>
                <a:effectLst/>
              </a:rPr>
              <a:t>styling the Web Page.</a:t>
            </a:r>
            <a:endParaRPr lang="en-GB" b="1" i="0" dirty="0">
              <a:solidFill>
                <a:srgbClr val="212529"/>
              </a:solidFill>
              <a:effectLst/>
            </a:endParaRPr>
          </a:p>
          <a:p>
            <a:endParaRPr lang="en-IN" dirty="0"/>
          </a:p>
        </p:txBody>
      </p:sp>
      <p:sp>
        <p:nvSpPr>
          <p:cNvPr id="7" name="Rectangle 4"/>
          <p:cNvSpPr>
            <a:spLocks noChangeArrowheads="1"/>
          </p:cNvSpPr>
          <p:nvPr/>
        </p:nvSpPr>
        <p:spPr bwMode="auto">
          <a:xfrm>
            <a:off x="3297824" y="3769646"/>
            <a:ext cx="2669839" cy="474388"/>
          </a:xfrm>
          <a:prstGeom prst="rect">
            <a:avLst/>
          </a:prstGeom>
          <a:solidFill>
            <a:srgbClr val="171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a:ln>
                  <a:noFill/>
                </a:ln>
                <a:solidFill>
                  <a:srgbClr val="F92672"/>
                </a:solidFill>
                <a:effectLst/>
                <a:latin typeface="Courier New" panose="02070309020205020404" pitchFamily="49" charset="0"/>
                <a:cs typeface="Courier New" panose="02070309020205020404" pitchFamily="49" charset="0"/>
              </a:rPr>
              <a:t>style</a:t>
            </a:r>
            <a:r>
              <a:rPr kumimoji="0" lang="en-US" altLang="en-US" sz="1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t>&gt; ...content here &lt;/</a:t>
            </a:r>
            <a:r>
              <a:rPr kumimoji="0" lang="en-US" altLang="en-US" sz="1000" b="0" i="0" u="none" strike="noStrike" cap="none" normalizeH="0" baseline="0">
                <a:ln>
                  <a:noFill/>
                </a:ln>
                <a:solidFill>
                  <a:srgbClr val="F92672"/>
                </a:solidFill>
                <a:effectLst/>
                <a:latin typeface="Courier New" panose="02070309020205020404" pitchFamily="49" charset="0"/>
                <a:cs typeface="Courier New" panose="02070309020205020404" pitchFamily="49" charset="0"/>
              </a:rPr>
              <a:t>style</a:t>
            </a:r>
            <a:r>
              <a:rPr kumimoji="0" lang="en-US" altLang="en-US" sz="1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Background-</a:t>
            </a:r>
            <a:r>
              <a:rPr lang="en-IN" dirty="0" err="1"/>
              <a:t>Color</a:t>
            </a:r>
            <a:br>
              <a:rPr lang="en-IN" dirty="0"/>
            </a:br>
            <a:endParaRPr lang="en-IN" dirty="0"/>
          </a:p>
        </p:txBody>
      </p:sp>
      <p:sp>
        <p:nvSpPr>
          <p:cNvPr id="3" name="Content Placeholder 2"/>
          <p:cNvSpPr>
            <a:spLocks noGrp="1"/>
          </p:cNvSpPr>
          <p:nvPr>
            <p:ph idx="1"/>
          </p:nvPr>
        </p:nvSpPr>
        <p:spPr/>
        <p:txBody>
          <a:bodyPr/>
          <a:lstStyle/>
          <a:p>
            <a:pPr algn="l"/>
            <a:r>
              <a:rPr lang="en-GB" b="0" i="0" dirty="0">
                <a:solidFill>
                  <a:schemeClr val="tx1"/>
                </a:solidFill>
                <a:effectLst/>
                <a:latin typeface="+mj-lt"/>
              </a:rPr>
              <a:t>With this </a:t>
            </a:r>
            <a:r>
              <a:rPr lang="en-GB" b="0" i="0" u="none" strike="noStrike" dirty="0">
                <a:solidFill>
                  <a:schemeClr val="tx1"/>
                </a:solidFill>
                <a:effectLst/>
                <a:latin typeface="+mj-lt"/>
                <a:hlinkClick r:id="rId1"/>
              </a:rPr>
              <a:t>CSS property</a:t>
            </a:r>
            <a:r>
              <a:rPr lang="en-GB" b="0" i="0" dirty="0">
                <a:solidFill>
                  <a:schemeClr val="tx1"/>
                </a:solidFill>
                <a:effectLst/>
                <a:latin typeface="+mj-lt"/>
              </a:rPr>
              <a:t> we can set the background </a:t>
            </a:r>
            <a:r>
              <a:rPr lang="en-GB" b="0" i="0" dirty="0" err="1">
                <a:solidFill>
                  <a:schemeClr val="tx1"/>
                </a:solidFill>
                <a:effectLst/>
                <a:latin typeface="+mj-lt"/>
              </a:rPr>
              <a:t>color</a:t>
            </a:r>
            <a:r>
              <a:rPr lang="en-GB" b="0" i="0" dirty="0">
                <a:solidFill>
                  <a:schemeClr val="tx1"/>
                </a:solidFill>
                <a:effectLst/>
                <a:latin typeface="+mj-lt"/>
              </a:rPr>
              <a:t> for any HTML element like &lt;div&gt;, &lt;h1&gt; etc.</a:t>
            </a:r>
            <a:endParaRPr lang="en-GB" b="0" i="0" dirty="0">
              <a:solidFill>
                <a:schemeClr val="tx1"/>
              </a:solidFill>
              <a:effectLst/>
              <a:latin typeface="+mj-lt"/>
            </a:endParaRPr>
          </a:p>
          <a:p>
            <a:pPr algn="l"/>
            <a:r>
              <a:rPr lang="en-GB" b="1" i="0" dirty="0">
                <a:solidFill>
                  <a:schemeClr val="tx1"/>
                </a:solidFill>
                <a:effectLst/>
                <a:latin typeface="+mj-lt"/>
              </a:rPr>
              <a:t>Example:</a:t>
            </a:r>
            <a:endParaRPr lang="en-GB" b="1" i="0" dirty="0">
              <a:solidFill>
                <a:schemeClr val="tx1"/>
              </a:solidFill>
              <a:effectLst/>
              <a:latin typeface="+mj-lt"/>
            </a:endParaRPr>
          </a:p>
          <a:p>
            <a:pPr marL="0" indent="0" algn="l">
              <a:buNone/>
            </a:pPr>
            <a:r>
              <a:rPr lang="en-GB" b="0" i="0" dirty="0">
                <a:solidFill>
                  <a:srgbClr val="999999"/>
                </a:solidFill>
                <a:effectLst/>
                <a:latin typeface="Consolas" panose="020B0609020204030204" pitchFamily="49" charset="0"/>
              </a:rPr>
              <a:t>	&lt;</a:t>
            </a:r>
            <a:r>
              <a:rPr lang="en-GB" dirty="0">
                <a:solidFill>
                  <a:srgbClr val="990055"/>
                </a:solidFill>
                <a:latin typeface="Consolas" panose="020B0609020204030204" pitchFamily="49" charset="0"/>
              </a:rPr>
              <a:t>h1</a:t>
            </a:r>
            <a:r>
              <a:rPr lang="en-GB" b="0" i="0" dirty="0">
                <a:solidFill>
                  <a:srgbClr val="990055"/>
                </a:solidFill>
                <a:effectLst/>
                <a:latin typeface="Consolas" panose="020B0609020204030204" pitchFamily="49" charset="0"/>
              </a:rPr>
              <a:t> </a:t>
            </a:r>
            <a:r>
              <a:rPr lang="en-GB" b="0" i="0" dirty="0">
                <a:solidFill>
                  <a:srgbClr val="669900"/>
                </a:solidFill>
                <a:effectLst/>
                <a:latin typeface="Consolas" panose="020B0609020204030204" pitchFamily="49" charset="0"/>
              </a:rPr>
              <a:t>style</a:t>
            </a:r>
            <a:r>
              <a:rPr lang="en-GB" b="0" i="0" dirty="0">
                <a:solidFill>
                  <a:srgbClr val="999999"/>
                </a:solidFill>
                <a:effectLst/>
                <a:latin typeface="Consolas" panose="020B0609020204030204" pitchFamily="49" charset="0"/>
              </a:rPr>
              <a:t>="</a:t>
            </a:r>
            <a:r>
              <a:rPr lang="en-GB" b="0" i="0" dirty="0" err="1">
                <a:solidFill>
                  <a:srgbClr val="990055"/>
                </a:solidFill>
                <a:effectLst/>
                <a:latin typeface="Consolas" panose="020B0609020204030204" pitchFamily="49" charset="0"/>
              </a:rPr>
              <a:t>background-color</a:t>
            </a:r>
            <a:r>
              <a:rPr lang="en-GB" b="0" i="0" dirty="0" err="1">
                <a:solidFill>
                  <a:srgbClr val="999999"/>
                </a:solidFill>
                <a:effectLst/>
                <a:latin typeface="Consolas" panose="020B0609020204030204" pitchFamily="49" charset="0"/>
              </a:rPr>
              <a:t>:</a:t>
            </a:r>
            <a:r>
              <a:rPr lang="en-GB" b="0" i="0" dirty="0" err="1">
                <a:solidFill>
                  <a:srgbClr val="0077AA"/>
                </a:solidFill>
                <a:effectLst/>
                <a:latin typeface="Consolas" panose="020B0609020204030204" pitchFamily="49" charset="0"/>
              </a:rPr>
              <a:t>blue</a:t>
            </a:r>
            <a:r>
              <a:rPr lang="en-GB" b="0" i="0" dirty="0">
                <a:solidFill>
                  <a:srgbClr val="999999"/>
                </a:solidFill>
                <a:effectLst/>
                <a:latin typeface="Consolas" panose="020B0609020204030204" pitchFamily="49" charset="0"/>
              </a:rPr>
              <a:t>"&gt;</a:t>
            </a:r>
            <a:r>
              <a:rPr lang="en-GB" b="0" i="0" dirty="0">
                <a:solidFill>
                  <a:srgbClr val="000000"/>
                </a:solidFill>
                <a:effectLst/>
                <a:latin typeface="Consolas" panose="020B0609020204030204" pitchFamily="49" charset="0"/>
              </a:rPr>
              <a:t>My background is blue</a:t>
            </a:r>
            <a:r>
              <a:rPr lang="en-GB" b="0" i="0" dirty="0">
                <a:solidFill>
                  <a:srgbClr val="999999"/>
                </a:solidFill>
                <a:effectLst/>
                <a:latin typeface="Consolas" panose="020B0609020204030204" pitchFamily="49" charset="0"/>
              </a:rPr>
              <a:t>&lt;/</a:t>
            </a:r>
            <a:r>
              <a:rPr lang="en-GB" dirty="0">
                <a:solidFill>
                  <a:srgbClr val="990055"/>
                </a:solidFill>
                <a:latin typeface="Consolas" panose="020B0609020204030204" pitchFamily="49" charset="0"/>
              </a:rPr>
              <a:t>h1</a:t>
            </a:r>
            <a:r>
              <a:rPr lang="en-GB" b="0" i="0" dirty="0">
                <a:solidFill>
                  <a:srgbClr val="999999"/>
                </a:solidFill>
                <a:effectLst/>
                <a:latin typeface="Consolas" panose="020B0609020204030204" pitchFamily="49" charset="0"/>
              </a:rPr>
              <a:t>&gt;</a:t>
            </a:r>
            <a:endParaRPr lang="en-GB" b="0" i="0" dirty="0">
              <a:solidFill>
                <a:srgbClr val="4D5968"/>
              </a:solidFill>
              <a:effectLst/>
              <a:latin typeface="Nunito Sans" pitchFamily="2" charset="0"/>
            </a:endParaRPr>
          </a:p>
          <a:p>
            <a:endParaRPr lang="en-IN" dirty="0"/>
          </a:p>
        </p:txBody>
      </p:sp>
      <p:pic>
        <p:nvPicPr>
          <p:cNvPr id="9" name="Picture 8"/>
          <p:cNvPicPr>
            <a:picLocks noChangeAspect="1"/>
          </p:cNvPicPr>
          <p:nvPr/>
        </p:nvPicPr>
        <p:blipFill>
          <a:blip r:embed="rId2"/>
          <a:stretch>
            <a:fillRect/>
          </a:stretch>
        </p:blipFill>
        <p:spPr>
          <a:xfrm>
            <a:off x="2958766" y="4795086"/>
            <a:ext cx="5600700" cy="476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a:t>
            </a:r>
            <a:r>
              <a:rPr lang="en-IN" dirty="0" err="1"/>
              <a:t>Color</a:t>
            </a:r>
            <a:endParaRPr lang="en-IN" dirty="0"/>
          </a:p>
        </p:txBody>
      </p:sp>
      <p:sp>
        <p:nvSpPr>
          <p:cNvPr id="3" name="Content Placeholder 2"/>
          <p:cNvSpPr>
            <a:spLocks noGrp="1"/>
          </p:cNvSpPr>
          <p:nvPr>
            <p:ph idx="1"/>
          </p:nvPr>
        </p:nvSpPr>
        <p:spPr/>
        <p:txBody>
          <a:bodyPr/>
          <a:lstStyle/>
          <a:p>
            <a:r>
              <a:rPr lang="en-GB" dirty="0"/>
              <a:t>The font </a:t>
            </a:r>
            <a:r>
              <a:rPr lang="en-GB" dirty="0" err="1"/>
              <a:t>color</a:t>
            </a:r>
            <a:r>
              <a:rPr lang="en-GB" dirty="0"/>
              <a:t> of the text in an HTML element can be controlled by setting its </a:t>
            </a:r>
            <a:r>
              <a:rPr lang="en-GB" dirty="0" err="1"/>
              <a:t>color</a:t>
            </a:r>
            <a:r>
              <a:rPr lang="en-GB" dirty="0"/>
              <a:t> attribute to the right </a:t>
            </a:r>
            <a:r>
              <a:rPr lang="en-GB" dirty="0" err="1"/>
              <a:t>color</a:t>
            </a:r>
            <a:r>
              <a:rPr lang="en-GB" dirty="0"/>
              <a:t> name or HEX code, or RGB code.</a:t>
            </a:r>
            <a:endParaRPr lang="en-GB" dirty="0"/>
          </a:p>
          <a:p>
            <a:r>
              <a:rPr lang="en-GB" dirty="0"/>
              <a:t>Example</a:t>
            </a:r>
            <a:endParaRPr lang="en-GB" dirty="0"/>
          </a:p>
          <a:p>
            <a:pPr marL="0" indent="0">
              <a:buNone/>
            </a:pPr>
            <a:r>
              <a:rPr lang="en-GB" dirty="0"/>
              <a:t>		&lt;h1 style="</a:t>
            </a:r>
            <a:r>
              <a:rPr lang="en-GB" dirty="0" err="1"/>
              <a:t>color:blue</a:t>
            </a:r>
            <a:r>
              <a:rPr lang="en-GB" dirty="0"/>
              <a:t>"&gt;My font </a:t>
            </a:r>
            <a:r>
              <a:rPr lang="en-GB" dirty="0" err="1"/>
              <a:t>color</a:t>
            </a:r>
            <a:r>
              <a:rPr lang="en-GB" dirty="0"/>
              <a:t> is blue&lt;/h1&gt;</a:t>
            </a:r>
            <a:endParaRPr lang="en-GB" dirty="0"/>
          </a:p>
          <a:p>
            <a:r>
              <a:rPr lang="en-GB" dirty="0"/>
              <a:t>Output:</a:t>
            </a:r>
            <a:endParaRPr lang="en-IN" dirty="0"/>
          </a:p>
        </p:txBody>
      </p:sp>
      <p:pic>
        <p:nvPicPr>
          <p:cNvPr id="6" name="Picture 5"/>
          <p:cNvPicPr>
            <a:picLocks noChangeAspect="1"/>
          </p:cNvPicPr>
          <p:nvPr/>
        </p:nvPicPr>
        <p:blipFill>
          <a:blip r:embed="rId1"/>
          <a:stretch>
            <a:fillRect/>
          </a:stretch>
        </p:blipFill>
        <p:spPr>
          <a:xfrm>
            <a:off x="2557713" y="4944226"/>
            <a:ext cx="5600700" cy="4667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Border </a:t>
            </a:r>
            <a:r>
              <a:rPr lang="en-IN" dirty="0" err="1"/>
              <a:t>Color</a:t>
            </a:r>
            <a:endParaRPr lang="en-IN" dirty="0"/>
          </a:p>
        </p:txBody>
      </p:sp>
      <p:sp>
        <p:nvSpPr>
          <p:cNvPr id="3" name="Content Placeholder 2"/>
          <p:cNvSpPr>
            <a:spLocks noGrp="1"/>
          </p:cNvSpPr>
          <p:nvPr>
            <p:ph idx="1"/>
          </p:nvPr>
        </p:nvSpPr>
        <p:spPr>
          <a:xfrm>
            <a:off x="1154954" y="2373302"/>
            <a:ext cx="8825659" cy="3416300"/>
          </a:xfrm>
        </p:spPr>
        <p:txBody>
          <a:bodyPr/>
          <a:lstStyle/>
          <a:p>
            <a:r>
              <a:rPr lang="en-GB" b="0" i="0" dirty="0">
                <a:solidFill>
                  <a:schemeClr val="tx1"/>
                </a:solidFill>
                <a:effectLst/>
              </a:rPr>
              <a:t>We can set the border </a:t>
            </a:r>
            <a:r>
              <a:rPr lang="en-GB" b="0" i="0" dirty="0" err="1">
                <a:solidFill>
                  <a:schemeClr val="tx1"/>
                </a:solidFill>
                <a:effectLst/>
              </a:rPr>
              <a:t>color</a:t>
            </a:r>
            <a:r>
              <a:rPr lang="en-GB" b="0" i="0" dirty="0">
                <a:solidFill>
                  <a:schemeClr val="tx1"/>
                </a:solidFill>
                <a:effectLst/>
              </a:rPr>
              <a:t> of any HTML element if we’d like to add a border to it.</a:t>
            </a:r>
            <a:endParaRPr lang="en-GB" b="0" i="0" dirty="0">
              <a:solidFill>
                <a:schemeClr val="tx1"/>
              </a:solidFill>
              <a:effectLst/>
            </a:endParaRPr>
          </a:p>
          <a:p>
            <a:r>
              <a:rPr lang="en-GB" dirty="0"/>
              <a:t>Example</a:t>
            </a:r>
            <a:endParaRPr lang="en-GB" dirty="0"/>
          </a:p>
          <a:p>
            <a:pPr marL="0" indent="0">
              <a:buNone/>
            </a:pPr>
            <a:r>
              <a:rPr lang="en-GB" dirty="0"/>
              <a:t>		&lt;p style="border: 1px solid red"&gt;My border is red&lt;/p&gt;</a:t>
            </a:r>
            <a:endParaRPr lang="en-GB" dirty="0"/>
          </a:p>
          <a:p>
            <a:r>
              <a:rPr lang="en-GB" dirty="0"/>
              <a:t>Output:</a:t>
            </a:r>
            <a:endParaRPr lang="en-GB" dirty="0"/>
          </a:p>
          <a:p>
            <a:pPr lvl="1"/>
            <a:endParaRPr lang="en-IN" dirty="0"/>
          </a:p>
        </p:txBody>
      </p:sp>
      <p:pic>
        <p:nvPicPr>
          <p:cNvPr id="6" name="Picture 5"/>
          <p:cNvPicPr>
            <a:picLocks noChangeAspect="1"/>
          </p:cNvPicPr>
          <p:nvPr/>
        </p:nvPicPr>
        <p:blipFill>
          <a:blip r:embed="rId1"/>
          <a:stretch>
            <a:fillRect/>
          </a:stretch>
        </p:blipFill>
        <p:spPr>
          <a:xfrm>
            <a:off x="2424613" y="4668502"/>
            <a:ext cx="5610225" cy="504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Background-Image</a:t>
            </a:r>
            <a:endParaRPr lang="en-IN" dirty="0"/>
          </a:p>
        </p:txBody>
      </p:sp>
      <p:sp>
        <p:nvSpPr>
          <p:cNvPr id="3" name="Content Placeholder 2"/>
          <p:cNvSpPr>
            <a:spLocks noGrp="1"/>
          </p:cNvSpPr>
          <p:nvPr>
            <p:ph idx="1"/>
          </p:nvPr>
        </p:nvSpPr>
        <p:spPr/>
        <p:txBody>
          <a:bodyPr/>
          <a:lstStyle/>
          <a:p>
            <a:r>
              <a:rPr lang="en-GB" dirty="0"/>
              <a:t>We can also set an image as a background by using the background-image property as follows:</a:t>
            </a:r>
            <a:endParaRPr lang="en-GB" dirty="0"/>
          </a:p>
          <a:p>
            <a:r>
              <a:rPr lang="en-GB" dirty="0"/>
              <a:t>Example:</a:t>
            </a:r>
            <a:endParaRPr lang="en-GB" dirty="0"/>
          </a:p>
          <a:p>
            <a:endParaRPr lang="en-GB" dirty="0"/>
          </a:p>
          <a:p>
            <a:r>
              <a:rPr lang="en-GB" dirty="0"/>
              <a:t>&lt;div style="background-image: </a:t>
            </a:r>
            <a:r>
              <a:rPr lang="en-GB" dirty="0" err="1"/>
              <a:t>url</a:t>
            </a:r>
            <a:r>
              <a:rPr lang="en-GB" dirty="0"/>
              <a:t>('https://www.google.com/images/branding/googlelogo/2x/googlelogo_color_272x92dp.png');height :365px"&gt;</a:t>
            </a:r>
            <a:endParaRPr lang="en-GB" dirty="0"/>
          </a:p>
          <a:p>
            <a:r>
              <a:rPr lang="en-GB" dirty="0"/>
              <a:t>Output:</a:t>
            </a:r>
            <a:endParaRPr lang="en-IN" dirty="0"/>
          </a:p>
        </p:txBody>
      </p:sp>
      <p:pic>
        <p:nvPicPr>
          <p:cNvPr id="6" name="Picture 5"/>
          <p:cNvPicPr>
            <a:picLocks noChangeAspect="1"/>
          </p:cNvPicPr>
          <p:nvPr/>
        </p:nvPicPr>
        <p:blipFill>
          <a:blip r:embed="rId1"/>
          <a:stretch>
            <a:fillRect/>
          </a:stretch>
        </p:blipFill>
        <p:spPr>
          <a:xfrm>
            <a:off x="3283868" y="5324738"/>
            <a:ext cx="3052763" cy="11191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CSS </a:t>
            </a:r>
            <a:r>
              <a:rPr lang="en-GB" dirty="0"/>
              <a:t>(Cascading Style Sheet)</a:t>
            </a:r>
            <a:endParaRPr lang="en-IN" dirty="0"/>
          </a:p>
        </p:txBody>
      </p:sp>
      <p:sp>
        <p:nvSpPr>
          <p:cNvPr id="3" name="Content Placeholder 2"/>
          <p:cNvSpPr>
            <a:spLocks noGrp="1"/>
          </p:cNvSpPr>
          <p:nvPr>
            <p:ph idx="1"/>
          </p:nvPr>
        </p:nvSpPr>
        <p:spPr/>
        <p:txBody>
          <a:bodyPr/>
          <a:lstStyle/>
          <a:p>
            <a:r>
              <a:rPr lang="en-GB" dirty="0"/>
              <a:t>CSS stands for Cascading Style Sheets. </a:t>
            </a:r>
            <a:endParaRPr lang="en-GB" dirty="0"/>
          </a:p>
          <a:p>
            <a:r>
              <a:rPr lang="en-GB" dirty="0"/>
              <a:t>It is a style sheet language which is used to describe the look and formatting of a document written in markup language.</a:t>
            </a:r>
            <a:endParaRPr lang="en-GB" dirty="0"/>
          </a:p>
          <a:p>
            <a:r>
              <a:rPr lang="en-GB" dirty="0"/>
              <a:t> It provides an additional feature to HTML.</a:t>
            </a:r>
            <a:endParaRPr lang="en-GB" dirty="0"/>
          </a:p>
          <a:p>
            <a:r>
              <a:rPr lang="en-GB" dirty="0"/>
              <a:t> It is generally used with HTML to change the style of web pages and user interfaces. </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Background-Repeat</a:t>
            </a:r>
            <a:endParaRPr lang="en-IN" dirty="0"/>
          </a:p>
        </p:txBody>
      </p:sp>
      <p:sp>
        <p:nvSpPr>
          <p:cNvPr id="3" name="Content Placeholder 2"/>
          <p:cNvSpPr>
            <a:spLocks noGrp="1"/>
          </p:cNvSpPr>
          <p:nvPr>
            <p:ph idx="1"/>
          </p:nvPr>
        </p:nvSpPr>
        <p:spPr/>
        <p:txBody>
          <a:bodyPr>
            <a:normAutofit fontScale="92500" lnSpcReduction="20000"/>
          </a:bodyPr>
          <a:lstStyle/>
          <a:p>
            <a:r>
              <a:rPr lang="en-GB" b="0" i="0" dirty="0">
                <a:solidFill>
                  <a:schemeClr val="tx1"/>
                </a:solidFill>
                <a:effectLst/>
                <a:latin typeface="+mj-lt"/>
              </a:rPr>
              <a:t>when an image is set as background using the background-image property, it by default repeats the image both horizontally as well as vertically. However, some images may need to be repeated either vertically or horizontally.</a:t>
            </a:r>
            <a:endParaRPr lang="en-GB" b="0" i="0" dirty="0">
              <a:solidFill>
                <a:schemeClr val="tx1"/>
              </a:solidFill>
              <a:effectLst/>
              <a:latin typeface="+mj-lt"/>
            </a:endParaRPr>
          </a:p>
          <a:p>
            <a:r>
              <a:rPr lang="en-GB" b="0" i="0" dirty="0">
                <a:solidFill>
                  <a:schemeClr val="tx1"/>
                </a:solidFill>
                <a:effectLst/>
                <a:latin typeface="+mj-lt"/>
              </a:rPr>
              <a:t> This </a:t>
            </a:r>
            <a:r>
              <a:rPr lang="en-GB" b="0" i="0" dirty="0" err="1">
                <a:solidFill>
                  <a:schemeClr val="tx1"/>
                </a:solidFill>
                <a:effectLst/>
                <a:latin typeface="+mj-lt"/>
              </a:rPr>
              <a:t>behavior</a:t>
            </a:r>
            <a:r>
              <a:rPr lang="en-GB" b="0" i="0" dirty="0">
                <a:solidFill>
                  <a:schemeClr val="tx1"/>
                </a:solidFill>
                <a:effectLst/>
                <a:latin typeface="+mj-lt"/>
              </a:rPr>
              <a:t> can be controlled by setting the desired value against the property of background-repeat.</a:t>
            </a:r>
            <a:endParaRPr lang="en-GB" b="0" i="0" dirty="0">
              <a:solidFill>
                <a:schemeClr val="tx1"/>
              </a:solidFill>
              <a:effectLst/>
              <a:latin typeface="+mj-lt"/>
            </a:endParaRPr>
          </a:p>
          <a:p>
            <a:r>
              <a:rPr lang="en-GB" b="0" i="0" dirty="0">
                <a:solidFill>
                  <a:schemeClr val="tx1"/>
                </a:solidFill>
                <a:effectLst/>
                <a:latin typeface="+mj-lt"/>
              </a:rPr>
              <a:t>The value “repeat-x” is used to allow the image to be repeated only horizontally.</a:t>
            </a:r>
            <a:endParaRPr lang="en-GB" b="0" i="0" dirty="0">
              <a:solidFill>
                <a:schemeClr val="tx1"/>
              </a:solidFill>
              <a:effectLst/>
              <a:latin typeface="+mj-lt"/>
            </a:endParaRPr>
          </a:p>
          <a:p>
            <a:r>
              <a:rPr lang="en-GB" b="0" i="0" dirty="0">
                <a:solidFill>
                  <a:schemeClr val="tx1"/>
                </a:solidFill>
                <a:effectLst/>
                <a:latin typeface="+mj-lt"/>
              </a:rPr>
              <a:t>The value “repeat-y” is used to allow the image to be repeated only vertically.</a:t>
            </a:r>
            <a:endParaRPr lang="en-GB" b="0" i="0" dirty="0">
              <a:solidFill>
                <a:schemeClr val="tx1"/>
              </a:solidFill>
              <a:effectLst/>
              <a:latin typeface="+mj-lt"/>
            </a:endParaRPr>
          </a:p>
          <a:p>
            <a:r>
              <a:rPr lang="en-GB" b="0" i="0" dirty="0">
                <a:solidFill>
                  <a:schemeClr val="tx1"/>
                </a:solidFill>
                <a:effectLst/>
                <a:latin typeface="+mj-lt"/>
              </a:rPr>
              <a:t>The value “no-repeat” is used to stop any kind of repetition of the background image.</a:t>
            </a:r>
            <a:endParaRPr lang="en-GB" b="0" i="0" dirty="0">
              <a:solidFill>
                <a:schemeClr val="tx1"/>
              </a:solidFill>
              <a:effectLst/>
              <a:latin typeface="+mj-lt"/>
            </a:endParaRPr>
          </a:p>
          <a:p>
            <a:r>
              <a:rPr lang="en-GB" dirty="0" err="1">
                <a:solidFill>
                  <a:schemeClr val="tx1"/>
                </a:solidFill>
                <a:latin typeface="+mj-lt"/>
              </a:rPr>
              <a:t>Eg</a:t>
            </a:r>
            <a:r>
              <a:rPr lang="en-GB" dirty="0">
                <a:solidFill>
                  <a:schemeClr val="tx1"/>
                </a:solidFill>
                <a:latin typeface="+mj-lt"/>
              </a:rPr>
              <a:t>: </a:t>
            </a:r>
            <a:r>
              <a:rPr lang="en-GB" b="0" i="0" dirty="0">
                <a:solidFill>
                  <a:schemeClr val="tx1"/>
                </a:solidFill>
                <a:effectLst/>
                <a:latin typeface="+mj-lt"/>
              </a:rPr>
              <a:t> &lt;div style="background-image: </a:t>
            </a:r>
            <a:r>
              <a:rPr lang="en-GB" b="0" i="0" dirty="0" err="1">
                <a:solidFill>
                  <a:schemeClr val="tx1"/>
                </a:solidFill>
                <a:effectLst/>
                <a:latin typeface="+mj-lt"/>
              </a:rPr>
              <a:t>url</a:t>
            </a:r>
            <a:r>
              <a:rPr lang="en-GB" b="0" i="0" dirty="0">
                <a:solidFill>
                  <a:schemeClr val="tx1"/>
                </a:solidFill>
                <a:effectLst/>
                <a:latin typeface="+mj-lt"/>
              </a:rPr>
              <a:t>('https://www.google.com/images/branding/googlelogo/2x/googlelogo_color_272x92dp.png');height :365px; </a:t>
            </a:r>
            <a:r>
              <a:rPr lang="en-GB" b="0" i="0" dirty="0" err="1">
                <a:solidFill>
                  <a:schemeClr val="tx1"/>
                </a:solidFill>
                <a:effectLst/>
                <a:latin typeface="+mj-lt"/>
              </a:rPr>
              <a:t>background-repeat:no-repeat</a:t>
            </a:r>
            <a:r>
              <a:rPr lang="en-GB" b="0" i="0" dirty="0">
                <a:solidFill>
                  <a:schemeClr val="tx1"/>
                </a:solidFill>
                <a:effectLst/>
                <a:latin typeface="+mj-lt"/>
              </a:rPr>
              <a:t>"&gt;</a:t>
            </a:r>
            <a:endParaRPr lang="en-GB" b="0" i="0" dirty="0">
              <a:solidFill>
                <a:schemeClr val="tx1"/>
              </a:solidFill>
              <a:effectLst/>
              <a:latin typeface="+mj-lt"/>
            </a:endParaRPr>
          </a:p>
          <a:p>
            <a:pPr marL="0" indent="0">
              <a:buNone/>
            </a:pPr>
            <a:r>
              <a:rPr lang="en-GB" b="0" i="0" dirty="0">
                <a:solidFill>
                  <a:schemeClr val="tx1"/>
                </a:solidFill>
                <a:effectLst/>
                <a:latin typeface="+mj-lt"/>
              </a:rPr>
              <a:t>Output:</a:t>
            </a:r>
            <a:endParaRPr lang="en-GB" b="0" i="0" dirty="0">
              <a:solidFill>
                <a:schemeClr val="tx1"/>
              </a:solidFill>
              <a:effectLst/>
              <a:latin typeface="+mj-lt"/>
            </a:endParaRPr>
          </a:p>
          <a:p>
            <a:endParaRPr lang="en-GB" b="0" i="0" dirty="0">
              <a:solidFill>
                <a:srgbClr val="4D5968"/>
              </a:solidFill>
              <a:effectLst/>
              <a:latin typeface="Nunito Sans" pitchFamily="2" charset="0"/>
            </a:endParaRPr>
          </a:p>
        </p:txBody>
      </p:sp>
      <p:pic>
        <p:nvPicPr>
          <p:cNvPr id="8" name="Picture 7"/>
          <p:cNvPicPr>
            <a:picLocks noChangeAspect="1"/>
          </p:cNvPicPr>
          <p:nvPr/>
        </p:nvPicPr>
        <p:blipFill>
          <a:blip r:embed="rId1"/>
          <a:stretch>
            <a:fillRect/>
          </a:stretch>
        </p:blipFill>
        <p:spPr>
          <a:xfrm>
            <a:off x="2572753" y="5707982"/>
            <a:ext cx="2416342" cy="9511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 Background-Position</a:t>
            </a:r>
            <a:endParaRPr lang="en-IN" dirty="0"/>
          </a:p>
        </p:txBody>
      </p:sp>
      <p:sp>
        <p:nvSpPr>
          <p:cNvPr id="3" name="Content Placeholder 2"/>
          <p:cNvSpPr>
            <a:spLocks noGrp="1"/>
          </p:cNvSpPr>
          <p:nvPr>
            <p:ph idx="1"/>
          </p:nvPr>
        </p:nvSpPr>
        <p:spPr/>
        <p:txBody>
          <a:bodyPr/>
          <a:lstStyle/>
          <a:p>
            <a:r>
              <a:rPr lang="en-GB" dirty="0"/>
              <a:t>Example</a:t>
            </a:r>
            <a:endParaRPr lang="en-GB" dirty="0"/>
          </a:p>
          <a:p>
            <a:pPr marL="0" indent="0">
              <a:buNone/>
            </a:pPr>
            <a:r>
              <a:rPr lang="en-GB" dirty="0"/>
              <a:t>&lt;div style="background-image: </a:t>
            </a:r>
            <a:r>
              <a:rPr lang="en-GB" dirty="0" err="1"/>
              <a:t>url</a:t>
            </a:r>
            <a:r>
              <a:rPr lang="en-GB" dirty="0"/>
              <a:t>('https://www.google.com/images/branding/googlelogo/2x/googlelogo_color_272x92dp.png');height :365px; width:500px;background-repeat: no-repeat;  background-position: left bottom;"&gt;</a:t>
            </a:r>
            <a:endParaRPr lang="en-GB" dirty="0"/>
          </a:p>
          <a:p>
            <a:pPr marL="0" indent="0">
              <a:buNone/>
            </a:pPr>
            <a:r>
              <a:rPr lang="en-GB" dirty="0"/>
              <a:t>&lt;/div&gt;</a:t>
            </a:r>
            <a:endParaRPr lang="en-GB" dirty="0"/>
          </a:p>
          <a:p>
            <a:r>
              <a:rPr lang="en-GB" dirty="0"/>
              <a:t>Output:</a:t>
            </a:r>
            <a:endParaRPr lang="en-IN" dirty="0"/>
          </a:p>
        </p:txBody>
      </p:sp>
      <p:pic>
        <p:nvPicPr>
          <p:cNvPr id="6" name="Picture 5"/>
          <p:cNvPicPr>
            <a:picLocks noChangeAspect="1"/>
          </p:cNvPicPr>
          <p:nvPr/>
        </p:nvPicPr>
        <p:blipFill>
          <a:blip r:embed="rId1"/>
          <a:stretch>
            <a:fillRect/>
          </a:stretch>
        </p:blipFill>
        <p:spPr>
          <a:xfrm>
            <a:off x="3078079" y="4607844"/>
            <a:ext cx="5715000" cy="17811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CSS BOX MODEL </a:t>
            </a:r>
            <a:endParaRPr lang="en-IN" dirty="0"/>
          </a:p>
        </p:txBody>
      </p:sp>
      <p:sp>
        <p:nvSpPr>
          <p:cNvPr id="4" name="Rectangle 1"/>
          <p:cNvSpPr>
            <a:spLocks noGrp="1" noChangeArrowheads="1"/>
          </p:cNvSpPr>
          <p:nvPr>
            <p:ph idx="1"/>
          </p:nvPr>
        </p:nvSpPr>
        <p:spPr bwMode="auto">
          <a:xfrm>
            <a:off x="141402" y="2423925"/>
            <a:ext cx="9105661" cy="3862596"/>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tx1"/>
                </a:solidFill>
                <a:effectLst/>
                <a:latin typeface="euclid_circular_a"/>
              </a:rPr>
              <a:t>The components of the box model are:</a:t>
            </a:r>
            <a:endParaRPr kumimoji="0" lang="en-US" altLang="en-US" sz="105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100" dirty="0">
              <a:latin typeface="Droid Sans Mono"/>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Droid Sans Mono"/>
              </a:rPr>
              <a:t>Content</a:t>
            </a:r>
            <a:r>
              <a:rPr kumimoji="0" lang="en-US" altLang="en-US" sz="2000" b="0" i="0" u="none" strike="noStrike" cap="none" normalizeH="0" baseline="0" dirty="0">
                <a:ln>
                  <a:noFill/>
                </a:ln>
                <a:solidFill>
                  <a:schemeClr val="tx1"/>
                </a:solidFill>
                <a:effectLst/>
                <a:latin typeface="euclid_circular_a"/>
              </a:rPr>
              <a:t>: actual text or image that is displayed in the element</a:t>
            </a:r>
            <a:endParaRPr kumimoji="0" lang="en-US" altLang="en-US" sz="20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1600" b="1" dirty="0">
                <a:latin typeface="Droid Sans Mono"/>
              </a:rPr>
              <a:t>P</a:t>
            </a:r>
            <a:r>
              <a:rPr kumimoji="0" lang="en-US" altLang="en-US" sz="1600" b="1" i="0" u="none" strike="noStrike" cap="none" normalizeH="0" baseline="0" dirty="0">
                <a:ln>
                  <a:noFill/>
                </a:ln>
                <a:solidFill>
                  <a:schemeClr val="tx1"/>
                </a:solidFill>
                <a:effectLst/>
                <a:latin typeface="Droid Sans Mono"/>
              </a:rPr>
              <a:t>adding</a:t>
            </a:r>
            <a:r>
              <a:rPr kumimoji="0" lang="en-US" altLang="en-US" sz="2000" b="0" i="0" u="none" strike="noStrike" cap="none" normalizeH="0" baseline="0" dirty="0">
                <a:ln>
                  <a:noFill/>
                </a:ln>
                <a:solidFill>
                  <a:schemeClr val="tx1"/>
                </a:solidFill>
                <a:effectLst/>
                <a:latin typeface="euclid_circular_a"/>
              </a:rPr>
              <a:t>: transparent space between the content and the </a:t>
            </a:r>
            <a:endParaRPr lang="en-US" altLang="en-US" sz="2000" dirty="0">
              <a:latin typeface="euclid_circular_a"/>
            </a:endParaRPr>
          </a:p>
          <a:p>
            <a:pPr marL="800100" lvl="2" indent="0" defTabSz="914400">
              <a:buClrTx/>
              <a:buSzTx/>
              <a:buNone/>
            </a:pPr>
            <a:r>
              <a:rPr kumimoji="0" lang="en-US" altLang="en-US" sz="2000" b="0" i="0" u="none" strike="noStrike" cap="none" normalizeH="0" baseline="0" dirty="0">
                <a:ln>
                  <a:noFill/>
                </a:ln>
                <a:solidFill>
                  <a:schemeClr val="tx1"/>
                </a:solidFill>
                <a:effectLst/>
                <a:latin typeface="euclid_circular_a"/>
              </a:rPr>
              <a:t>    border of an element</a:t>
            </a:r>
            <a:endParaRPr kumimoji="0" lang="en-US" altLang="en-US" sz="20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1600" b="1" dirty="0">
                <a:latin typeface="Droid Sans Mono"/>
              </a:rPr>
              <a:t>B</a:t>
            </a:r>
            <a:r>
              <a:rPr kumimoji="0" lang="en-US" altLang="en-US" sz="1600" b="1" i="0" u="none" strike="noStrike" cap="none" normalizeH="0" baseline="0" dirty="0">
                <a:ln>
                  <a:noFill/>
                </a:ln>
                <a:solidFill>
                  <a:schemeClr val="tx1"/>
                </a:solidFill>
                <a:effectLst/>
                <a:latin typeface="Droid Sans Mono"/>
              </a:rPr>
              <a:t>ord</a:t>
            </a:r>
            <a:r>
              <a:rPr lang="en-US" altLang="en-US" sz="1600" b="1" dirty="0">
                <a:latin typeface="Droid Sans Mono"/>
              </a:rPr>
              <a:t>er</a:t>
            </a:r>
            <a:r>
              <a:rPr kumimoji="0" lang="en-US" altLang="en-US" sz="2000" b="0" i="0" u="none" strike="noStrike" cap="none" normalizeH="0" baseline="0" dirty="0">
                <a:ln>
                  <a:noFill/>
                </a:ln>
                <a:solidFill>
                  <a:schemeClr val="tx1"/>
                </a:solidFill>
                <a:effectLst/>
                <a:latin typeface="euclid_circular_a"/>
              </a:rPr>
              <a:t>: line that surrounds the padding and content within the element</a:t>
            </a:r>
            <a:endParaRPr kumimoji="0" lang="en-US" altLang="en-US" sz="20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1600" b="1" dirty="0">
                <a:latin typeface="Droid Sans Mono"/>
              </a:rPr>
              <a:t>M</a:t>
            </a:r>
            <a:r>
              <a:rPr kumimoji="0" lang="en-US" altLang="en-US" sz="1600" b="1" i="0" u="none" strike="noStrike" cap="none" normalizeH="0" baseline="0" dirty="0">
                <a:ln>
                  <a:noFill/>
                </a:ln>
                <a:solidFill>
                  <a:schemeClr val="tx1"/>
                </a:solidFill>
                <a:effectLst/>
                <a:latin typeface="Droid Sans Mono"/>
              </a:rPr>
              <a:t>argin</a:t>
            </a:r>
            <a:r>
              <a:rPr kumimoji="0" lang="en-US" altLang="en-US" sz="2000" b="0" i="0" u="none" strike="noStrike" cap="none" normalizeH="0" baseline="0" dirty="0">
                <a:ln>
                  <a:noFill/>
                </a:ln>
                <a:solidFill>
                  <a:schemeClr val="tx1"/>
                </a:solidFill>
                <a:effectLst/>
                <a:latin typeface="euclid_circular_a"/>
              </a:rPr>
              <a:t>: transparent area added outside the border</a:t>
            </a:r>
            <a:endParaRPr kumimoji="0" lang="en-US" altLang="en-US" sz="20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euclid_circular_a"/>
              </a:rPr>
              <a:t>The primary purpose of the box model is to explain how </a:t>
            </a:r>
            <a:endParaRPr kumimoji="0" lang="en-US" altLang="en-US"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euclid_circular_a"/>
              </a:rPr>
              <a:t>the dimensions and spacing of elements are calculated </a:t>
            </a:r>
            <a:endParaRPr kumimoji="0" lang="en-US" altLang="en-US"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euclid_circular_a"/>
              </a:rPr>
              <a:t>and how they relate to each other.</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90911" y="2577813"/>
            <a:ext cx="4450912" cy="294566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Div</a:t>
            </a:r>
            <a:r>
              <a:rPr lang="en-IN" dirty="0"/>
              <a:t> Tag</a:t>
            </a:r>
            <a:endParaRPr lang="en-IN" dirty="0"/>
          </a:p>
        </p:txBody>
      </p:sp>
      <p:sp>
        <p:nvSpPr>
          <p:cNvPr id="3" name="Content Placeholder 2"/>
          <p:cNvSpPr>
            <a:spLocks noGrp="1"/>
          </p:cNvSpPr>
          <p:nvPr>
            <p:ph idx="1"/>
          </p:nvPr>
        </p:nvSpPr>
        <p:spPr/>
        <p:txBody>
          <a:bodyPr/>
          <a:lstStyle/>
          <a:p>
            <a:r>
              <a:rPr lang="en-GB" dirty="0"/>
              <a:t> The div tag is known as Division tag.</a:t>
            </a:r>
            <a:endParaRPr lang="en-GB" dirty="0"/>
          </a:p>
          <a:p>
            <a:r>
              <a:rPr lang="en-GB" dirty="0"/>
              <a:t> The div tag is used in HTML to make divisions of content on the web page like (text, images, header, footer, navigation bar, etc). </a:t>
            </a:r>
            <a:endParaRPr lang="en-GB" dirty="0"/>
          </a:p>
          <a:p>
            <a:r>
              <a:rPr lang="en-GB" dirty="0" err="1"/>
              <a:t>Div</a:t>
            </a:r>
            <a:r>
              <a:rPr lang="en-GB" dirty="0"/>
              <a:t> tag has both opening(&lt;div&gt;) and closing (&lt;/div&gt;) tags and it is mandatory to close the tag. </a:t>
            </a:r>
            <a:endParaRPr lang="en-GB" dirty="0"/>
          </a:p>
          <a:p>
            <a:r>
              <a:rPr lang="en-GB" dirty="0" err="1"/>
              <a:t>Eg</a:t>
            </a:r>
            <a:r>
              <a:rPr lang="en-GB" dirty="0"/>
              <a:t>: &lt;div&gt;Welcome&lt;/div&gt;</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Span Tag</a:t>
            </a:r>
            <a:endParaRPr lang="en-IN" dirty="0"/>
          </a:p>
        </p:txBody>
      </p:sp>
      <p:sp>
        <p:nvSpPr>
          <p:cNvPr id="3" name="Content Placeholder 2"/>
          <p:cNvSpPr>
            <a:spLocks noGrp="1"/>
          </p:cNvSpPr>
          <p:nvPr>
            <p:ph idx="1"/>
          </p:nvPr>
        </p:nvSpPr>
        <p:spPr/>
        <p:txBody>
          <a:bodyPr/>
          <a:lstStyle/>
          <a:p>
            <a:r>
              <a:rPr lang="en-GB" dirty="0"/>
              <a:t>The HTML span element is a generic inline container for inline elements and content.</a:t>
            </a:r>
            <a:endParaRPr lang="en-GB" dirty="0"/>
          </a:p>
          <a:p>
            <a:r>
              <a:rPr lang="en-GB" dirty="0"/>
              <a:t> It used to group elements for styling purposes (by using the class or id attributes). </a:t>
            </a:r>
            <a:endParaRPr lang="en-GB" dirty="0"/>
          </a:p>
          <a:p>
            <a:r>
              <a:rPr lang="en-GB" dirty="0"/>
              <a:t>A better way to use it when no other semantic element is available.</a:t>
            </a:r>
            <a:endParaRPr lang="en-GB" dirty="0"/>
          </a:p>
          <a:p>
            <a:r>
              <a:rPr lang="en-GB" dirty="0"/>
              <a:t> The span tag is very similar to the div tag, but div is a block-level tag and span is an inline tag.</a:t>
            </a:r>
            <a:endParaRPr lang="en-GB" dirty="0"/>
          </a:p>
          <a:p>
            <a:r>
              <a:rPr lang="en-GB" dirty="0"/>
              <a:t>&lt;span&gt;Welcome&lt;/span&gt;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Property: </a:t>
            </a:r>
            <a:endParaRPr lang="en-IN" dirty="0"/>
          </a:p>
        </p:txBody>
      </p:sp>
      <p:sp>
        <p:nvSpPr>
          <p:cNvPr id="3" name="Content Placeholder 2"/>
          <p:cNvSpPr>
            <a:spLocks noGrp="1"/>
          </p:cNvSpPr>
          <p:nvPr>
            <p:ph idx="1"/>
          </p:nvPr>
        </p:nvSpPr>
        <p:spPr/>
        <p:txBody>
          <a:bodyPr/>
          <a:lstStyle/>
          <a:p>
            <a:pPr algn="just"/>
            <a:r>
              <a:rPr lang="en-GB" b="0" i="0" dirty="0">
                <a:solidFill>
                  <a:srgbClr val="333333"/>
                </a:solidFill>
                <a:effectLst/>
                <a:latin typeface="+mj-lt"/>
              </a:rPr>
              <a:t>A Property is a type of attribute of HTML element. It could be </a:t>
            </a:r>
            <a:r>
              <a:rPr lang="en-GB" b="0" i="0" dirty="0" err="1">
                <a:solidFill>
                  <a:srgbClr val="333333"/>
                </a:solidFill>
                <a:effectLst/>
                <a:latin typeface="+mj-lt"/>
              </a:rPr>
              <a:t>color</a:t>
            </a:r>
            <a:r>
              <a:rPr lang="en-GB" b="0" i="0" dirty="0">
                <a:solidFill>
                  <a:srgbClr val="333333"/>
                </a:solidFill>
                <a:effectLst/>
                <a:latin typeface="+mj-lt"/>
              </a:rPr>
              <a:t>, border etc.</a:t>
            </a:r>
            <a:endParaRPr lang="en-GB" b="0" i="0" dirty="0">
              <a:solidFill>
                <a:srgbClr val="333333"/>
              </a:solidFill>
              <a:effectLst/>
              <a:latin typeface="+mj-lt"/>
            </a:endParaRPr>
          </a:p>
          <a:p>
            <a:pPr algn="just"/>
            <a:r>
              <a:rPr lang="en-GB" b="1" i="0" dirty="0">
                <a:solidFill>
                  <a:srgbClr val="333333"/>
                </a:solidFill>
                <a:effectLst/>
                <a:latin typeface="+mj-lt"/>
              </a:rPr>
              <a:t>Value:</a:t>
            </a:r>
            <a:r>
              <a:rPr lang="en-GB" b="0" i="0" dirty="0">
                <a:solidFill>
                  <a:srgbClr val="333333"/>
                </a:solidFill>
                <a:effectLst/>
                <a:latin typeface="+mj-lt"/>
              </a:rPr>
              <a:t> Values are assigned to CSS properties. In the above example, value "yellow" is assigned to </a:t>
            </a:r>
            <a:r>
              <a:rPr lang="en-GB" b="0" i="0" dirty="0" err="1">
                <a:solidFill>
                  <a:srgbClr val="333333"/>
                </a:solidFill>
                <a:effectLst/>
                <a:latin typeface="+mj-lt"/>
              </a:rPr>
              <a:t>color</a:t>
            </a:r>
            <a:r>
              <a:rPr lang="en-GB" b="0" i="0" dirty="0">
                <a:solidFill>
                  <a:srgbClr val="333333"/>
                </a:solidFill>
                <a:effectLst/>
                <a:latin typeface="+mj-lt"/>
              </a:rPr>
              <a:t> property.</a:t>
            </a:r>
            <a:endParaRPr lang="en-GB" b="0" i="0" dirty="0">
              <a:solidFill>
                <a:srgbClr val="333333"/>
              </a:solidFill>
              <a:effectLst/>
              <a:latin typeface="+mj-lt"/>
            </a:endParaRPr>
          </a:p>
          <a:p>
            <a:pPr algn="just">
              <a:buFont typeface="+mj-lt"/>
              <a:buAutoNum type="arabicPeriod"/>
            </a:pPr>
            <a:r>
              <a:rPr lang="en-GB" b="0" i="0" dirty="0">
                <a:solidFill>
                  <a:srgbClr val="000000"/>
                </a:solidFill>
                <a:effectLst/>
                <a:latin typeface="+mj-lt"/>
              </a:rPr>
              <a:t>Selector{Property1: value1; Property2: value2; ..........;}  </a:t>
            </a:r>
            <a:endParaRPr lang="en-GB" b="0" i="0" dirty="0">
              <a:solidFill>
                <a:srgbClr val="000000"/>
              </a:solidFill>
              <a:effectLst/>
              <a:latin typeface="+mj-lt"/>
            </a:endParaRP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CSS</a:t>
            </a:r>
            <a:endParaRPr lang="en-IN" dirty="0"/>
          </a:p>
        </p:txBody>
      </p:sp>
      <p:sp>
        <p:nvSpPr>
          <p:cNvPr id="3" name="Content Placeholder 2"/>
          <p:cNvSpPr>
            <a:spLocks noGrp="1"/>
          </p:cNvSpPr>
          <p:nvPr>
            <p:ph idx="1"/>
          </p:nvPr>
        </p:nvSpPr>
        <p:spPr/>
        <p:txBody>
          <a:bodyPr/>
          <a:lstStyle/>
          <a:p>
            <a:pPr fontAlgn="base"/>
            <a:r>
              <a:rPr lang="en-GB" b="0" i="0" dirty="0">
                <a:solidFill>
                  <a:srgbClr val="273239"/>
                </a:solidFill>
                <a:effectLst/>
                <a:latin typeface="+mj-lt"/>
              </a:rPr>
              <a:t>Inline CSS</a:t>
            </a:r>
            <a:endParaRPr lang="en-GB" b="0" i="0" dirty="0">
              <a:solidFill>
                <a:srgbClr val="273239"/>
              </a:solidFill>
              <a:effectLst/>
              <a:latin typeface="+mj-lt"/>
            </a:endParaRPr>
          </a:p>
          <a:p>
            <a:pPr fontAlgn="base"/>
            <a:r>
              <a:rPr lang="en-GB" b="0" i="0" dirty="0">
                <a:solidFill>
                  <a:srgbClr val="273239"/>
                </a:solidFill>
                <a:effectLst/>
                <a:latin typeface="+mj-lt"/>
              </a:rPr>
              <a:t>Internal or Embedded CSS</a:t>
            </a:r>
            <a:endParaRPr lang="en-GB" b="0" i="0" dirty="0">
              <a:solidFill>
                <a:srgbClr val="273239"/>
              </a:solidFill>
              <a:effectLst/>
              <a:latin typeface="+mj-lt"/>
            </a:endParaRPr>
          </a:p>
          <a:p>
            <a:pPr fontAlgn="base"/>
            <a:r>
              <a:rPr lang="en-GB" b="0" i="0" dirty="0">
                <a:solidFill>
                  <a:srgbClr val="273239"/>
                </a:solidFill>
                <a:effectLst/>
                <a:latin typeface="+mj-lt"/>
              </a:rPr>
              <a:t>External CSS</a:t>
            </a:r>
            <a:endParaRPr lang="en-GB" b="0" i="0" dirty="0">
              <a:solidFill>
                <a:srgbClr val="273239"/>
              </a:solidFill>
              <a:effectLst/>
              <a:latin typeface="+mj-lt"/>
            </a:endParaRP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CSS</a:t>
            </a:r>
            <a:endParaRPr lang="en-IN" dirty="0"/>
          </a:p>
        </p:txBody>
      </p:sp>
      <p:sp>
        <p:nvSpPr>
          <p:cNvPr id="3" name="Content Placeholder 2"/>
          <p:cNvSpPr>
            <a:spLocks noGrp="1"/>
          </p:cNvSpPr>
          <p:nvPr>
            <p:ph idx="1"/>
          </p:nvPr>
        </p:nvSpPr>
        <p:spPr/>
        <p:txBody>
          <a:bodyPr/>
          <a:lstStyle/>
          <a:p>
            <a:r>
              <a:rPr lang="en-GB" b="0" i="0" dirty="0">
                <a:solidFill>
                  <a:srgbClr val="273239"/>
                </a:solidFill>
                <a:effectLst/>
              </a:rPr>
              <a:t>Inline CSS contains the CSS property in the body section attached with element is known as inline CSS.</a:t>
            </a:r>
            <a:endParaRPr lang="en-GB" b="0" i="0" dirty="0">
              <a:solidFill>
                <a:srgbClr val="273239"/>
              </a:solidFill>
              <a:effectLst/>
            </a:endParaRPr>
          </a:p>
          <a:p>
            <a:r>
              <a:rPr lang="en-GB" b="0" i="0" dirty="0">
                <a:solidFill>
                  <a:srgbClr val="273239"/>
                </a:solidFill>
                <a:effectLst/>
              </a:rPr>
              <a:t> This kind of style is specified within an HTML tag using the style attribute. </a:t>
            </a:r>
            <a:endParaRPr lang="en-GB" b="0" i="0" dirty="0">
              <a:solidFill>
                <a:srgbClr val="273239"/>
              </a:solidFill>
              <a:effectLst/>
            </a:endParaRPr>
          </a:p>
          <a:p>
            <a:pPr marL="0" indent="0">
              <a:buNone/>
            </a:pPr>
            <a:r>
              <a:rPr lang="en-GB" dirty="0" err="1">
                <a:solidFill>
                  <a:srgbClr val="273239"/>
                </a:solidFill>
                <a:latin typeface="urw-din"/>
              </a:rPr>
              <a:t>Eg</a:t>
            </a:r>
            <a:r>
              <a:rPr lang="en-GB" dirty="0">
                <a:solidFill>
                  <a:srgbClr val="273239"/>
                </a:solidFill>
                <a:latin typeface="urw-din"/>
              </a:rPr>
              <a:t>:  &lt;p style = "</a:t>
            </a:r>
            <a:r>
              <a:rPr lang="en-GB" dirty="0" err="1">
                <a:solidFill>
                  <a:srgbClr val="273239"/>
                </a:solidFill>
                <a:latin typeface="urw-din"/>
              </a:rPr>
              <a:t>color</a:t>
            </a:r>
            <a:r>
              <a:rPr lang="en-GB" dirty="0">
                <a:solidFill>
                  <a:srgbClr val="273239"/>
                </a:solidFill>
                <a:latin typeface="urw-din"/>
              </a:rPr>
              <a:t>:#009900; font-size:50px;</a:t>
            </a:r>
            <a:endParaRPr lang="en-GB" dirty="0">
              <a:solidFill>
                <a:srgbClr val="273239"/>
              </a:solidFill>
              <a:latin typeface="urw-din"/>
            </a:endParaRPr>
          </a:p>
          <a:p>
            <a:pPr marL="0" indent="0">
              <a:buNone/>
            </a:pPr>
            <a:r>
              <a:rPr lang="en-GB" dirty="0">
                <a:solidFill>
                  <a:srgbClr val="273239"/>
                </a:solidFill>
                <a:latin typeface="urw-din"/>
              </a:rPr>
              <a:t>                </a:t>
            </a:r>
            <a:r>
              <a:rPr lang="en-GB" dirty="0" err="1">
                <a:solidFill>
                  <a:srgbClr val="273239"/>
                </a:solidFill>
                <a:latin typeface="urw-din"/>
              </a:rPr>
              <a:t>font-style:italic</a:t>
            </a:r>
            <a:r>
              <a:rPr lang="en-GB" dirty="0">
                <a:solidFill>
                  <a:srgbClr val="273239"/>
                </a:solidFill>
                <a:latin typeface="urw-din"/>
              </a:rPr>
              <a:t>; </a:t>
            </a:r>
            <a:r>
              <a:rPr lang="en-GB" dirty="0" err="1">
                <a:solidFill>
                  <a:srgbClr val="273239"/>
                </a:solidFill>
                <a:latin typeface="urw-din"/>
              </a:rPr>
              <a:t>text-align:center</a:t>
            </a:r>
            <a:r>
              <a:rPr lang="en-GB" dirty="0">
                <a:solidFill>
                  <a:srgbClr val="273239"/>
                </a:solidFill>
                <a:latin typeface="urw-din"/>
              </a:rPr>
              <a:t>;"&gt;</a:t>
            </a:r>
            <a:endParaRPr lang="en-GB" dirty="0">
              <a:solidFill>
                <a:srgbClr val="273239"/>
              </a:solidFill>
              <a:latin typeface="urw-din"/>
            </a:endParaRPr>
          </a:p>
          <a:p>
            <a:pPr marL="0" indent="0">
              <a:buNone/>
            </a:pPr>
            <a:r>
              <a:rPr lang="en-GB" dirty="0">
                <a:solidFill>
                  <a:srgbClr val="273239"/>
                </a:solidFill>
                <a:latin typeface="urw-din"/>
              </a:rPr>
              <a:t>            Welcome</a:t>
            </a:r>
            <a:endParaRPr lang="en-GB" dirty="0">
              <a:solidFill>
                <a:srgbClr val="273239"/>
              </a:solidFill>
              <a:latin typeface="urw-din"/>
            </a:endParaRPr>
          </a:p>
          <a:p>
            <a:pPr marL="0" indent="0">
              <a:buNone/>
            </a:pPr>
            <a:r>
              <a:rPr lang="en-GB" dirty="0">
                <a:solidFill>
                  <a:srgbClr val="273239"/>
                </a:solidFill>
                <a:latin typeface="urw-din"/>
              </a:rPr>
              <a:t>   &lt;/p&gt;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Internal or Embedded CSS</a:t>
            </a:r>
            <a:endParaRPr lang="en-IN" dirty="0"/>
          </a:p>
        </p:txBody>
      </p:sp>
      <p:sp>
        <p:nvSpPr>
          <p:cNvPr id="3" name="Content Placeholder 2"/>
          <p:cNvSpPr>
            <a:spLocks noGrp="1"/>
          </p:cNvSpPr>
          <p:nvPr>
            <p:ph idx="1"/>
          </p:nvPr>
        </p:nvSpPr>
        <p:spPr/>
        <p:txBody>
          <a:bodyPr>
            <a:normAutofit/>
          </a:bodyPr>
          <a:lstStyle/>
          <a:p>
            <a:r>
              <a:rPr lang="en-GB" b="0" i="0" dirty="0">
                <a:solidFill>
                  <a:srgbClr val="333333"/>
                </a:solidFill>
                <a:effectLst/>
              </a:rPr>
              <a:t>The internal style sheet is used to add a unique style for a single document. It is defined in &lt;head&gt; section of the HTML page inside the &lt;style&gt; tag.</a:t>
            </a:r>
            <a:endParaRPr lang="en-GB" b="0" i="0" dirty="0">
              <a:solidFill>
                <a:srgbClr val="333333"/>
              </a:solidFill>
              <a:effectLst/>
            </a:endParaRPr>
          </a:p>
          <a:p>
            <a:pPr marL="0" indent="0" algn="just">
              <a:buNone/>
            </a:pPr>
            <a:r>
              <a:rPr lang="en-GB" dirty="0" err="1">
                <a:solidFill>
                  <a:srgbClr val="273239"/>
                </a:solidFill>
                <a:latin typeface="urw-din"/>
              </a:rPr>
              <a:t>Eg</a:t>
            </a:r>
            <a:r>
              <a:rPr lang="en-GB" b="1" i="0" dirty="0">
                <a:solidFill>
                  <a:srgbClr val="006699"/>
                </a:solidFill>
                <a:effectLst/>
                <a:latin typeface="inter-regular"/>
              </a:rPr>
              <a:t>&lt;head&gt;</a:t>
            </a:r>
            <a:r>
              <a:rPr lang="en-GB" b="0" i="0" dirty="0">
                <a:solidFill>
                  <a:srgbClr val="000000"/>
                </a:solidFill>
                <a:effectLst/>
                <a:latin typeface="inter-regular"/>
              </a:rPr>
              <a:t>  </a:t>
            </a:r>
            <a:r>
              <a:rPr lang="en-GB" b="1" i="0" dirty="0">
                <a:solidFill>
                  <a:srgbClr val="006699"/>
                </a:solidFill>
                <a:effectLst/>
                <a:latin typeface="inter-regular"/>
              </a:rPr>
              <a:t>&lt;style&gt;</a:t>
            </a:r>
            <a:r>
              <a:rPr lang="en-GB" b="0" i="0" dirty="0">
                <a:solidFill>
                  <a:srgbClr val="000000"/>
                </a:solidFill>
                <a:effectLst/>
                <a:latin typeface="inter-regular"/>
              </a:rPr>
              <a:t>  </a:t>
            </a:r>
            <a:endParaRPr lang="en-GB" b="0" i="0" dirty="0">
              <a:solidFill>
                <a:srgbClr val="000000"/>
              </a:solidFill>
              <a:effectLst/>
              <a:latin typeface="inter-regular"/>
            </a:endParaRPr>
          </a:p>
          <a:p>
            <a:pPr marL="0" indent="0" algn="just">
              <a:buNone/>
            </a:pPr>
            <a:r>
              <a:rPr lang="en-GB" b="0" i="0" dirty="0">
                <a:solidFill>
                  <a:srgbClr val="000000"/>
                </a:solidFill>
                <a:effectLst/>
                <a:latin typeface="inter-regular"/>
              </a:rPr>
              <a:t>	h1 {  </a:t>
            </a:r>
            <a:endParaRPr lang="en-GB" b="0" i="0" dirty="0">
              <a:solidFill>
                <a:srgbClr val="000000"/>
              </a:solidFill>
              <a:effectLst/>
              <a:latin typeface="inter-regular"/>
            </a:endParaRPr>
          </a:p>
          <a:p>
            <a:pPr marL="0" indent="0" algn="just">
              <a:buNone/>
            </a:pPr>
            <a:r>
              <a:rPr lang="en-GB" b="0" i="0" dirty="0">
                <a:solidFill>
                  <a:srgbClr val="000000"/>
                </a:solidFill>
                <a:effectLst/>
                <a:latin typeface="inter-regular"/>
              </a:rPr>
              <a:t>    </a:t>
            </a:r>
            <a:r>
              <a:rPr lang="en-GB" b="0" i="0" dirty="0" err="1">
                <a:solidFill>
                  <a:srgbClr val="000000"/>
                </a:solidFill>
                <a:effectLst/>
                <a:latin typeface="inter-regular"/>
              </a:rPr>
              <a:t>color</a:t>
            </a:r>
            <a:r>
              <a:rPr lang="en-GB" b="0" i="0" dirty="0">
                <a:solidFill>
                  <a:srgbClr val="000000"/>
                </a:solidFill>
                <a:effectLst/>
                <a:latin typeface="inter-regular"/>
              </a:rPr>
              <a:t>: red;  </a:t>
            </a:r>
            <a:endParaRPr lang="en-GB" b="0" i="0" dirty="0">
              <a:solidFill>
                <a:srgbClr val="000000"/>
              </a:solidFill>
              <a:effectLst/>
              <a:latin typeface="inter-regular"/>
            </a:endParaRPr>
          </a:p>
          <a:p>
            <a:pPr marL="0" indent="0" algn="just">
              <a:buNone/>
            </a:pPr>
            <a:r>
              <a:rPr lang="en-GB" b="0" i="0" dirty="0">
                <a:solidFill>
                  <a:srgbClr val="000000"/>
                </a:solidFill>
                <a:effectLst/>
                <a:latin typeface="inter-regular"/>
              </a:rPr>
              <a:t>    margin-left: 80px;  }   </a:t>
            </a:r>
            <a:endParaRPr lang="en-GB" b="0" i="0" dirty="0">
              <a:solidFill>
                <a:srgbClr val="000000"/>
              </a:solidFill>
              <a:effectLst/>
              <a:latin typeface="inter-regular"/>
            </a:endParaRPr>
          </a:p>
          <a:p>
            <a:pPr marL="0" indent="0" algn="just">
              <a:buNone/>
            </a:pPr>
            <a:r>
              <a:rPr lang="en-GB" b="1" i="0" dirty="0">
                <a:solidFill>
                  <a:srgbClr val="006699"/>
                </a:solidFill>
                <a:effectLst/>
                <a:latin typeface="inter-regular"/>
              </a:rPr>
              <a:t>&lt;/style&gt;</a:t>
            </a:r>
            <a:r>
              <a:rPr lang="en-GB" b="0" i="0" dirty="0">
                <a:solidFill>
                  <a:srgbClr val="000000"/>
                </a:solidFill>
                <a:effectLst/>
                <a:latin typeface="inter-regular"/>
              </a:rPr>
              <a:t>  </a:t>
            </a:r>
            <a:r>
              <a:rPr lang="en-GB" b="1" i="0" dirty="0">
                <a:solidFill>
                  <a:srgbClr val="006699"/>
                </a:solidFill>
                <a:effectLst/>
                <a:latin typeface="inter-regular"/>
              </a:rPr>
              <a:t>&lt;/head&gt;</a:t>
            </a:r>
            <a:endParaRPr lang="en-GB" b="1" i="0" dirty="0">
              <a:solidFill>
                <a:srgbClr val="006699"/>
              </a:solidFill>
              <a:effectLst/>
              <a:latin typeface="inter-regular"/>
            </a:endParaRPr>
          </a:p>
          <a:p>
            <a:pPr marL="0" indent="0" algn="just">
              <a:buNone/>
            </a:pPr>
            <a:r>
              <a:rPr lang="en-GB" b="1" i="0" dirty="0">
                <a:solidFill>
                  <a:srgbClr val="006699"/>
                </a:solidFill>
                <a:effectLst/>
                <a:latin typeface="inter-regular"/>
              </a:rPr>
              <a:t>&lt;body&gt;</a:t>
            </a:r>
            <a:r>
              <a:rPr lang="en-GB" b="0" i="0" dirty="0">
                <a:solidFill>
                  <a:srgbClr val="000000"/>
                </a:solidFill>
                <a:effectLst/>
                <a:latin typeface="inter-regular"/>
              </a:rPr>
              <a:t>  </a:t>
            </a:r>
            <a:r>
              <a:rPr lang="en-GB" b="1" i="0" dirty="0">
                <a:solidFill>
                  <a:srgbClr val="006699"/>
                </a:solidFill>
                <a:effectLst/>
                <a:latin typeface="inter-regular"/>
              </a:rPr>
              <a:t>&lt;h1&gt;</a:t>
            </a:r>
            <a:r>
              <a:rPr lang="en-GB" b="0" i="0" dirty="0">
                <a:solidFill>
                  <a:srgbClr val="000000"/>
                </a:solidFill>
                <a:effectLst/>
                <a:latin typeface="inter-regular"/>
              </a:rPr>
              <a:t>The internal style sheet is applied on this heading.</a:t>
            </a:r>
            <a:r>
              <a:rPr lang="en-GB" b="1" i="0" dirty="0">
                <a:solidFill>
                  <a:srgbClr val="006699"/>
                </a:solidFill>
                <a:effectLst/>
                <a:latin typeface="inter-regular"/>
              </a:rPr>
              <a:t>&lt;/h1&gt;</a:t>
            </a:r>
            <a:r>
              <a:rPr lang="en-GB" b="0" i="0" dirty="0">
                <a:solidFill>
                  <a:srgbClr val="000000"/>
                </a:solidFill>
                <a:effectLst/>
                <a:latin typeface="inter-regular"/>
              </a:rPr>
              <a:t>  </a:t>
            </a:r>
            <a:r>
              <a:rPr lang="en-GB" b="1" i="0" dirty="0">
                <a:solidFill>
                  <a:srgbClr val="006699"/>
                </a:solidFill>
                <a:effectLst/>
                <a:latin typeface="inter-regular"/>
              </a:rPr>
              <a:t>&lt;/body&gt;</a:t>
            </a:r>
            <a:r>
              <a:rPr lang="en-GB" b="0" i="0" dirty="0">
                <a:solidFill>
                  <a:srgbClr val="000000"/>
                </a:solidFill>
                <a:effectLst/>
                <a:latin typeface="inter-regular"/>
              </a:rPr>
              <a:t>  </a:t>
            </a:r>
            <a:endParaRPr lang="en-GB" b="0" i="0" dirty="0">
              <a:solidFill>
                <a:srgbClr val="000000"/>
              </a:solidFill>
              <a:effectLst/>
              <a:latin typeface="inter-regular"/>
            </a:endParaRPr>
          </a:p>
          <a:p>
            <a:pPr marL="0" indent="0" algn="just">
              <a:buNone/>
            </a:pPr>
            <a:endParaRPr lang="en-GB" b="0" i="0" dirty="0">
              <a:solidFill>
                <a:srgbClr val="000000"/>
              </a:solidFill>
              <a:effectLst/>
              <a:latin typeface="inter-regular"/>
            </a:endParaRPr>
          </a:p>
          <a:p>
            <a:pPr marL="0" indent="0">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External CSS</a:t>
            </a:r>
            <a:endParaRPr lang="en-IN" dirty="0"/>
          </a:p>
        </p:txBody>
      </p:sp>
      <p:sp>
        <p:nvSpPr>
          <p:cNvPr id="3" name="Content Placeholder 2"/>
          <p:cNvSpPr>
            <a:spLocks noGrp="1"/>
          </p:cNvSpPr>
          <p:nvPr>
            <p:ph idx="1"/>
          </p:nvPr>
        </p:nvSpPr>
        <p:spPr/>
        <p:txBody>
          <a:bodyPr/>
          <a:lstStyle/>
          <a:p>
            <a:pPr algn="just"/>
            <a:r>
              <a:rPr lang="en-GB" b="0" i="0" dirty="0">
                <a:solidFill>
                  <a:srgbClr val="333333"/>
                </a:solidFill>
                <a:effectLst/>
              </a:rPr>
              <a:t>The external style sheet is generally used when you want to make changes on multiple pages. It is ideal for this condition because it facilitates you to change the look of the entire web site by changing just one file.</a:t>
            </a:r>
            <a:endParaRPr lang="en-GB" b="0" i="0" dirty="0">
              <a:solidFill>
                <a:srgbClr val="333333"/>
              </a:solidFill>
              <a:effectLst/>
            </a:endParaRPr>
          </a:p>
          <a:p>
            <a:pPr algn="just"/>
            <a:r>
              <a:rPr lang="en-GB" b="0" i="0" dirty="0">
                <a:solidFill>
                  <a:srgbClr val="333333"/>
                </a:solidFill>
                <a:effectLst/>
              </a:rPr>
              <a:t>It uses the &lt;link&gt; tag on every pages and the &lt;link&gt; tag should be put inside the head section.</a:t>
            </a:r>
            <a:endParaRPr lang="en-GB" b="0" i="0" dirty="0">
              <a:solidFill>
                <a:srgbClr val="333333"/>
              </a:solidFill>
              <a:effectLst/>
            </a:endParaRPr>
          </a:p>
          <a:p>
            <a:pPr marL="0" indent="0" algn="just">
              <a:buNone/>
            </a:pPr>
            <a:r>
              <a:rPr lang="en-IN" dirty="0"/>
              <a:t>	</a:t>
            </a:r>
            <a:r>
              <a:rPr lang="en-IN" dirty="0" err="1"/>
              <a:t>Eg</a:t>
            </a:r>
            <a:r>
              <a:rPr lang="en-IN" dirty="0"/>
              <a:t>:</a:t>
            </a:r>
            <a:r>
              <a:rPr lang="en-GB" b="1" i="0" dirty="0">
                <a:solidFill>
                  <a:srgbClr val="006699"/>
                </a:solidFill>
                <a:effectLst/>
                <a:latin typeface="inter-regular"/>
              </a:rPr>
              <a:t>&lt;head&gt;</a:t>
            </a:r>
            <a:r>
              <a:rPr lang="en-GB" b="0" i="0" dirty="0">
                <a:solidFill>
                  <a:srgbClr val="000000"/>
                </a:solidFill>
                <a:effectLst/>
                <a:latin typeface="inter-regular"/>
              </a:rPr>
              <a:t>  </a:t>
            </a:r>
            <a:endParaRPr lang="en-GB" b="0" i="0" dirty="0">
              <a:solidFill>
                <a:srgbClr val="000000"/>
              </a:solidFill>
              <a:effectLst/>
              <a:latin typeface="inter-regular"/>
            </a:endParaRPr>
          </a:p>
          <a:p>
            <a:pPr marL="0" indent="0" algn="just">
              <a:buNone/>
            </a:pPr>
            <a:r>
              <a:rPr lang="en-GB" b="1" i="0" dirty="0">
                <a:solidFill>
                  <a:srgbClr val="006699"/>
                </a:solidFill>
                <a:effectLst/>
                <a:latin typeface="inter-regular"/>
              </a:rPr>
              <a:t>		&lt;link</a:t>
            </a:r>
            <a:r>
              <a:rPr lang="en-GB" b="0" i="0" dirty="0">
                <a:solidFill>
                  <a:srgbClr val="000000"/>
                </a:solidFill>
                <a:effectLst/>
                <a:latin typeface="inter-regular"/>
              </a:rPr>
              <a:t> </a:t>
            </a:r>
            <a:r>
              <a:rPr lang="en-GB" b="0" i="0" dirty="0" err="1">
                <a:solidFill>
                  <a:srgbClr val="FF0000"/>
                </a:solidFill>
                <a:effectLst/>
                <a:latin typeface="inter-regular"/>
              </a:rPr>
              <a:t>rel</a:t>
            </a:r>
            <a:r>
              <a:rPr lang="en-GB" b="0" i="0" dirty="0">
                <a:solidFill>
                  <a:srgbClr val="000000"/>
                </a:solidFill>
                <a:effectLst/>
                <a:latin typeface="inter-regular"/>
              </a:rPr>
              <a:t>=</a:t>
            </a:r>
            <a:r>
              <a:rPr lang="en-GB" b="0" i="0" dirty="0">
                <a:solidFill>
                  <a:srgbClr val="0000FF"/>
                </a:solidFill>
                <a:effectLst/>
                <a:latin typeface="inter-regular"/>
              </a:rPr>
              <a:t>"stylesheet"</a:t>
            </a:r>
            <a:r>
              <a:rPr lang="en-GB" b="0" i="0" dirty="0">
                <a:solidFill>
                  <a:srgbClr val="000000"/>
                </a:solidFill>
                <a:effectLst/>
                <a:latin typeface="inter-regular"/>
              </a:rPr>
              <a:t> </a:t>
            </a:r>
            <a:r>
              <a:rPr lang="en-GB" b="0" i="0" dirty="0">
                <a:solidFill>
                  <a:srgbClr val="FF0000"/>
                </a:solidFill>
                <a:effectLst/>
                <a:latin typeface="inter-regular"/>
              </a:rPr>
              <a:t>type</a:t>
            </a:r>
            <a:r>
              <a:rPr lang="en-GB" b="0" i="0" dirty="0">
                <a:solidFill>
                  <a:srgbClr val="000000"/>
                </a:solidFill>
                <a:effectLst/>
                <a:latin typeface="inter-regular"/>
              </a:rPr>
              <a:t>=</a:t>
            </a:r>
            <a:r>
              <a:rPr lang="en-GB" b="0" i="0" dirty="0">
                <a:solidFill>
                  <a:srgbClr val="0000FF"/>
                </a:solidFill>
                <a:effectLst/>
                <a:latin typeface="inter-regular"/>
              </a:rPr>
              <a:t>"text/</a:t>
            </a:r>
            <a:r>
              <a:rPr lang="en-GB" b="0" i="0" dirty="0" err="1">
                <a:solidFill>
                  <a:srgbClr val="0000FF"/>
                </a:solidFill>
                <a:effectLst/>
                <a:latin typeface="inter-regular"/>
              </a:rPr>
              <a:t>css</a:t>
            </a:r>
            <a:r>
              <a:rPr lang="en-GB" b="0" i="0" dirty="0">
                <a:solidFill>
                  <a:srgbClr val="0000FF"/>
                </a:solidFill>
                <a:effectLst/>
                <a:latin typeface="inter-regular"/>
              </a:rPr>
              <a:t>"</a:t>
            </a:r>
            <a:r>
              <a:rPr lang="en-GB" b="0" i="0" dirty="0">
                <a:solidFill>
                  <a:srgbClr val="000000"/>
                </a:solidFill>
                <a:effectLst/>
                <a:latin typeface="inter-regular"/>
              </a:rPr>
              <a:t> </a:t>
            </a:r>
            <a:r>
              <a:rPr lang="en-GB" b="0" i="0" dirty="0" err="1">
                <a:solidFill>
                  <a:srgbClr val="FF0000"/>
                </a:solidFill>
                <a:effectLst/>
                <a:latin typeface="inter-regular"/>
              </a:rPr>
              <a:t>href</a:t>
            </a:r>
            <a:r>
              <a:rPr lang="en-GB" b="0" i="0" dirty="0">
                <a:solidFill>
                  <a:srgbClr val="000000"/>
                </a:solidFill>
                <a:effectLst/>
                <a:latin typeface="inter-regular"/>
              </a:rPr>
              <a:t>=</a:t>
            </a:r>
            <a:r>
              <a:rPr lang="en-GB" b="0" i="0" dirty="0">
                <a:solidFill>
                  <a:srgbClr val="0000FF"/>
                </a:solidFill>
                <a:effectLst/>
                <a:latin typeface="inter-regular"/>
              </a:rPr>
              <a:t>"mystyle.css"</a:t>
            </a:r>
            <a:r>
              <a:rPr lang="en-GB" b="1" i="0" dirty="0">
                <a:solidFill>
                  <a:srgbClr val="006699"/>
                </a:solidFill>
                <a:effectLst/>
                <a:latin typeface="inter-regular"/>
              </a:rPr>
              <a:t>&gt;</a:t>
            </a:r>
            <a:r>
              <a:rPr lang="en-GB" b="0" i="0" dirty="0">
                <a:solidFill>
                  <a:srgbClr val="000000"/>
                </a:solidFill>
                <a:effectLst/>
                <a:latin typeface="inter-regular"/>
              </a:rPr>
              <a:t>  </a:t>
            </a:r>
            <a:endParaRPr lang="en-GB" b="0" i="0" dirty="0">
              <a:solidFill>
                <a:srgbClr val="000000"/>
              </a:solidFill>
              <a:effectLst/>
              <a:latin typeface="inter-regular"/>
            </a:endParaRPr>
          </a:p>
          <a:p>
            <a:pPr marL="0" indent="0" algn="just">
              <a:buNone/>
            </a:pPr>
            <a:r>
              <a:rPr lang="en-GB" b="1" i="0" dirty="0">
                <a:solidFill>
                  <a:srgbClr val="006699"/>
                </a:solidFill>
                <a:effectLst/>
                <a:latin typeface="inter-regular"/>
              </a:rPr>
              <a:t>	&lt;/head&gt;</a:t>
            </a:r>
            <a:r>
              <a:rPr lang="en-GB" b="0" i="0" dirty="0">
                <a:solidFill>
                  <a:srgbClr val="000000"/>
                </a:solidFill>
                <a:effectLst/>
                <a:latin typeface="inter-regular"/>
              </a:rPr>
              <a:t>  </a:t>
            </a:r>
            <a:endParaRPr lang="en-GB" b="0" i="0" dirty="0">
              <a:solidFill>
                <a:srgbClr val="000000"/>
              </a:solidFill>
              <a:effectLst/>
              <a:latin typeface="inter-regular"/>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CSS Syntax</a:t>
            </a:r>
            <a:endParaRPr lang="en-IN" dirty="0"/>
          </a:p>
        </p:txBody>
      </p:sp>
      <p:sp>
        <p:nvSpPr>
          <p:cNvPr id="3" name="Content Placeholder 2"/>
          <p:cNvSpPr>
            <a:spLocks noGrp="1"/>
          </p:cNvSpPr>
          <p:nvPr>
            <p:ph idx="1"/>
          </p:nvPr>
        </p:nvSpPr>
        <p:spPr>
          <a:xfrm>
            <a:off x="1090708" y="2468032"/>
            <a:ext cx="8825659" cy="3416300"/>
          </a:xfrm>
        </p:spPr>
        <p:txBody>
          <a:bodyPr/>
          <a:lstStyle/>
          <a:p>
            <a:pPr algn="just"/>
            <a:r>
              <a:rPr lang="en-GB" b="0" i="0" dirty="0">
                <a:solidFill>
                  <a:srgbClr val="333333"/>
                </a:solidFill>
                <a:effectLst/>
              </a:rPr>
              <a:t>A CSS rule set contains a selector and a declaration block.</a:t>
            </a:r>
            <a:endParaRPr lang="en-GB" b="0" i="0" dirty="0">
              <a:solidFill>
                <a:srgbClr val="333333"/>
              </a:solidFill>
              <a:effectLst/>
            </a:endParaRPr>
          </a:p>
          <a:p>
            <a:pPr algn="just"/>
            <a:r>
              <a:rPr lang="en-GB" b="1" i="0" dirty="0">
                <a:solidFill>
                  <a:srgbClr val="333333"/>
                </a:solidFill>
                <a:effectLst/>
              </a:rPr>
              <a:t>Selector:</a:t>
            </a:r>
            <a:r>
              <a:rPr lang="en-GB" b="0" i="0" dirty="0">
                <a:solidFill>
                  <a:srgbClr val="333333"/>
                </a:solidFill>
                <a:effectLst/>
              </a:rPr>
              <a:t> Selector indicates the HTML element you want to style. It could be any tag like &lt;h1&gt;, &lt;title&gt; etc</a:t>
            </a:r>
            <a:endParaRPr lang="en-IN" dirty="0"/>
          </a:p>
          <a:p>
            <a:pPr algn="just"/>
            <a:endParaRPr lang="en-GB" b="0" i="0" dirty="0">
              <a:solidFill>
                <a:srgbClr val="333333"/>
              </a:solidFill>
              <a:effectLst/>
              <a:latin typeface="inter-regular"/>
            </a:endParaRPr>
          </a:p>
          <a:p>
            <a:pPr marL="0" indent="0">
              <a:buNone/>
            </a:pPr>
            <a:endParaRPr lang="en-IN" dirty="0"/>
          </a:p>
        </p:txBody>
      </p:sp>
      <p:pic>
        <p:nvPicPr>
          <p:cNvPr id="9218" name="Picture 2" descr="CSS synta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59285" y="3429000"/>
            <a:ext cx="2952750" cy="194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External CSS</a:t>
            </a:r>
            <a:endParaRPr lang="en-IN" dirty="0"/>
          </a:p>
        </p:txBody>
      </p:sp>
      <p:sp>
        <p:nvSpPr>
          <p:cNvPr id="3" name="Content Placeholder 2"/>
          <p:cNvSpPr>
            <a:spLocks noGrp="1"/>
          </p:cNvSpPr>
          <p:nvPr>
            <p:ph idx="1"/>
          </p:nvPr>
        </p:nvSpPr>
        <p:spPr/>
        <p:txBody>
          <a:bodyPr>
            <a:normAutofit fontScale="85000" lnSpcReduction="20000"/>
          </a:bodyPr>
          <a:lstStyle/>
          <a:p>
            <a:r>
              <a:rPr lang="en-GB" b="0" i="0" dirty="0">
                <a:solidFill>
                  <a:srgbClr val="333333"/>
                </a:solidFill>
                <a:effectLst/>
              </a:rPr>
              <a:t>The external style sheet may be written in any text editor but must be saved with a .</a:t>
            </a:r>
            <a:r>
              <a:rPr lang="en-GB" b="0" i="0" dirty="0" err="1">
                <a:solidFill>
                  <a:srgbClr val="333333"/>
                </a:solidFill>
                <a:effectLst/>
              </a:rPr>
              <a:t>css</a:t>
            </a:r>
            <a:r>
              <a:rPr lang="en-GB" b="0" i="0" dirty="0">
                <a:solidFill>
                  <a:srgbClr val="333333"/>
                </a:solidFill>
                <a:effectLst/>
              </a:rPr>
              <a:t> extension. This file should not contain HTML elements</a:t>
            </a:r>
            <a:endParaRPr lang="en-GB" b="0" i="0" dirty="0">
              <a:solidFill>
                <a:srgbClr val="333333"/>
              </a:solidFill>
              <a:effectLst/>
            </a:endParaRPr>
          </a:p>
          <a:p>
            <a:pPr algn="just"/>
            <a:r>
              <a:rPr lang="en-GB" b="0" i="0" dirty="0">
                <a:solidFill>
                  <a:srgbClr val="333333"/>
                </a:solidFill>
                <a:effectLst/>
              </a:rPr>
              <a:t>Let's take an example of a style sheet file named "mystyle.css".</a:t>
            </a:r>
            <a:endParaRPr lang="en-GB" b="0" i="0" dirty="0">
              <a:solidFill>
                <a:srgbClr val="333333"/>
              </a:solidFill>
              <a:effectLst/>
            </a:endParaRPr>
          </a:p>
          <a:p>
            <a:pPr marL="0" indent="0" algn="just">
              <a:buNone/>
            </a:pPr>
            <a:r>
              <a:rPr lang="en-GB" b="0" i="1" dirty="0">
                <a:solidFill>
                  <a:srgbClr val="333333"/>
                </a:solidFill>
                <a:effectLst/>
                <a:latin typeface="inter-regular"/>
              </a:rPr>
              <a:t>	File: mystyle.css</a:t>
            </a:r>
            <a:endParaRPr lang="en-GB" b="0" i="1" dirty="0">
              <a:solidFill>
                <a:srgbClr val="333333"/>
              </a:solidFill>
              <a:effectLst/>
              <a:latin typeface="inter-regular"/>
            </a:endParaRPr>
          </a:p>
          <a:p>
            <a:pPr marL="0" indent="0" algn="just">
              <a:buNone/>
            </a:pPr>
            <a:r>
              <a:rPr lang="en-GB" b="0" i="0" dirty="0">
                <a:solidFill>
                  <a:srgbClr val="000000"/>
                </a:solidFill>
                <a:effectLst/>
                <a:latin typeface="inter-regular"/>
              </a:rPr>
              <a:t>		body {  </a:t>
            </a:r>
            <a:endParaRPr lang="en-GB" b="0" i="0" dirty="0">
              <a:solidFill>
                <a:srgbClr val="000000"/>
              </a:solidFill>
              <a:effectLst/>
              <a:latin typeface="inter-regular"/>
            </a:endParaRPr>
          </a:p>
          <a:p>
            <a:pPr marL="0" indent="0" algn="just">
              <a:buNone/>
            </a:pPr>
            <a:r>
              <a:rPr lang="en-GB" b="0" i="0" dirty="0">
                <a:solidFill>
                  <a:srgbClr val="000000"/>
                </a:solidFill>
                <a:effectLst/>
                <a:latin typeface="inter-regular"/>
              </a:rPr>
              <a:t>   		 background-</a:t>
            </a:r>
            <a:r>
              <a:rPr lang="en-GB" b="0" i="0" dirty="0" err="1">
                <a:solidFill>
                  <a:srgbClr val="000000"/>
                </a:solidFill>
                <a:effectLst/>
                <a:latin typeface="inter-regular"/>
              </a:rPr>
              <a:t>color</a:t>
            </a:r>
            <a:r>
              <a:rPr lang="en-GB" b="0" i="0" dirty="0">
                <a:solidFill>
                  <a:srgbClr val="000000"/>
                </a:solidFill>
                <a:effectLst/>
                <a:latin typeface="inter-regular"/>
              </a:rPr>
              <a:t>: </a:t>
            </a:r>
            <a:r>
              <a:rPr lang="en-GB" b="0" i="0" dirty="0" err="1">
                <a:solidFill>
                  <a:srgbClr val="000000"/>
                </a:solidFill>
                <a:effectLst/>
                <a:latin typeface="inter-regular"/>
              </a:rPr>
              <a:t>lightblue</a:t>
            </a:r>
            <a:r>
              <a:rPr lang="en-GB" b="0" i="0" dirty="0">
                <a:solidFill>
                  <a:srgbClr val="000000"/>
                </a:solidFill>
                <a:effectLst/>
                <a:latin typeface="inter-regular"/>
              </a:rPr>
              <a:t>;  </a:t>
            </a:r>
            <a:endParaRPr lang="en-GB" b="0" i="0" dirty="0">
              <a:solidFill>
                <a:srgbClr val="000000"/>
              </a:solidFill>
              <a:effectLst/>
              <a:latin typeface="inter-regular"/>
            </a:endParaRPr>
          </a:p>
          <a:p>
            <a:pPr marL="0" indent="0" algn="just">
              <a:buNone/>
            </a:pPr>
            <a:r>
              <a:rPr lang="en-GB" b="0" i="0" dirty="0">
                <a:solidFill>
                  <a:srgbClr val="000000"/>
                </a:solidFill>
                <a:effectLst/>
                <a:latin typeface="inter-regular"/>
              </a:rPr>
              <a:t>		}  </a:t>
            </a:r>
            <a:endParaRPr lang="en-GB" b="0" i="0" dirty="0">
              <a:solidFill>
                <a:srgbClr val="000000"/>
              </a:solidFill>
              <a:effectLst/>
              <a:latin typeface="inter-regular"/>
            </a:endParaRPr>
          </a:p>
          <a:p>
            <a:pPr marL="0" indent="0" algn="just">
              <a:buNone/>
            </a:pPr>
            <a:r>
              <a:rPr lang="en-GB" b="0" i="0" dirty="0">
                <a:solidFill>
                  <a:srgbClr val="000000"/>
                </a:solidFill>
                <a:effectLst/>
                <a:latin typeface="inter-regular"/>
              </a:rPr>
              <a:t>		h1 {  </a:t>
            </a:r>
            <a:endParaRPr lang="en-GB" b="0" i="0" dirty="0">
              <a:solidFill>
                <a:srgbClr val="000000"/>
              </a:solidFill>
              <a:effectLst/>
              <a:latin typeface="inter-regular"/>
            </a:endParaRPr>
          </a:p>
          <a:p>
            <a:pPr marL="0" indent="0" algn="just">
              <a:buNone/>
            </a:pPr>
            <a:r>
              <a:rPr lang="en-GB" b="0" i="0" dirty="0">
                <a:solidFill>
                  <a:srgbClr val="000000"/>
                </a:solidFill>
                <a:effectLst/>
                <a:latin typeface="inter-regular"/>
              </a:rPr>
              <a:t>   		 </a:t>
            </a:r>
            <a:r>
              <a:rPr lang="en-GB" b="0" i="0" dirty="0" err="1">
                <a:solidFill>
                  <a:srgbClr val="000000"/>
                </a:solidFill>
                <a:effectLst/>
                <a:latin typeface="inter-regular"/>
              </a:rPr>
              <a:t>color</a:t>
            </a:r>
            <a:r>
              <a:rPr lang="en-GB" b="0" i="0" dirty="0">
                <a:solidFill>
                  <a:srgbClr val="000000"/>
                </a:solidFill>
                <a:effectLst/>
                <a:latin typeface="inter-regular"/>
              </a:rPr>
              <a:t>: navy;  </a:t>
            </a:r>
            <a:endParaRPr lang="en-GB" b="0" i="0" dirty="0">
              <a:solidFill>
                <a:srgbClr val="000000"/>
              </a:solidFill>
              <a:effectLst/>
              <a:latin typeface="inter-regular"/>
            </a:endParaRPr>
          </a:p>
          <a:p>
            <a:pPr marL="0" indent="0" algn="just">
              <a:buNone/>
            </a:pPr>
            <a:r>
              <a:rPr lang="en-GB" b="0" i="0" dirty="0">
                <a:solidFill>
                  <a:srgbClr val="000000"/>
                </a:solidFill>
                <a:effectLst/>
                <a:latin typeface="inter-regular"/>
              </a:rPr>
              <a:t>   		 margin-left: 20px;  </a:t>
            </a:r>
            <a:endParaRPr lang="en-GB" b="0" i="0" dirty="0">
              <a:solidFill>
                <a:srgbClr val="000000"/>
              </a:solidFill>
              <a:effectLst/>
              <a:latin typeface="inter-regular"/>
            </a:endParaRPr>
          </a:p>
          <a:p>
            <a:pPr marL="0" indent="0" algn="just">
              <a:buNone/>
            </a:pPr>
            <a:r>
              <a:rPr lang="en-GB" b="0" i="0" dirty="0">
                <a:solidFill>
                  <a:srgbClr val="000000"/>
                </a:solidFill>
                <a:effectLst/>
                <a:latin typeface="inter-regular"/>
              </a:rPr>
              <a:t>		}   </a:t>
            </a:r>
            <a:endParaRPr lang="en-GB" b="0" i="0" dirty="0">
              <a:solidFill>
                <a:srgbClr val="000000"/>
              </a:solidFill>
              <a:effectLst/>
              <a:latin typeface="inter-regular"/>
            </a:endParaRP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TASKS</a:t>
            </a:r>
            <a:endParaRPr lang="en-IN" dirty="0"/>
          </a:p>
        </p:txBody>
      </p:sp>
      <p:sp>
        <p:nvSpPr>
          <p:cNvPr id="3" name="Content Placeholder 2"/>
          <p:cNvSpPr>
            <a:spLocks noGrp="1"/>
          </p:cNvSpPr>
          <p:nvPr>
            <p:ph idx="1"/>
          </p:nvPr>
        </p:nvSpPr>
        <p:spPr/>
        <p:txBody>
          <a:bodyPr/>
          <a:lstStyle/>
          <a:p>
            <a:r>
              <a:rPr lang="en-IN" dirty="0"/>
              <a:t>Difference between div and span</a:t>
            </a:r>
            <a:endParaRPr lang="en-IN" dirty="0"/>
          </a:p>
          <a:p>
            <a:r>
              <a:rPr lang="en-IN" dirty="0"/>
              <a:t>What is CSS3?, Features, Advantages , Uses and Needs</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Declaration Block: </a:t>
            </a:r>
            <a:endParaRPr lang="en-IN" dirty="0"/>
          </a:p>
        </p:txBody>
      </p:sp>
      <p:sp>
        <p:nvSpPr>
          <p:cNvPr id="3" name="Content Placeholder 2"/>
          <p:cNvSpPr>
            <a:spLocks noGrp="1"/>
          </p:cNvSpPr>
          <p:nvPr>
            <p:ph idx="1"/>
          </p:nvPr>
        </p:nvSpPr>
        <p:spPr/>
        <p:txBody>
          <a:bodyPr/>
          <a:lstStyle/>
          <a:p>
            <a:pPr algn="just"/>
            <a:r>
              <a:rPr lang="en-GB" b="0" i="0" dirty="0">
                <a:solidFill>
                  <a:srgbClr val="333333"/>
                </a:solidFill>
                <a:effectLst/>
                <a:latin typeface="+mj-lt"/>
              </a:rPr>
              <a:t>The declaration block can contain one or more declarations separated by a semicolon. For the above example, there are two declarations:</a:t>
            </a:r>
            <a:endParaRPr lang="en-GB" b="0" i="0" dirty="0">
              <a:solidFill>
                <a:srgbClr val="333333"/>
              </a:solidFill>
              <a:effectLst/>
              <a:latin typeface="+mj-lt"/>
            </a:endParaRPr>
          </a:p>
          <a:p>
            <a:pPr algn="just">
              <a:buFont typeface="+mj-lt"/>
              <a:buAutoNum type="arabicPeriod"/>
            </a:pPr>
            <a:r>
              <a:rPr lang="en-GB" b="0" i="0" dirty="0" err="1">
                <a:solidFill>
                  <a:srgbClr val="000000"/>
                </a:solidFill>
                <a:effectLst/>
                <a:latin typeface="+mj-lt"/>
              </a:rPr>
              <a:t>color</a:t>
            </a:r>
            <a:r>
              <a:rPr lang="en-GB" b="0" i="0" dirty="0">
                <a:solidFill>
                  <a:srgbClr val="000000"/>
                </a:solidFill>
                <a:effectLst/>
                <a:latin typeface="+mj-lt"/>
              </a:rPr>
              <a:t>: yellow;</a:t>
            </a:r>
            <a:endParaRPr lang="en-GB" b="0" i="0" dirty="0">
              <a:solidFill>
                <a:srgbClr val="000000"/>
              </a:solidFill>
              <a:effectLst/>
              <a:latin typeface="+mj-lt"/>
            </a:endParaRPr>
          </a:p>
          <a:p>
            <a:pPr algn="just">
              <a:buFont typeface="+mj-lt"/>
              <a:buAutoNum type="arabicPeriod"/>
            </a:pPr>
            <a:r>
              <a:rPr lang="en-GB" b="0" i="0" dirty="0">
                <a:solidFill>
                  <a:srgbClr val="000000"/>
                </a:solidFill>
                <a:effectLst/>
                <a:latin typeface="+mj-lt"/>
              </a:rPr>
              <a:t>font-size: 11 </a:t>
            </a:r>
            <a:r>
              <a:rPr lang="en-GB" b="0" i="0" dirty="0" err="1">
                <a:solidFill>
                  <a:srgbClr val="000000"/>
                </a:solidFill>
                <a:effectLst/>
                <a:latin typeface="+mj-lt"/>
              </a:rPr>
              <a:t>px</a:t>
            </a:r>
            <a:r>
              <a:rPr lang="en-GB" b="0" i="0" dirty="0">
                <a:solidFill>
                  <a:srgbClr val="000000"/>
                </a:solidFill>
                <a:effectLst/>
                <a:latin typeface="+mj-lt"/>
              </a:rPr>
              <a:t>;</a:t>
            </a:r>
            <a:endParaRPr lang="en-GB" b="0" i="0" dirty="0">
              <a:solidFill>
                <a:srgbClr val="000000"/>
              </a:solidFill>
              <a:effectLst/>
              <a:latin typeface="+mj-lt"/>
            </a:endParaRPr>
          </a:p>
          <a:p>
            <a:pPr algn="just"/>
            <a:r>
              <a:rPr lang="en-GB" b="0" i="0" dirty="0">
                <a:solidFill>
                  <a:srgbClr val="333333"/>
                </a:solidFill>
                <a:effectLst/>
                <a:latin typeface="+mj-lt"/>
              </a:rPr>
              <a:t>Each declaration contains a property name and value, separated by a colon.</a:t>
            </a:r>
            <a:endParaRPr lang="en-GB" b="0" i="0" dirty="0">
              <a:solidFill>
                <a:srgbClr val="333333"/>
              </a:solidFill>
              <a:effectLst/>
              <a:latin typeface="+mj-lt"/>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CSS</a:t>
            </a:r>
            <a:endParaRPr lang="en-IN" dirty="0"/>
          </a:p>
        </p:txBody>
      </p:sp>
      <p:sp>
        <p:nvSpPr>
          <p:cNvPr id="3" name="Content Placeholder 2"/>
          <p:cNvSpPr>
            <a:spLocks noGrp="1"/>
          </p:cNvSpPr>
          <p:nvPr>
            <p:ph idx="1"/>
          </p:nvPr>
        </p:nvSpPr>
        <p:spPr/>
        <p:txBody>
          <a:bodyPr/>
          <a:lstStyle/>
          <a:p>
            <a:pPr>
              <a:buFont typeface="+mj-lt"/>
              <a:buAutoNum type="arabicPeriod"/>
            </a:pPr>
            <a:r>
              <a:rPr lang="en-IN" b="1" dirty="0"/>
              <a:t>Selector</a:t>
            </a:r>
            <a:r>
              <a:rPr lang="en-IN" dirty="0"/>
              <a:t> : A Selector is a html tag at which a style will be applied. </a:t>
            </a:r>
            <a:r>
              <a:rPr lang="en-IN" dirty="0" err="1"/>
              <a:t>Eg</a:t>
            </a:r>
            <a:r>
              <a:rPr lang="en-IN" dirty="0"/>
              <a:t>: &lt;h1&gt;</a:t>
            </a:r>
            <a:endParaRPr lang="en-IN" dirty="0"/>
          </a:p>
          <a:p>
            <a:pPr>
              <a:buFont typeface="+mj-lt"/>
              <a:buAutoNum type="arabicPeriod"/>
            </a:pPr>
            <a:r>
              <a:rPr lang="en-IN" b="1" dirty="0"/>
              <a:t>Property : </a:t>
            </a:r>
            <a:r>
              <a:rPr lang="en-IN" dirty="0"/>
              <a:t>A property is a type of attribute of html tag. </a:t>
            </a:r>
            <a:r>
              <a:rPr lang="en-IN" dirty="0" err="1"/>
              <a:t>Eg</a:t>
            </a:r>
            <a:r>
              <a:rPr lang="en-IN" dirty="0"/>
              <a:t>: </a:t>
            </a:r>
            <a:r>
              <a:rPr lang="en-IN" dirty="0" err="1"/>
              <a:t>color,border</a:t>
            </a:r>
            <a:r>
              <a:rPr lang="en-IN" dirty="0"/>
              <a:t> </a:t>
            </a:r>
            <a:endParaRPr lang="en-IN" b="1" dirty="0"/>
          </a:p>
          <a:p>
            <a:pPr>
              <a:buFont typeface="+mj-lt"/>
              <a:buAutoNum type="arabicPeriod"/>
            </a:pPr>
            <a:r>
              <a:rPr lang="en-IN" b="1" dirty="0"/>
              <a:t>Value : </a:t>
            </a:r>
            <a:r>
              <a:rPr lang="en-IN" dirty="0"/>
              <a:t>Values are assigned to properties. </a:t>
            </a:r>
            <a:r>
              <a:rPr lang="en-IN" dirty="0" err="1"/>
              <a:t>Eg</a:t>
            </a:r>
            <a:r>
              <a:rPr lang="en-IN" dirty="0"/>
              <a:t>: </a:t>
            </a:r>
            <a:r>
              <a:rPr lang="en-IN" dirty="0" err="1"/>
              <a:t>color:pink</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CSS SELECTORS</a:t>
            </a:r>
            <a:endParaRPr lang="en-IN" dirty="0"/>
          </a:p>
        </p:txBody>
      </p:sp>
      <p:sp>
        <p:nvSpPr>
          <p:cNvPr id="3" name="Content Placeholder 2"/>
          <p:cNvSpPr>
            <a:spLocks noGrp="1"/>
          </p:cNvSpPr>
          <p:nvPr>
            <p:ph idx="1"/>
          </p:nvPr>
        </p:nvSpPr>
        <p:spPr/>
        <p:txBody>
          <a:bodyPr/>
          <a:lstStyle/>
          <a:p>
            <a:r>
              <a:rPr lang="en-US" b="0" i="0" dirty="0">
                <a:effectLst/>
                <a:latin typeface="euclid_circular_a"/>
              </a:rPr>
              <a:t>CSS selectors are used to select the HTML elements that are to be styled by CSS. For example,</a:t>
            </a:r>
            <a:endParaRPr lang="en-US" b="0" i="0" dirty="0">
              <a:effectLst/>
              <a:latin typeface="euclid_circular_a"/>
            </a:endParaRPr>
          </a:p>
          <a:p>
            <a:endParaRPr lang="en-IN" dirty="0"/>
          </a:p>
        </p:txBody>
      </p:sp>
      <p:sp>
        <p:nvSpPr>
          <p:cNvPr id="8" name="TextBox 7"/>
          <p:cNvSpPr txBox="1"/>
          <p:nvPr/>
        </p:nvSpPr>
        <p:spPr>
          <a:xfrm>
            <a:off x="2658358" y="3429000"/>
            <a:ext cx="4506013" cy="1661993"/>
          </a:xfrm>
          <a:prstGeom prst="rect">
            <a:avLst/>
          </a:prstGeom>
          <a:solidFill>
            <a:schemeClr val="bg2">
              <a:lumMod val="50000"/>
            </a:schemeClr>
          </a:solidFill>
        </p:spPr>
        <p:txBody>
          <a:bodyPr wrap="square" rtlCol="0">
            <a:spAutoFit/>
          </a:bodyPr>
          <a:lstStyle/>
          <a:p>
            <a:r>
              <a:rPr lang="en-IN" sz="2800" dirty="0">
                <a:solidFill>
                  <a:schemeClr val="bg2"/>
                </a:solidFill>
              </a:rPr>
              <a:t>h1 {</a:t>
            </a:r>
            <a:endParaRPr lang="en-IN" sz="2800" dirty="0">
              <a:solidFill>
                <a:schemeClr val="bg2"/>
              </a:solidFill>
            </a:endParaRPr>
          </a:p>
          <a:p>
            <a:r>
              <a:rPr lang="en-IN" sz="2800" dirty="0">
                <a:solidFill>
                  <a:schemeClr val="bg2"/>
                </a:solidFill>
              </a:rPr>
              <a:t>	</a:t>
            </a:r>
            <a:r>
              <a:rPr lang="en-IN" sz="2800" dirty="0" err="1">
                <a:solidFill>
                  <a:schemeClr val="bg2"/>
                </a:solidFill>
              </a:rPr>
              <a:t>color</a:t>
            </a:r>
            <a:r>
              <a:rPr lang="en-IN" sz="2800" dirty="0">
                <a:solidFill>
                  <a:schemeClr val="bg2"/>
                </a:solidFill>
              </a:rPr>
              <a:t> : Green;</a:t>
            </a:r>
            <a:endParaRPr lang="en-IN" sz="2800" dirty="0">
              <a:solidFill>
                <a:schemeClr val="bg2"/>
              </a:solidFill>
            </a:endParaRPr>
          </a:p>
          <a:p>
            <a:r>
              <a:rPr lang="en-IN" sz="2800" dirty="0">
                <a:solidFill>
                  <a:schemeClr val="bg2"/>
                </a:solidFill>
              </a:rPr>
              <a:t>}</a:t>
            </a:r>
            <a:endParaRPr lang="en-IN" sz="2800" dirty="0">
              <a:solidFill>
                <a:schemeClr val="bg2"/>
              </a:solidFill>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CSS SELECTORS</a:t>
            </a:r>
            <a:endParaRPr lang="en-IN" dirty="0"/>
          </a:p>
        </p:txBody>
      </p:sp>
      <p:sp>
        <p:nvSpPr>
          <p:cNvPr id="3" name="Content Placeholder 2"/>
          <p:cNvSpPr>
            <a:spLocks noGrp="1"/>
          </p:cNvSpPr>
          <p:nvPr>
            <p:ph idx="1"/>
          </p:nvPr>
        </p:nvSpPr>
        <p:spPr/>
        <p:txBody>
          <a:bodyPr/>
          <a:lstStyle/>
          <a:p>
            <a:pPr algn="l"/>
            <a:r>
              <a:rPr lang="en-US" sz="2000" b="0" i="0" dirty="0">
                <a:effectLst/>
                <a:latin typeface="euclid_circular_a"/>
              </a:rPr>
              <a:t>There are the following different types of selectors in CSS.</a:t>
            </a:r>
            <a:endParaRPr lang="en-US" sz="2000" b="0" i="0" dirty="0">
              <a:effectLst/>
              <a:latin typeface="euclid_circular_a"/>
            </a:endParaRPr>
          </a:p>
          <a:p>
            <a:pPr algn="l">
              <a:buFont typeface="Arial" panose="020B0604020202020204" pitchFamily="34" charset="0"/>
              <a:buChar char="•"/>
            </a:pPr>
            <a:r>
              <a:rPr lang="en-US" sz="2000" b="0" i="0" dirty="0">
                <a:effectLst/>
                <a:latin typeface="euclid_circular_a"/>
              </a:rPr>
              <a:t>Element selector</a:t>
            </a:r>
            <a:endParaRPr lang="en-US" sz="2000" b="0" i="0" dirty="0">
              <a:effectLst/>
              <a:latin typeface="euclid_circular_a"/>
            </a:endParaRPr>
          </a:p>
          <a:p>
            <a:pPr algn="l">
              <a:buFont typeface="Arial" panose="020B0604020202020204" pitchFamily="34" charset="0"/>
              <a:buChar char="•"/>
            </a:pPr>
            <a:r>
              <a:rPr lang="en-US" sz="2000" b="0" i="0" dirty="0">
                <a:effectLst/>
                <a:latin typeface="euclid_circular_a"/>
              </a:rPr>
              <a:t>Id selector</a:t>
            </a:r>
            <a:endParaRPr lang="en-US" sz="2000" b="0" i="0" dirty="0">
              <a:effectLst/>
              <a:latin typeface="euclid_circular_a"/>
            </a:endParaRPr>
          </a:p>
          <a:p>
            <a:pPr algn="l">
              <a:buFont typeface="Arial" panose="020B0604020202020204" pitchFamily="34" charset="0"/>
              <a:buChar char="•"/>
            </a:pPr>
            <a:r>
              <a:rPr lang="en-US" sz="2000" b="0" i="0" dirty="0">
                <a:effectLst/>
                <a:latin typeface="euclid_circular_a"/>
              </a:rPr>
              <a:t>Class selector</a:t>
            </a:r>
            <a:endParaRPr lang="en-US" sz="2000" b="0" i="0" dirty="0">
              <a:effectLst/>
              <a:latin typeface="euclid_circular_a"/>
            </a:endParaRPr>
          </a:p>
          <a:p>
            <a:pPr algn="l">
              <a:buFont typeface="Arial" panose="020B0604020202020204" pitchFamily="34" charset="0"/>
              <a:buChar char="•"/>
            </a:pPr>
            <a:r>
              <a:rPr lang="en-US" sz="2000" b="0" i="0" dirty="0">
                <a:effectLst/>
                <a:latin typeface="euclid_circular_a"/>
              </a:rPr>
              <a:t>Universal selector</a:t>
            </a:r>
            <a:endParaRPr lang="en-US" sz="2000" b="0" i="0" dirty="0">
              <a:effectLst/>
              <a:latin typeface="euclid_circular_a"/>
            </a:endParaRPr>
          </a:p>
          <a:p>
            <a:pPr algn="l">
              <a:buFont typeface="Arial" panose="020B0604020202020204" pitchFamily="34" charset="0"/>
              <a:buChar char="•"/>
            </a:pPr>
            <a:r>
              <a:rPr lang="en-US" sz="2000" b="0" i="0" dirty="0">
                <a:effectLst/>
                <a:latin typeface="euclid_circular_a"/>
              </a:rPr>
              <a:t>Group selector</a:t>
            </a:r>
            <a:endParaRPr lang="en-US" sz="2000" b="0" i="0" dirty="0">
              <a:effectLst/>
              <a:latin typeface="euclid_circular_a"/>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ELEMENT SELECTOR</a:t>
            </a:r>
            <a:endParaRPr lang="en-IN" dirty="0"/>
          </a:p>
        </p:txBody>
      </p:sp>
      <p:sp>
        <p:nvSpPr>
          <p:cNvPr id="3" name="Content Placeholder 2"/>
          <p:cNvSpPr>
            <a:spLocks noGrp="1"/>
          </p:cNvSpPr>
          <p:nvPr>
            <p:ph idx="1"/>
          </p:nvPr>
        </p:nvSpPr>
        <p:spPr/>
        <p:txBody>
          <a:bodyPr/>
          <a:lstStyle/>
          <a:p>
            <a:r>
              <a:rPr lang="en-IN" dirty="0"/>
              <a:t>The Element Selector selects HTML </a:t>
            </a:r>
            <a:r>
              <a:rPr lang="en-IN" dirty="0" err="1"/>
              <a:t>elments</a:t>
            </a:r>
            <a:r>
              <a:rPr lang="en-IN" dirty="0"/>
              <a:t>( h1,h3,P,..etc)</a:t>
            </a:r>
            <a:endParaRPr lang="en-IN" dirty="0"/>
          </a:p>
          <a:p>
            <a:endParaRPr lang="en-IN" dirty="0"/>
          </a:p>
        </p:txBody>
      </p:sp>
      <p:sp>
        <p:nvSpPr>
          <p:cNvPr id="8" name="TextBox 7"/>
          <p:cNvSpPr txBox="1"/>
          <p:nvPr/>
        </p:nvSpPr>
        <p:spPr>
          <a:xfrm>
            <a:off x="1390383" y="3181546"/>
            <a:ext cx="4213781" cy="2031325"/>
          </a:xfrm>
          <a:prstGeom prst="rect">
            <a:avLst/>
          </a:prstGeom>
          <a:solidFill>
            <a:schemeClr val="bg2">
              <a:lumMod val="75000"/>
            </a:schemeClr>
          </a:solidFill>
        </p:spPr>
        <p:txBody>
          <a:bodyPr wrap="square" rtlCol="0">
            <a:spAutoFit/>
          </a:bodyPr>
          <a:lstStyle/>
          <a:p>
            <a:r>
              <a:rPr lang="es-ES" dirty="0"/>
              <a:t>h1 {</a:t>
            </a:r>
            <a:endParaRPr lang="es-ES" dirty="0"/>
          </a:p>
          <a:p>
            <a:r>
              <a:rPr lang="es-ES" dirty="0"/>
              <a:t>    color: red;</a:t>
            </a:r>
            <a:endParaRPr lang="es-ES" dirty="0"/>
          </a:p>
          <a:p>
            <a:r>
              <a:rPr lang="es-ES" dirty="0"/>
              <a:t>}</a:t>
            </a:r>
            <a:endParaRPr lang="es-ES" dirty="0"/>
          </a:p>
          <a:p>
            <a:endParaRPr lang="es-ES" dirty="0"/>
          </a:p>
          <a:p>
            <a:r>
              <a:rPr lang="es-ES" dirty="0"/>
              <a:t>p {</a:t>
            </a:r>
            <a:endParaRPr lang="es-ES" dirty="0"/>
          </a:p>
          <a:p>
            <a:r>
              <a:rPr lang="es-ES" dirty="0"/>
              <a:t>    color: </a:t>
            </a:r>
            <a:r>
              <a:rPr lang="es-ES" dirty="0" err="1"/>
              <a:t>orange</a:t>
            </a:r>
            <a:r>
              <a:rPr lang="es-ES" dirty="0"/>
              <a:t>;</a:t>
            </a:r>
            <a:endParaRPr lang="es-ES" dirty="0"/>
          </a:p>
          <a:p>
            <a:r>
              <a:rPr lang="es-ES" dirty="0"/>
              <a:t>}</a:t>
            </a:r>
            <a:endParaRPr lang="en-IN"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39593" y="3544261"/>
            <a:ext cx="5248182" cy="2031325"/>
          </a:xfrm>
          <a:prstGeom prst="rect">
            <a:avLst/>
          </a:prstGeom>
        </p:spPr>
      </p:pic>
      <p:sp>
        <p:nvSpPr>
          <p:cNvPr id="12" name="TextBox 11"/>
          <p:cNvSpPr txBox="1"/>
          <p:nvPr/>
        </p:nvSpPr>
        <p:spPr>
          <a:xfrm>
            <a:off x="7722535" y="3028890"/>
            <a:ext cx="2193832" cy="400110"/>
          </a:xfrm>
          <a:prstGeom prst="rect">
            <a:avLst/>
          </a:prstGeom>
          <a:noFill/>
        </p:spPr>
        <p:txBody>
          <a:bodyPr wrap="square" rtlCol="0">
            <a:spAutoFit/>
          </a:bodyPr>
          <a:lstStyle/>
          <a:p>
            <a:r>
              <a:rPr lang="en-IN" sz="2000" b="1" dirty="0"/>
              <a:t>OUTPUT</a:t>
            </a:r>
            <a:endParaRPr lang="en-IN"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 SELECTOR</a:t>
            </a:r>
            <a:endParaRPr lang="en-IN" dirty="0"/>
          </a:p>
        </p:txBody>
      </p:sp>
      <p:sp>
        <p:nvSpPr>
          <p:cNvPr id="3" name="Content Placeholder 2"/>
          <p:cNvSpPr>
            <a:spLocks noGrp="1"/>
          </p:cNvSpPr>
          <p:nvPr>
            <p:ph idx="1"/>
          </p:nvPr>
        </p:nvSpPr>
        <p:spPr/>
        <p:txBody>
          <a:bodyPr/>
          <a:lstStyle/>
          <a:p>
            <a:pPr>
              <a:spcBef>
                <a:spcPts val="1440"/>
              </a:spcBef>
              <a:spcAft>
                <a:spcPts val="1440"/>
              </a:spcAft>
            </a:pPr>
            <a:r>
              <a:rPr lang="en-IN" sz="1800" dirty="0">
                <a:solidFill>
                  <a:schemeClr val="tx1"/>
                </a:solidFill>
                <a:effectLst/>
                <a:latin typeface="Verdana" panose="020B0604030504040204" pitchFamily="34" charset="0"/>
                <a:ea typeface="Times New Roman" panose="02020603050405020304" pitchFamily="18" charset="0"/>
              </a:rPr>
              <a:t>The id of an element is unique within a page, so the id selector is used to select one unique element!</a:t>
            </a:r>
            <a:endParaRPr lang="en-IN" sz="1800" dirty="0">
              <a:solidFill>
                <a:schemeClr val="tx1"/>
              </a:solidFill>
              <a:effectLst/>
              <a:latin typeface="Times New Roman" panose="02020603050405020304" pitchFamily="18" charset="0"/>
              <a:ea typeface="Times New Roman" panose="02020603050405020304" pitchFamily="18" charset="0"/>
            </a:endParaRPr>
          </a:p>
          <a:p>
            <a:pPr algn="l">
              <a:spcBef>
                <a:spcPts val="1440"/>
              </a:spcBef>
              <a:spcAft>
                <a:spcPts val="1440"/>
              </a:spcAft>
            </a:pPr>
            <a:r>
              <a:rPr lang="en-IN" sz="1800" dirty="0">
                <a:solidFill>
                  <a:schemeClr val="tx1"/>
                </a:solidFill>
                <a:effectLst/>
                <a:latin typeface="Verdana" panose="020B0604030504040204" pitchFamily="34" charset="0"/>
                <a:ea typeface="Times New Roman" panose="02020603050405020304" pitchFamily="18" charset="0"/>
              </a:rPr>
              <a:t>To select an element with a specific id, write a hash (#) character, followed by the id of the element.</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70197" y="4152097"/>
            <a:ext cx="7026429" cy="270590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7974</Words>
  <Application>WPS Presentation</Application>
  <PresentationFormat>Widescreen</PresentationFormat>
  <Paragraphs>266</Paragraphs>
  <Slides>31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31</vt:i4>
      </vt:variant>
    </vt:vector>
  </HeadingPairs>
  <TitlesOfParts>
    <vt:vector size="51" baseType="lpstr">
      <vt:lpstr>Arial</vt:lpstr>
      <vt:lpstr>SimSun</vt:lpstr>
      <vt:lpstr>Wingdings</vt:lpstr>
      <vt:lpstr>Wingdings 3</vt:lpstr>
      <vt:lpstr>Symbol</vt:lpstr>
      <vt:lpstr>Arial</vt:lpstr>
      <vt:lpstr>inter-regular</vt:lpstr>
      <vt:lpstr>euclid_circular_a</vt:lpstr>
      <vt:lpstr>Segoe Print</vt:lpstr>
      <vt:lpstr>Verdana</vt:lpstr>
      <vt:lpstr>Times New Roman</vt:lpstr>
      <vt:lpstr>Microsoft YaHei</vt:lpstr>
      <vt:lpstr>Arial Unicode MS</vt:lpstr>
      <vt:lpstr>Calibri</vt:lpstr>
      <vt:lpstr>Consolas</vt:lpstr>
      <vt:lpstr>Courier New</vt:lpstr>
      <vt:lpstr>Nunito Sans</vt:lpstr>
      <vt:lpstr>Droid Sans Mono</vt:lpstr>
      <vt:lpstr>urw-din</vt:lpstr>
      <vt:lpstr>Ion Boardroom</vt:lpstr>
      <vt:lpstr>Styling</vt:lpstr>
      <vt:lpstr>CSS (Cascading Style Sheet)</vt:lpstr>
      <vt:lpstr>CSS Syntax</vt:lpstr>
      <vt:lpstr>Declaration Block: </vt:lpstr>
      <vt:lpstr>Components of CSS</vt:lpstr>
      <vt:lpstr>CSS SELECTORS</vt:lpstr>
      <vt:lpstr>TYPES OF CSS SELECTORS</vt:lpstr>
      <vt:lpstr>ELEMENT SELECTOR</vt:lpstr>
      <vt:lpstr>ID SELECTOR</vt:lpstr>
      <vt:lpstr>CLASS SELECTOR</vt:lpstr>
      <vt:lpstr>Universal Selector </vt:lpstr>
      <vt:lpstr>Group Selector</vt:lpstr>
      <vt:lpstr>HTML Colors</vt:lpstr>
      <vt:lpstr>HTML style Attribute</vt:lpstr>
      <vt:lpstr>HTML Style Tag</vt:lpstr>
      <vt:lpstr>1. Background-Color </vt:lpstr>
      <vt:lpstr>2. Color</vt:lpstr>
      <vt:lpstr>3. Border Color</vt:lpstr>
      <vt:lpstr>4. Background-Image</vt:lpstr>
      <vt:lpstr>5. Background-Repeat</vt:lpstr>
      <vt:lpstr>6. Background-Position</vt:lpstr>
      <vt:lpstr>CSS BOX MODEL </vt:lpstr>
      <vt:lpstr>Div Tag</vt:lpstr>
      <vt:lpstr>Span Tag</vt:lpstr>
      <vt:lpstr>Property: </vt:lpstr>
      <vt:lpstr>Types of CSS</vt:lpstr>
      <vt:lpstr>Inline CSS</vt:lpstr>
      <vt:lpstr>Internal or Embedded CSS</vt:lpstr>
      <vt:lpstr>External CSS</vt:lpstr>
      <vt:lpstr>External CSS</vt:lpstr>
      <vt:lpstr>TASKS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Styling</dc:title>
  <dc:creator>Luminar Technolab</dc:creator>
  <cp:lastModifiedBy>Adacode solutions</cp:lastModifiedBy>
  <cp:revision>7</cp:revision>
  <dcterms:created xsi:type="dcterms:W3CDTF">2022-12-23T01:48:00Z</dcterms:created>
  <dcterms:modified xsi:type="dcterms:W3CDTF">2024-07-18T18:41:40Z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3625C0110AC54A5799BD59790C8B9780_12</vt:lpwstr>
  </property>
  <property fmtid="{D5CDD505-2E9C-101B-9397-08002B2CF9AE}" pid="3" name="KSOProductBuildVer">
    <vt:lpwstr>1033-12.2.0.17153</vt:lpwstr>
  </property>
</Properties>
</file>