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8" name=""/>
        <p:cNvGrpSpPr/>
        <p:nvPr/>
      </p:nvGrpSpPr>
      <p:grpSpPr>
        <a:xfrm>
          <a:off x="0" y="0"/>
          <a:ext cx="0" cy="0"/>
          <a:chOff x="0" y="0"/>
          <a:chExt cx="0" cy="0"/>
        </a:xfrm>
      </p:grpSpPr>
      <p:sp>
        <p:nvSpPr>
          <p:cNvPr id="1048623"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28"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3"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3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6"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hyperlink" Target="https://docs.python.org/" TargetMode="External"/><Relationship Id="rId2" Type="http://schemas.openxmlformats.org/officeDocument/2006/relationships/hyperlink" Target="https://diveintopython3.problemsolving.io/" TargetMode="External"/><Relationship Id="rId3" Type="http://schemas.openxmlformats.org/officeDocument/2006/relationships/hyperlink" Target="https://stripe.com/docs/api" TargetMode="External"/><Relationship Id="rId4" Type="http://schemas.openxmlformats.org/officeDocument/2006/relationships/hyperlink" Target="https://developer.paypal.com/docs" TargetMode="External"/><Relationship Id="rId5"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9" name="object 2"/>
          <p:cNvSpPr txBox="1"/>
          <p:nvPr/>
        </p:nvSpPr>
        <p:spPr>
          <a:xfrm>
            <a:off x="2633383" y="1766226"/>
            <a:ext cx="8236325" cy="876935"/>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DATA SCIENCE PROJECT ON BILLING SYSTEM USING PYTHON</a:t>
            </a:r>
            <a:endParaRPr dirty="0" sz="3600">
              <a:latin typeface="Arial"/>
              <a:cs typeface="Arial"/>
            </a:endParaRPr>
          </a:p>
        </p:txBody>
      </p:sp>
      <p:sp>
        <p:nvSpPr>
          <p:cNvPr id="1048590" name="object 3"/>
          <p:cNvSpPr txBox="1">
            <a:spLocks noGrp="1"/>
          </p:cNvSpPr>
          <p:nvPr>
            <p:ph type="title"/>
          </p:nvPr>
        </p:nvSpPr>
        <p:spPr>
          <a:xfrm>
            <a:off x="3867150" y="1049655"/>
            <a:ext cx="4326890" cy="397510"/>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447675" y="3530798"/>
            <a:ext cx="11296650" cy="2032000"/>
          </a:xfrm>
          <a:prstGeom prst="rect"/>
          <a:solidFill>
            <a:srgbClr val="465258"/>
          </a:solidFill>
        </p:spPr>
        <p:txBody>
          <a:bodyPr bIns="0" lIns="0" rIns="0" rtlCol="0" tIns="0" vert="horz" wrap="square">
            <a:spAutoFit/>
          </a:bodyPr>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marL="2763520">
              <a:lnSpc>
                <a:spcPct val="100000"/>
              </a:lnSpc>
            </a:pPr>
            <a:endParaRPr dirty="0" sz="2200" lang="en-US">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dirty="0" sz="2000">
              <a:latin typeface="Arial"/>
              <a:cs typeface="Arial"/>
            </a:endParaRPr>
          </a:p>
          <a:p>
            <a:pPr marL="2763520">
              <a:lnSpc>
                <a:spcPct val="100000"/>
              </a:lnSpc>
            </a:pPr>
            <a:r>
              <a:rPr b="1" dirty="0" sz="2000" lang="en-US" spc="10">
                <a:solidFill>
                  <a:srgbClr val="1382AC"/>
                </a:solidFill>
                <a:latin typeface="Arial"/>
                <a:cs typeface="Arial"/>
              </a:rPr>
              <a:t>A</a:t>
            </a:r>
            <a:r>
              <a:rPr b="1" dirty="0" sz="2000" lang="en-US" spc="10">
                <a:solidFill>
                  <a:srgbClr val="1382AC"/>
                </a:solidFill>
                <a:latin typeface="Arial"/>
                <a:cs typeface="Arial"/>
              </a:rPr>
              <a:t>R</a:t>
            </a:r>
            <a:r>
              <a:rPr b="1" dirty="0" sz="2000" lang="en-US" spc="10">
                <a:solidFill>
                  <a:srgbClr val="1382AC"/>
                </a:solidFill>
                <a:latin typeface="Arial"/>
                <a:cs typeface="Arial"/>
              </a:rPr>
              <a:t>S</a:t>
            </a:r>
            <a:r>
              <a:rPr b="1" dirty="0" sz="2000" lang="en-US" spc="10">
                <a:solidFill>
                  <a:srgbClr val="1382AC"/>
                </a:solidFill>
                <a:latin typeface="Arial"/>
                <a:cs typeface="Arial"/>
              </a:rPr>
              <a:t>H</a:t>
            </a:r>
            <a:r>
              <a:rPr b="1" dirty="0" sz="2000" lang="en-US" spc="10">
                <a:solidFill>
                  <a:srgbClr val="1382AC"/>
                </a:solidFill>
                <a:latin typeface="Arial"/>
                <a:cs typeface="Arial"/>
              </a:rPr>
              <a:t>A</a:t>
            </a:r>
            <a:r>
              <a:rPr b="1" dirty="0" sz="2000" lang="en-US" spc="10">
                <a:solidFill>
                  <a:srgbClr val="1382AC"/>
                </a:solidFill>
                <a:latin typeface="Arial"/>
                <a:cs typeface="Arial"/>
              </a:rPr>
              <a:t>T</a:t>
            </a:r>
            <a:r>
              <a:rPr b="1" dirty="0" sz="2000" lang="en-US" spc="10">
                <a:solidFill>
                  <a:srgbClr val="1382AC"/>
                </a:solidFill>
                <a:latin typeface="Arial"/>
                <a:cs typeface="Arial"/>
              </a:rPr>
              <a:t>H</a:t>
            </a:r>
            <a:r>
              <a:rPr b="1" dirty="0" sz="2000" lang="en-US" spc="10">
                <a:solidFill>
                  <a:srgbClr val="1382AC"/>
                </a:solidFill>
                <a:latin typeface="Arial"/>
                <a:cs typeface="Arial"/>
              </a:rPr>
              <a:t>.</a:t>
            </a:r>
            <a:r>
              <a:rPr b="1" dirty="0" sz="2000" lang="en-US" spc="10">
                <a:solidFill>
                  <a:srgbClr val="1382AC"/>
                </a:solidFill>
                <a:latin typeface="Arial"/>
                <a:cs typeface="Arial"/>
              </a:rPr>
              <a:t>M</a:t>
            </a:r>
            <a:r>
              <a:rPr b="1" dirty="0" sz="2000" lang="en-US" spc="-75">
                <a:solidFill>
                  <a:srgbClr val="1382AC"/>
                </a:solidFill>
                <a:latin typeface="Arial"/>
                <a:cs typeface="Arial"/>
              </a:rPr>
              <a:t>-</a:t>
            </a:r>
            <a:r>
              <a:rPr b="1" dirty="0" sz="2000" lang="en-US" spc="-75">
                <a:solidFill>
                  <a:srgbClr val="1382AC"/>
                </a:solidFill>
                <a:latin typeface="Arial"/>
                <a:cs typeface="Arial"/>
              </a:rPr>
              <a:t>2</a:t>
            </a:r>
            <a:r>
              <a:rPr b="1" dirty="0" sz="2000" lang="en-US" spc="-75">
                <a:solidFill>
                  <a:srgbClr val="1382AC"/>
                </a:solidFill>
                <a:latin typeface="Arial"/>
                <a:cs typeface="Arial"/>
              </a:rPr>
              <a:t>0</a:t>
            </a:r>
            <a:r>
              <a:rPr b="1" dirty="0" sz="2000" lang="en-US" spc="-75">
                <a:solidFill>
                  <a:srgbClr val="1382AC"/>
                </a:solidFill>
                <a:latin typeface="Arial"/>
                <a:cs typeface="Arial"/>
              </a:rPr>
              <a:t>2</a:t>
            </a:r>
            <a:r>
              <a:rPr b="1" dirty="0" sz="2000" lang="en-US" spc="-75">
                <a:solidFill>
                  <a:srgbClr val="1382AC"/>
                </a:solidFill>
                <a:latin typeface="Arial"/>
                <a:cs typeface="Arial"/>
              </a:rPr>
              <a:t>1</a:t>
            </a:r>
            <a:r>
              <a:rPr b="1" dirty="0" sz="2000" lang="en-US" spc="-75">
                <a:solidFill>
                  <a:srgbClr val="1382AC"/>
                </a:solidFill>
                <a:latin typeface="Arial"/>
                <a:cs typeface="Arial"/>
              </a:rPr>
              <a:t>3</a:t>
            </a:r>
            <a:r>
              <a:rPr b="1" dirty="0" sz="2000" lang="en-US" spc="-75">
                <a:solidFill>
                  <a:srgbClr val="1382AC"/>
                </a:solidFill>
                <a:latin typeface="Arial"/>
                <a:cs typeface="Arial"/>
              </a:rPr>
              <a:t>0</a:t>
            </a:r>
            <a:r>
              <a:rPr b="1" dirty="0" sz="2000" lang="en-US" spc="-75">
                <a:solidFill>
                  <a:srgbClr val="1382AC"/>
                </a:solidFill>
                <a:latin typeface="Arial"/>
                <a:cs typeface="Arial"/>
              </a:rPr>
              <a:t>6</a:t>
            </a:r>
            <a:r>
              <a:rPr b="1" dirty="0" sz="2000" lang="en-US" spc="-75">
                <a:solidFill>
                  <a:srgbClr val="1382AC"/>
                </a:solidFill>
                <a:latin typeface="Arial"/>
                <a:cs typeface="Arial"/>
              </a:rPr>
              <a:t>3</a:t>
            </a:r>
            <a:r>
              <a:rPr b="1" dirty="0" sz="2000" lang="en-US" spc="-75">
                <a:solidFill>
                  <a:srgbClr val="1382AC"/>
                </a:solidFill>
                <a:latin typeface="Arial"/>
                <a:cs typeface="Arial"/>
              </a:rPr>
              <a:t>0</a:t>
            </a:r>
            <a:r>
              <a:rPr b="1" dirty="0" sz="2000" lang="en-US" spc="-75">
                <a:solidFill>
                  <a:srgbClr val="1382AC"/>
                </a:solidFill>
                <a:latin typeface="Arial"/>
                <a:cs typeface="Arial"/>
              </a:rPr>
              <a:t>5</a:t>
            </a:r>
            <a:endParaRPr dirty="0" sz="2000">
              <a:latin typeface="Arial"/>
              <a:cs typeface="Arial"/>
            </a:endParaRPr>
          </a:p>
          <a:p>
            <a:pPr marL="2763520">
              <a:lnSpc>
                <a:spcPct val="100000"/>
              </a:lnSpc>
            </a:pPr>
            <a:r>
              <a:rPr b="1" dirty="0" sz="2000" lang="en-US" spc="-75">
                <a:solidFill>
                  <a:srgbClr val="1382AC"/>
                </a:solidFill>
                <a:latin typeface="Arial"/>
                <a:cs typeface="Arial"/>
              </a:rPr>
              <a:t>D</a:t>
            </a:r>
            <a:r>
              <a:rPr b="1" dirty="0" sz="2000" lang="en-US" spc="-75">
                <a:solidFill>
                  <a:srgbClr val="1382AC"/>
                </a:solidFill>
                <a:latin typeface="Arial"/>
                <a:cs typeface="Arial"/>
              </a:rPr>
              <a:t>E</a:t>
            </a:r>
            <a:r>
              <a:rPr b="1" dirty="0" sz="2000" lang="en-US" spc="-75">
                <a:solidFill>
                  <a:srgbClr val="1382AC"/>
                </a:solidFill>
                <a:latin typeface="Arial"/>
                <a:cs typeface="Arial"/>
              </a:rPr>
              <a:t>P</a:t>
            </a:r>
            <a:r>
              <a:rPr b="1" dirty="0" sz="2000" lang="en-US" spc="-75">
                <a:solidFill>
                  <a:srgbClr val="1382AC"/>
                </a:solidFill>
                <a:latin typeface="Arial"/>
                <a:cs typeface="Arial"/>
              </a:rPr>
              <a:t>A</a:t>
            </a:r>
            <a:r>
              <a:rPr b="1" dirty="0" sz="2000" lang="en-US" spc="-75">
                <a:solidFill>
                  <a:srgbClr val="1382AC"/>
                </a:solidFill>
                <a:latin typeface="Arial"/>
                <a:cs typeface="Arial"/>
              </a:rPr>
              <a:t>RTMENT </a:t>
            </a:r>
            <a:r>
              <a:rPr b="1" dirty="0" sz="2000" lang="en-US" spc="-75">
                <a:solidFill>
                  <a:srgbClr val="1382AC"/>
                </a:solidFill>
                <a:latin typeface="Arial"/>
                <a:cs typeface="Arial"/>
              </a:rPr>
              <a:t>OF </a:t>
            </a:r>
            <a:r>
              <a:rPr b="1" dirty="0" sz="2000" lang="en-US" spc="-75">
                <a:solidFill>
                  <a:srgbClr val="1382AC"/>
                </a:solidFill>
                <a:latin typeface="Arial"/>
                <a:cs typeface="Arial"/>
              </a:rPr>
              <a:t>L</a:t>
            </a:r>
            <a:r>
              <a:rPr b="1" dirty="0" sz="2000" lang="en-US" spc="-75">
                <a:solidFill>
                  <a:srgbClr val="1382AC"/>
                </a:solidFill>
                <a:latin typeface="Arial"/>
                <a:cs typeface="Arial"/>
              </a:rPr>
              <a:t>E</a:t>
            </a:r>
            <a:r>
              <a:rPr b="1" dirty="0" sz="2000" lang="en-US" spc="-75">
                <a:solidFill>
                  <a:srgbClr val="1382AC"/>
                </a:solidFill>
                <a:latin typeface="Arial"/>
                <a:cs typeface="Arial"/>
              </a:rPr>
              <a:t>A</a:t>
            </a:r>
            <a:r>
              <a:rPr b="1" dirty="0" sz="2000" lang="en-US" spc="-75">
                <a:solidFill>
                  <a:srgbClr val="1382AC"/>
                </a:solidFill>
                <a:latin typeface="Arial"/>
                <a:cs typeface="Arial"/>
              </a:rPr>
              <a:t>T</a:t>
            </a:r>
            <a:r>
              <a:rPr b="1" dirty="0" sz="2000" lang="en-US" spc="-75">
                <a:solidFill>
                  <a:srgbClr val="1382AC"/>
                </a:solidFill>
                <a:latin typeface="Arial"/>
                <a:cs typeface="Arial"/>
              </a:rPr>
              <a:t>H</a:t>
            </a:r>
            <a:r>
              <a:rPr b="1" dirty="0" sz="2000" lang="en-US" spc="-75">
                <a:solidFill>
                  <a:srgbClr val="1382AC"/>
                </a:solidFill>
                <a:latin typeface="Arial"/>
                <a:cs typeface="Arial"/>
              </a:rPr>
              <a:t>ER </a:t>
            </a:r>
            <a:r>
              <a:rPr b="1" dirty="0" sz="2000" lang="en-US" spc="-75">
                <a:solidFill>
                  <a:srgbClr val="1382AC"/>
                </a:solidFill>
                <a:latin typeface="Arial"/>
                <a:cs typeface="Arial"/>
              </a:rPr>
              <a:t>T</a:t>
            </a:r>
            <a:r>
              <a:rPr b="1" dirty="0" sz="2000" lang="en-US" spc="-75">
                <a:solidFill>
                  <a:srgbClr val="1382AC"/>
                </a:solidFill>
                <a:latin typeface="Arial"/>
                <a:cs typeface="Arial"/>
              </a:rPr>
              <a:t>E</a:t>
            </a:r>
            <a:r>
              <a:rPr b="1" dirty="0" sz="2000" lang="en-US" spc="-75">
                <a:solidFill>
                  <a:srgbClr val="1382AC"/>
                </a:solidFill>
                <a:latin typeface="Arial"/>
                <a:cs typeface="Arial"/>
              </a:rPr>
              <a:t>C</a:t>
            </a:r>
            <a:r>
              <a:rPr b="1" dirty="0" sz="2000" lang="en-US" spc="-75">
                <a:solidFill>
                  <a:srgbClr val="1382AC"/>
                </a:solidFill>
                <a:latin typeface="Arial"/>
                <a:cs typeface="Arial"/>
              </a:rPr>
              <a:t>H</a:t>
            </a:r>
            <a:r>
              <a:rPr b="1" dirty="0" sz="2000" lang="en-US" spc="-75">
                <a:solidFill>
                  <a:srgbClr val="1382AC"/>
                </a:solidFill>
                <a:latin typeface="Arial"/>
                <a:cs typeface="Arial"/>
              </a:rPr>
              <a:t>NOLOG</a:t>
            </a:r>
            <a:r>
              <a:rPr b="1" dirty="0" sz="2000" lang="en-US" spc="-75">
                <a:solidFill>
                  <a:srgbClr val="1382AC"/>
                </a:solidFill>
                <a:latin typeface="Arial"/>
                <a:cs typeface="Arial"/>
              </a:rPr>
              <a:t>Y</a:t>
            </a:r>
            <a:endParaRPr dirty="0" sz="2000">
              <a:latin typeface="Arial"/>
              <a:cs typeface="Arial"/>
            </a:endParaRPr>
          </a:p>
          <a:p>
            <a:pPr marL="2763520">
              <a:lnSpc>
                <a:spcPct val="100000"/>
              </a:lnSpc>
            </a:pPr>
            <a:r>
              <a:rPr b="1" dirty="0" sz="2000" lang="en-US" spc="5">
                <a:solidFill>
                  <a:srgbClr val="1382AC"/>
                </a:solidFill>
                <a:latin typeface="Arial"/>
                <a:cs typeface="Arial"/>
              </a:rPr>
              <a:t>A</a:t>
            </a:r>
            <a:r>
              <a:rPr b="1" dirty="0" sz="2000" lang="en-US" spc="5">
                <a:solidFill>
                  <a:srgbClr val="1382AC"/>
                </a:solidFill>
                <a:latin typeface="Arial"/>
                <a:cs typeface="Arial"/>
              </a:rPr>
              <a:t>L</a:t>
            </a:r>
            <a:r>
              <a:rPr b="1" dirty="0" sz="2000" lang="en-US" spc="5">
                <a:solidFill>
                  <a:srgbClr val="1382AC"/>
                </a:solidFill>
                <a:latin typeface="Arial"/>
                <a:cs typeface="Arial"/>
              </a:rPr>
              <a:t>A</a:t>
            </a:r>
            <a:r>
              <a:rPr b="1" dirty="0" sz="2000" lang="en-US" spc="5">
                <a:solidFill>
                  <a:srgbClr val="1382AC"/>
                </a:solidFill>
                <a:latin typeface="Arial"/>
                <a:cs typeface="Arial"/>
              </a:rPr>
              <a:t>G</a:t>
            </a:r>
            <a:r>
              <a:rPr b="1" dirty="0" sz="2000" lang="en-US" spc="5">
                <a:solidFill>
                  <a:srgbClr val="1382AC"/>
                </a:solidFill>
                <a:latin typeface="Arial"/>
                <a:cs typeface="Arial"/>
              </a:rPr>
              <a:t>A</a:t>
            </a:r>
            <a:r>
              <a:rPr b="1" dirty="0" sz="2000" lang="en-US" spc="5">
                <a:solidFill>
                  <a:srgbClr val="1382AC"/>
                </a:solidFill>
                <a:latin typeface="Arial"/>
                <a:cs typeface="Arial"/>
              </a:rPr>
              <a:t>P</a:t>
            </a:r>
            <a:r>
              <a:rPr b="1" dirty="0" sz="2000" lang="en-US" spc="5">
                <a:solidFill>
                  <a:srgbClr val="1382AC"/>
                </a:solidFill>
                <a:latin typeface="Arial"/>
                <a:cs typeface="Arial"/>
              </a:rPr>
              <a:t>P</a:t>
            </a:r>
            <a:r>
              <a:rPr b="1" dirty="0" sz="2000" lang="en-US" spc="5">
                <a:solidFill>
                  <a:srgbClr val="1382AC"/>
                </a:solidFill>
                <a:latin typeface="Arial"/>
                <a:cs typeface="Arial"/>
              </a:rPr>
              <a:t>A</a:t>
            </a:r>
            <a:r>
              <a:rPr b="1" dirty="0" sz="2000" lang="en-US" spc="5">
                <a:solidFill>
                  <a:srgbClr val="1382AC"/>
                </a:solidFill>
                <a:latin typeface="Arial"/>
                <a:cs typeface="Arial"/>
              </a:rPr>
              <a:t> </a:t>
            </a:r>
            <a:r>
              <a:rPr b="1" dirty="0" sz="2000" lang="en-US" spc="5">
                <a:solidFill>
                  <a:srgbClr val="1382AC"/>
                </a:solidFill>
                <a:latin typeface="Arial"/>
                <a:cs typeface="Arial"/>
              </a:rPr>
              <a:t>C</a:t>
            </a:r>
            <a:r>
              <a:rPr b="1" dirty="0" sz="2000" lang="en-US" spc="5">
                <a:solidFill>
                  <a:srgbClr val="1382AC"/>
                </a:solidFill>
                <a:latin typeface="Arial"/>
                <a:cs typeface="Arial"/>
              </a:rPr>
              <a:t>O</a:t>
            </a:r>
            <a:r>
              <a:rPr b="1" dirty="0" sz="2000" lang="en-US" spc="5">
                <a:solidFill>
                  <a:srgbClr val="1382AC"/>
                </a:solidFill>
                <a:latin typeface="Arial"/>
                <a:cs typeface="Arial"/>
              </a:rPr>
              <a:t>L</a:t>
            </a:r>
            <a:r>
              <a:rPr b="1" dirty="0" sz="2000" lang="en-US" spc="5">
                <a:solidFill>
                  <a:srgbClr val="1382AC"/>
                </a:solidFill>
                <a:latin typeface="Arial"/>
                <a:cs typeface="Arial"/>
              </a:rPr>
              <a:t>L</a:t>
            </a:r>
            <a:r>
              <a:rPr b="1" dirty="0" sz="2000" lang="en-US" spc="5">
                <a:solidFill>
                  <a:srgbClr val="1382AC"/>
                </a:solidFill>
                <a:latin typeface="Arial"/>
                <a:cs typeface="Arial"/>
              </a:rPr>
              <a:t>EGE </a:t>
            </a:r>
            <a:r>
              <a:rPr b="1" dirty="0" sz="2000" lang="en-US" spc="5">
                <a:solidFill>
                  <a:srgbClr val="1382AC"/>
                </a:solidFill>
                <a:latin typeface="Arial"/>
                <a:cs typeface="Arial"/>
              </a:rPr>
              <a:t>OF </a:t>
            </a:r>
            <a:r>
              <a:rPr b="1" dirty="0" sz="2000" lang="en-US" spc="5">
                <a:solidFill>
                  <a:srgbClr val="1382AC"/>
                </a:solidFill>
                <a:latin typeface="Arial"/>
                <a:cs typeface="Arial"/>
              </a:rPr>
              <a:t>T</a:t>
            </a:r>
            <a:r>
              <a:rPr b="1" dirty="0" sz="2000" lang="en-US" spc="5">
                <a:solidFill>
                  <a:srgbClr val="1382AC"/>
                </a:solidFill>
                <a:latin typeface="Arial"/>
                <a:cs typeface="Arial"/>
              </a:rPr>
              <a:t>E</a:t>
            </a:r>
            <a:r>
              <a:rPr b="1" dirty="0" sz="2000" lang="en-US" spc="5">
                <a:solidFill>
                  <a:srgbClr val="1382AC"/>
                </a:solidFill>
                <a:latin typeface="Arial"/>
                <a:cs typeface="Arial"/>
              </a:rPr>
              <a:t>C</a:t>
            </a:r>
            <a:r>
              <a:rPr b="1" dirty="0" sz="2000" lang="en-US" spc="5">
                <a:solidFill>
                  <a:srgbClr val="1382AC"/>
                </a:solidFill>
                <a:latin typeface="Arial"/>
                <a:cs typeface="Arial"/>
              </a:rPr>
              <a:t>H</a:t>
            </a:r>
            <a:r>
              <a:rPr b="1" dirty="0" sz="2000" lang="en-US" spc="5">
                <a:solidFill>
                  <a:srgbClr val="1382AC"/>
                </a:solidFill>
                <a:latin typeface="Arial"/>
                <a:cs typeface="Arial"/>
              </a:rPr>
              <a:t>N</a:t>
            </a:r>
            <a:r>
              <a:rPr b="1" dirty="0" sz="2000" lang="en-US" spc="5">
                <a:solidFill>
                  <a:srgbClr val="1382AC"/>
                </a:solidFill>
                <a:latin typeface="Arial"/>
                <a:cs typeface="Arial"/>
              </a:rPr>
              <a:t>O</a:t>
            </a:r>
            <a:r>
              <a:rPr b="1" dirty="0" sz="2000" lang="en-US" spc="5">
                <a:solidFill>
                  <a:srgbClr val="1382AC"/>
                </a:solidFill>
                <a:latin typeface="Arial"/>
                <a:cs typeface="Arial"/>
              </a:rPr>
              <a:t>LOGY</a:t>
            </a:r>
            <a:r>
              <a:rPr b="1" dirty="0" sz="2000" lang="en-US" spc="5">
                <a:solidFill>
                  <a:srgbClr val="1382AC"/>
                </a:solidFill>
                <a:latin typeface="Arial"/>
                <a:cs typeface="Arial"/>
              </a:rPr>
              <a:t>,</a:t>
            </a:r>
            <a:r>
              <a:rPr b="1" dirty="0" sz="2000" lang="en-US" spc="5">
                <a:solidFill>
                  <a:srgbClr val="1382AC"/>
                </a:solidFill>
                <a:latin typeface="Arial"/>
                <a:cs typeface="Arial"/>
              </a:rPr>
              <a:t> </a:t>
            </a:r>
            <a:r>
              <a:rPr b="1" dirty="0" sz="2000" lang="en-US" spc="5">
                <a:solidFill>
                  <a:srgbClr val="1382AC"/>
                </a:solidFill>
                <a:latin typeface="Arial"/>
                <a:cs typeface="Arial"/>
              </a:rPr>
              <a:t>A</a:t>
            </a:r>
            <a:r>
              <a:rPr b="1" dirty="0" sz="2000" lang="en-US" spc="5">
                <a:solidFill>
                  <a:srgbClr val="1382AC"/>
                </a:solidFill>
                <a:latin typeface="Arial"/>
                <a:cs typeface="Arial"/>
              </a:rPr>
              <a:t>N</a:t>
            </a:r>
            <a:r>
              <a:rPr b="1" dirty="0" sz="2000" lang="en-US" spc="5">
                <a:solidFill>
                  <a:srgbClr val="1382AC"/>
                </a:solidFill>
                <a:latin typeface="Arial"/>
                <a:cs typeface="Arial"/>
              </a:rPr>
              <a:t>N</a:t>
            </a:r>
            <a:r>
              <a:rPr b="1" dirty="0" sz="2000" lang="en-US" spc="5">
                <a:solidFill>
                  <a:srgbClr val="1382AC"/>
                </a:solidFill>
                <a:latin typeface="Arial"/>
                <a:cs typeface="Arial"/>
              </a:rPr>
              <a:t>A</a:t>
            </a:r>
            <a:r>
              <a:rPr b="1" dirty="0" sz="2000" lang="en-US" spc="5">
                <a:solidFill>
                  <a:srgbClr val="1382AC"/>
                </a:solidFill>
                <a:latin typeface="Arial"/>
                <a:cs typeface="Arial"/>
              </a:rPr>
              <a:t> </a:t>
            </a:r>
            <a:r>
              <a:rPr b="1" dirty="0" sz="2000" lang="en-US" spc="5">
                <a:solidFill>
                  <a:srgbClr val="1382AC"/>
                </a:solidFill>
                <a:latin typeface="Arial"/>
                <a:cs typeface="Arial"/>
              </a:rPr>
              <a:t>U</a:t>
            </a:r>
            <a:r>
              <a:rPr b="1" dirty="0" sz="2000" lang="en-US" spc="5">
                <a:solidFill>
                  <a:srgbClr val="1382AC"/>
                </a:solidFill>
                <a:latin typeface="Arial"/>
                <a:cs typeface="Arial"/>
              </a:rPr>
              <a:t>N</a:t>
            </a:r>
            <a:r>
              <a:rPr b="1" dirty="0" sz="2000" lang="en-US" spc="5">
                <a:solidFill>
                  <a:srgbClr val="1382AC"/>
                </a:solidFill>
                <a:latin typeface="Arial"/>
                <a:cs typeface="Arial"/>
              </a:rPr>
              <a:t>I</a:t>
            </a:r>
            <a:r>
              <a:rPr b="1" dirty="0" sz="2000" lang="en-US" spc="5">
                <a:solidFill>
                  <a:srgbClr val="1382AC"/>
                </a:solidFill>
                <a:latin typeface="Arial"/>
                <a:cs typeface="Arial"/>
              </a:rPr>
              <a:t>VERSITY </a:t>
            </a:r>
            <a:endParaRPr dirty="0"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3" name="object 2"/>
          <p:cNvSpPr txBox="1">
            <a:spLocks noGrp="1"/>
          </p:cNvSpPr>
          <p:nvPr>
            <p:ph type="title"/>
          </p:nvPr>
        </p:nvSpPr>
        <p:spPr>
          <a:xfrm>
            <a:off x="660400" y="555307"/>
            <a:ext cx="1993900" cy="4991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5"/>
          <p:cNvPicPr>
            <a:picLocks noChangeAspect="1"/>
          </p:cNvPicPr>
          <p:nvPr/>
        </p:nvPicPr>
        <p:blipFill>
          <a:blip xmlns:r="http://schemas.openxmlformats.org/officeDocument/2006/relationships" r:embed="rId1"/>
          <a:stretch>
            <a:fillRect/>
          </a:stretch>
        </p:blipFill>
        <p:spPr>
          <a:xfrm>
            <a:off x="718671" y="1434513"/>
            <a:ext cx="3838388" cy="2614660"/>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4879678" y="1434513"/>
            <a:ext cx="6857364" cy="2614660"/>
          </a:xfrm>
          <a:prstGeom prst="rect"/>
        </p:spPr>
      </p:pic>
      <p:sp>
        <p:nvSpPr>
          <p:cNvPr id="1048614" name="TextBox 9"/>
          <p:cNvSpPr txBox="1"/>
          <p:nvPr/>
        </p:nvSpPr>
        <p:spPr>
          <a:xfrm>
            <a:off x="5183467" y="2512732"/>
            <a:ext cx="1828800" cy="320041"/>
          </a:xfrm>
          <a:prstGeom prst="rect"/>
          <a:noFill/>
        </p:spPr>
        <p:txBody>
          <a:bodyPr rtlCol="0" wrap="square">
            <a:spAutoFit/>
          </a:bodyPr>
          <a:p>
            <a:pPr algn="l"/>
            <a:endParaRPr dirty="0" lang="en-US"/>
          </a:p>
        </p:txBody>
      </p:sp>
      <p:sp>
        <p:nvSpPr>
          <p:cNvPr id="1048615" name="TextBox 10"/>
          <p:cNvSpPr txBox="1"/>
          <p:nvPr/>
        </p:nvSpPr>
        <p:spPr>
          <a:xfrm>
            <a:off x="660400" y="4527227"/>
            <a:ext cx="10730005" cy="967740"/>
          </a:xfrm>
          <a:prstGeom prst="rect"/>
          <a:noFill/>
        </p:spPr>
        <p:txBody>
          <a:bodyPr rtlCol="0" wrap="square">
            <a:spAutoFit/>
          </a:bodyPr>
          <a:p>
            <a:pPr algn="l" indent="-342900" marL="342900">
              <a:buFont typeface="Arial" panose="020B0604020202020204" pitchFamily="34" charset="0"/>
              <a:buChar char="•"/>
            </a:pPr>
            <a:r>
              <a:rPr dirty="0" sz="2400" lang="en-US"/>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6" name="object 2"/>
          <p:cNvSpPr txBox="1">
            <a:spLocks noGrp="1"/>
          </p:cNvSpPr>
          <p:nvPr>
            <p:ph type="title"/>
          </p:nvPr>
        </p:nvSpPr>
        <p:spPr>
          <a:xfrm>
            <a:off x="660400" y="555307"/>
            <a:ext cx="3402965" cy="4991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7" name="TextBox 5"/>
          <p:cNvSpPr txBox="1"/>
          <p:nvPr/>
        </p:nvSpPr>
        <p:spPr>
          <a:xfrm>
            <a:off x="1176618" y="1187767"/>
            <a:ext cx="10664265" cy="3888740"/>
          </a:xfrm>
          <a:prstGeom prst="rect"/>
          <a:noFill/>
        </p:spPr>
        <p:txBody>
          <a:bodyPr wrap="square">
            <a:spAutoFit/>
          </a:bodyPr>
          <a:p>
            <a:pPr algn="l"/>
            <a:r>
              <a:rPr b="0" dirty="0" sz="2400" i="0" lang="en-US">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b="0" dirty="0" sz="2400" i="0" lang="en-US">
              <a:effectLst/>
              <a:latin typeface="Söhne"/>
            </a:endParaRPr>
          </a:p>
          <a:p>
            <a:pPr algn="l" indent="-457200" marL="457200">
              <a:buFont typeface="+mj-lt"/>
              <a:buAutoNum type="arabicPeriod"/>
            </a:pPr>
            <a:r>
              <a:rPr b="0" dirty="0" sz="2400" i="0" lang="en-US">
                <a:effectLst/>
                <a:latin typeface="Söhne"/>
              </a:rPr>
              <a:t>The Product class represents individual items with their name and price.</a:t>
            </a:r>
          </a:p>
          <a:p>
            <a:pPr algn="l" indent="-457200" marL="457200">
              <a:buFont typeface="+mj-lt"/>
              <a:buAutoNum type="arabicPeriod"/>
            </a:pPr>
            <a:r>
              <a:rPr b="0" dirty="0" sz="2400" i="0" lang="en-US">
                <a:effectLst/>
                <a:latin typeface="Söhne"/>
              </a:rPr>
              <a:t>The ShoppingCart class manages the items added by the user along with their quantities and calculates the total amount.</a:t>
            </a:r>
          </a:p>
          <a:p>
            <a:pPr algn="l" indent="-457200" marL="457200">
              <a:buFont typeface="+mj-lt"/>
              <a:buAutoNum type="arabicPeriod"/>
            </a:pPr>
            <a:r>
              <a:rPr b="0" dirty="0" sz="2400" i="0" lang="en-US">
                <a:effectLst/>
                <a:latin typeface="Söhne"/>
              </a:rPr>
              <a:t>The BillingSystem class acts as a controller for adding items to the cart and generating the bill.</a:t>
            </a:r>
          </a:p>
          <a:p>
            <a:pPr algn="l"/>
            <a:r>
              <a:rPr b="0" dirty="0" sz="2400" i="0" lang="en-US">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8" name="object 2"/>
          <p:cNvSpPr txBox="1">
            <a:spLocks noGrp="1"/>
          </p:cNvSpPr>
          <p:nvPr>
            <p:ph type="title"/>
          </p:nvPr>
        </p:nvSpPr>
        <p:spPr>
          <a:xfrm>
            <a:off x="614997" y="800988"/>
            <a:ext cx="3304540" cy="419735"/>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9" name="TextBox 3"/>
          <p:cNvSpPr txBox="1"/>
          <p:nvPr/>
        </p:nvSpPr>
        <p:spPr>
          <a:xfrm>
            <a:off x="915147" y="1479989"/>
            <a:ext cx="11276853" cy="3596641"/>
          </a:xfrm>
          <a:prstGeom prst="rect"/>
          <a:noFill/>
        </p:spPr>
        <p:txBody>
          <a:bodyPr wrap="square">
            <a:spAutoFit/>
          </a:bodyPr>
          <a:p>
            <a:pPr algn="l" indent="-342900" marL="342900">
              <a:buFont typeface="Arial" panose="020B0604020202020204" pitchFamily="34" charset="0"/>
              <a:buChar char="•"/>
            </a:pPr>
            <a:r>
              <a:rPr b="1" dirty="0" sz="2400" i="0" lang="en-US">
                <a:effectLst/>
                <a:latin typeface="Söhne"/>
              </a:rPr>
              <a:t>User Interface Enhancements</a:t>
            </a:r>
            <a:r>
              <a:rPr b="0" dirty="0" sz="2400" i="0" lang="en-US">
                <a:effectLst/>
                <a:latin typeface="Söhne"/>
              </a:rPr>
              <a:t>: Improve the user interface for better usability.</a:t>
            </a:r>
          </a:p>
          <a:p>
            <a:pPr algn="l" indent="-342900" marL="342900">
              <a:buFont typeface="Arial" panose="020B0604020202020204" pitchFamily="34" charset="0"/>
              <a:buChar char="•"/>
            </a:pPr>
            <a:r>
              <a:rPr b="1" dirty="0" sz="2400" i="0" lang="en-US">
                <a:effectLst/>
                <a:latin typeface="Söhne"/>
              </a:rPr>
              <a:t>Database Integration</a:t>
            </a:r>
            <a:r>
              <a:rPr b="0" dirty="0" sz="2400" i="0" lang="en-US">
                <a:effectLst/>
                <a:latin typeface="Söhne"/>
              </a:rPr>
              <a:t>: Integrate with databases for data management and analysis.</a:t>
            </a:r>
          </a:p>
          <a:p>
            <a:pPr algn="l" indent="-342900" marL="342900">
              <a:buFont typeface="Arial" panose="020B0604020202020204" pitchFamily="34" charset="0"/>
              <a:buChar char="•"/>
            </a:pPr>
            <a:r>
              <a:rPr b="1" dirty="0" sz="2400" i="0" lang="en-US">
                <a:effectLst/>
                <a:latin typeface="Söhne"/>
              </a:rPr>
              <a:t>Inventory Management</a:t>
            </a:r>
            <a:r>
              <a:rPr b="0" dirty="0" sz="2400" i="0" lang="en-US">
                <a:effectLst/>
                <a:latin typeface="Söhne"/>
              </a:rPr>
              <a:t>: Add features to manage inventory levels and stock.</a:t>
            </a:r>
          </a:p>
          <a:p>
            <a:pPr algn="l" indent="-342900" marL="342900">
              <a:buFont typeface="Arial" panose="020B0604020202020204" pitchFamily="34" charset="0"/>
              <a:buChar char="•"/>
            </a:pPr>
            <a:r>
              <a:rPr b="1" dirty="0" sz="2400" i="0" lang="en-US">
                <a:effectLst/>
                <a:latin typeface="Söhne"/>
              </a:rPr>
              <a:t>Billing Features</a:t>
            </a:r>
            <a:r>
              <a:rPr b="0" dirty="0" sz="2400" i="0" lang="en-US">
                <a:effectLst/>
                <a:latin typeface="Söhne"/>
              </a:rPr>
              <a:t>: Enhance billing capabilities with support for various payment methods, discounts, and taxes.</a:t>
            </a:r>
          </a:p>
          <a:p>
            <a:pPr algn="l" indent="-342900" marL="342900">
              <a:buFont typeface="Arial" panose="020B0604020202020204" pitchFamily="34" charset="0"/>
              <a:buChar char="•"/>
            </a:pPr>
            <a:r>
              <a:rPr b="1" dirty="0" sz="2400" i="0" lang="en-US">
                <a:effectLst/>
                <a:latin typeface="Söhne"/>
              </a:rPr>
              <a:t>Localization and Internationalization</a:t>
            </a:r>
            <a:r>
              <a:rPr b="0" dirty="0" sz="2400" i="0" lang="en-US">
                <a:effectLst/>
                <a:latin typeface="Söhne"/>
              </a:rPr>
              <a:t>: Support multiple languages, currencies, and regional preferences.</a:t>
            </a:r>
          </a:p>
          <a:p>
            <a:pPr algn="l" indent="-342900" marL="342900">
              <a:buFont typeface="Arial" panose="020B0604020202020204" pitchFamily="34" charset="0"/>
              <a:buChar char="•"/>
            </a:pPr>
            <a:r>
              <a:rPr b="1" dirty="0" sz="2400" i="0" lang="en-US">
                <a:effectLst/>
                <a:latin typeface="Söhne"/>
              </a:rPr>
              <a:t>Mobile Application Development</a:t>
            </a:r>
            <a:r>
              <a:rPr b="0" dirty="0" sz="2400" i="0" lang="en-US">
                <a:effectLst/>
                <a:latin typeface="Söhne"/>
              </a:rPr>
              <a:t>: Develop mobile applications for increased accessibility.</a:t>
            </a:r>
          </a:p>
          <a:p>
            <a:pPr algn="l" indent="-342900" marL="342900">
              <a:buFont typeface="Arial" panose="020B0604020202020204" pitchFamily="34" charset="0"/>
              <a:buChar char="•"/>
            </a:pPr>
            <a:r>
              <a:rPr b="1" dirty="0" sz="2400" i="0" lang="en-US">
                <a:effectLst/>
                <a:latin typeface="Söhne"/>
              </a:rPr>
              <a:t>Customer Relationship Management (CRM)</a:t>
            </a:r>
            <a:r>
              <a:rPr b="0" dirty="0" sz="2400" i="0" lang="en-US">
                <a:effectLst/>
                <a:latin typeface="Söhne"/>
              </a:rPr>
              <a:t>: Integrate CRM functionalities for managing customer interactions and marketing efforts.</a:t>
            </a:r>
          </a:p>
          <a:p>
            <a:pPr algn="l"/>
            <a:r>
              <a:rPr b="0" dirty="0" sz="2400" i="0" lang="en-US">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0" name="object 2"/>
          <p:cNvSpPr txBox="1">
            <a:spLocks noGrp="1"/>
          </p:cNvSpPr>
          <p:nvPr>
            <p:ph type="title"/>
          </p:nvPr>
        </p:nvSpPr>
        <p:spPr>
          <a:xfrm>
            <a:off x="660400" y="555307"/>
            <a:ext cx="3451860" cy="4991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21" name="TextBox 3"/>
          <p:cNvSpPr txBox="1"/>
          <p:nvPr/>
        </p:nvSpPr>
        <p:spPr>
          <a:xfrm>
            <a:off x="1512793" y="1625758"/>
            <a:ext cx="10421471" cy="3241040"/>
          </a:xfrm>
          <a:prstGeom prst="rect"/>
          <a:noFill/>
        </p:spPr>
        <p:txBody>
          <a:bodyPr wrap="square">
            <a:spAutoFit/>
          </a:bodyPr>
          <a:p>
            <a:pPr algn="l" indent="-342900" marL="342900">
              <a:buFont typeface="+mj-lt"/>
              <a:buAutoNum type="arabicPeriod"/>
            </a:pPr>
            <a:r>
              <a:rPr b="1" dirty="0" sz="2400" i="0" lang="en-US">
                <a:effectLst/>
                <a:latin typeface="Söhne"/>
              </a:rPr>
              <a:t>Python Documentation:</a:t>
            </a:r>
          </a:p>
          <a:p>
            <a:pPr algn="l" indent="-342900" marL="342900">
              <a:buFont typeface="Arial" panose="020B0604020202020204" pitchFamily="34" charset="0"/>
              <a:buChar char="•"/>
            </a:pPr>
            <a:r>
              <a:rPr b="0" dirty="0" sz="2400" i="0" lang="en-US" strike="noStrike" u="none">
                <a:effectLst/>
                <a:latin typeface="Söhne"/>
              </a:rPr>
              <a:t>Official Python documentation: </a:t>
            </a:r>
            <a:r>
              <a:rPr b="0" dirty="0" sz="2400" i="0" lang="en-US" strike="noStrike" u="none">
                <a:effectLst/>
                <a:latin typeface="Söhne"/>
                <a:hlinkClick r:id="rId1"/>
              </a:rPr>
              <a:t>https://docs.python.org/</a:t>
            </a:r>
            <a:endParaRPr b="0" dirty="0" sz="2400" i="0" lang="en-US" strike="noStrike" u="none">
              <a:effectLst/>
              <a:latin typeface="Söhne"/>
            </a:endParaRPr>
          </a:p>
          <a:p>
            <a:pPr algn="l" indent="-285750" marL="285750">
              <a:buFont typeface="Arial" panose="020B0604020202020204" pitchFamily="34" charset="0"/>
              <a:buChar char="•"/>
            </a:pPr>
            <a:r>
              <a:rPr b="0" dirty="0" sz="2400" i="0" lang="en-US">
                <a:effectLst/>
                <a:latin typeface="Söhne"/>
              </a:rPr>
              <a:t>Dive Into Python: A free Python tutorial for experienced programmers:  </a:t>
            </a:r>
            <a:r>
              <a:rPr b="0" dirty="0" sz="2400" i="0" lang="en-US" strike="noStrike" u="none">
                <a:effectLst/>
                <a:latin typeface="Söhne"/>
                <a:hlinkClick r:id="rId2"/>
              </a:rPr>
              <a:t>https://diveintopython3.problemsolving.io/</a:t>
            </a:r>
            <a:endParaRPr b="0" dirty="0" sz="2400" i="0" lang="en-US" strike="noStrike" u="none">
              <a:effectLst/>
              <a:latin typeface="Söhne"/>
            </a:endParaRPr>
          </a:p>
          <a:p>
            <a:pPr algn="l" indent="-285750" marL="285750">
              <a:buFont typeface="Arial" panose="020B0604020202020204" pitchFamily="34" charset="0"/>
              <a:buChar char="•"/>
            </a:pPr>
            <a:endParaRPr b="0" dirty="0" sz="2400" i="0" lang="en-US" strike="noStrike" u="none">
              <a:effectLst/>
              <a:latin typeface="Söhne"/>
            </a:endParaRPr>
          </a:p>
          <a:p>
            <a:pPr algn="l" indent="-342900" marL="342900">
              <a:buAutoNum type="arabicPeriod" startAt="2"/>
            </a:pPr>
            <a:r>
              <a:rPr b="1" dirty="0" sz="2400" lang="en-US">
                <a:latin typeface="Söhne"/>
              </a:rPr>
              <a:t>Payment Processing:</a:t>
            </a:r>
          </a:p>
          <a:p>
            <a:pPr algn="l" indent="-285750" marL="285750">
              <a:buFont typeface="Arial" panose="020B0604020202020204" pitchFamily="34" charset="0"/>
              <a:buChar char="•"/>
            </a:pPr>
            <a:r>
              <a:rPr dirty="0" sz="2400" lang="en-US">
                <a:latin typeface="Söhne"/>
              </a:rPr>
              <a:t>Stripe API Documentation: A popular payment processing platform with comprehensive API documentation: </a:t>
            </a:r>
            <a:r>
              <a:rPr dirty="0" sz="2400" lang="en-US">
                <a:latin typeface="Söhne"/>
                <a:hlinkClick r:id="rId3"/>
              </a:rPr>
              <a:t>https://stripe.com/docs/api</a:t>
            </a:r>
            <a:endParaRPr dirty="0" sz="2400" lang="en-US">
              <a:latin typeface="Söhne"/>
            </a:endParaRPr>
          </a:p>
          <a:p>
            <a:pPr algn="l" indent="-285750" marL="285750">
              <a:buFont typeface="Arial" panose="020B0604020202020204" pitchFamily="34" charset="0"/>
              <a:buChar char="•"/>
            </a:pPr>
            <a:r>
              <a:rPr dirty="0" sz="2400" lang="en-US">
                <a:latin typeface="Söhne"/>
              </a:rPr>
              <a:t>PayPal Developer Documentation: PayPal’s developer documentation for integrating payment processing: </a:t>
            </a:r>
            <a:r>
              <a:rPr dirty="0" sz="2400" lang="en-US">
                <a:latin typeface="Söhne"/>
                <a:hlinkClick r:id="rId4"/>
              </a:rPr>
              <a:t>https://developer.paypal.com/docs</a:t>
            </a:r>
            <a:endParaRPr dirty="0" sz="2400" lang="en-US">
              <a:latin typeface="Söhne"/>
            </a:endParaRPr>
          </a:p>
          <a:p>
            <a:pPr algn="l"/>
            <a:endParaRPr b="0" dirty="0" i="0" lang="en-US">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2"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346075"/>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29120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8" name="object 2"/>
          <p:cNvSpPr txBox="1">
            <a:spLocks noGrp="1"/>
          </p:cNvSpPr>
          <p:nvPr>
            <p:ph type="title"/>
          </p:nvPr>
        </p:nvSpPr>
        <p:spPr>
          <a:xfrm>
            <a:off x="404495" y="678630"/>
            <a:ext cx="5691505" cy="4991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15"/>
          <p:cNvSpPr txBox="1"/>
          <p:nvPr/>
        </p:nvSpPr>
        <p:spPr>
          <a:xfrm>
            <a:off x="948108" y="1451010"/>
            <a:ext cx="9076765" cy="2479040"/>
          </a:xfrm>
          <a:prstGeom prst="rect"/>
          <a:noFill/>
        </p:spPr>
        <p:txBody>
          <a:bodyPr anchor="t" wrap="square">
            <a:spAutoFit/>
          </a:bodyPr>
          <a:p>
            <a:r>
              <a:rPr dirty="0" sz="2800" lang="en-US">
                <a:latin typeface="Söhne"/>
              </a:rPr>
              <a:t>“</a:t>
            </a:r>
            <a:r>
              <a:rPr dirty="0" sz="2400" lang="en-US">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0" name="object 2"/>
          <p:cNvSpPr txBox="1">
            <a:spLocks noGrp="1"/>
          </p:cNvSpPr>
          <p:nvPr>
            <p:ph type="title"/>
          </p:nvPr>
        </p:nvSpPr>
        <p:spPr>
          <a:xfrm>
            <a:off x="452755" y="688657"/>
            <a:ext cx="5643245" cy="4991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4"/>
          <p:cNvSpPr txBox="1"/>
          <p:nvPr/>
        </p:nvSpPr>
        <p:spPr>
          <a:xfrm>
            <a:off x="5183467" y="2512732"/>
            <a:ext cx="1828800" cy="320041"/>
          </a:xfrm>
          <a:prstGeom prst="rect"/>
          <a:noFill/>
        </p:spPr>
        <p:txBody>
          <a:bodyPr rtlCol="0" wrap="square">
            <a:spAutoFit/>
          </a:bodyPr>
          <a:p>
            <a:pPr algn="l"/>
            <a:endParaRPr dirty="0" lang="en-US"/>
          </a:p>
        </p:txBody>
      </p:sp>
      <p:sp>
        <p:nvSpPr>
          <p:cNvPr id="1048602" name="TextBox 5"/>
          <p:cNvSpPr txBox="1"/>
          <p:nvPr/>
        </p:nvSpPr>
        <p:spPr>
          <a:xfrm>
            <a:off x="1120924" y="1187767"/>
            <a:ext cx="10828282" cy="3888740"/>
          </a:xfrm>
          <a:prstGeom prst="rect"/>
          <a:noFill/>
        </p:spPr>
        <p:txBody>
          <a:bodyPr rtlCol="0" wrap="square">
            <a:spAutoFit/>
          </a:bodyPr>
          <a:p>
            <a:pPr algn="l" indent="-342900" marL="342900">
              <a:buFont typeface="Arial" panose="020B0604020202020204" pitchFamily="34" charset="0"/>
              <a:buChar char="•"/>
            </a:pPr>
            <a:r>
              <a:rPr dirty="0" sz="2400" lang="en-US"/>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object 2"/>
          <p:cNvSpPr txBox="1">
            <a:spLocks noGrp="1"/>
          </p:cNvSpPr>
          <p:nvPr>
            <p:ph type="title"/>
          </p:nvPr>
        </p:nvSpPr>
        <p:spPr>
          <a:xfrm>
            <a:off x="619954" y="685007"/>
            <a:ext cx="5242560" cy="499110"/>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a:t>
            </a:r>
            <a:r>
              <a:rPr dirty="0" sz="3950" lang="en-US" spc="-5">
                <a:solidFill>
                  <a:srgbClr val="1CACE3"/>
                </a:solidFill>
              </a:rPr>
              <a:t> </a:t>
            </a:r>
            <a:r>
              <a:rPr dirty="0" sz="3950" spc="-15">
                <a:solidFill>
                  <a:srgbClr val="1CACE3"/>
                </a:solidFill>
              </a:rPr>
              <a:t>APPROACH</a:t>
            </a:r>
            <a:endParaRPr sz="3950"/>
          </a:p>
        </p:txBody>
      </p:sp>
      <p:sp>
        <p:nvSpPr>
          <p:cNvPr id="1048604" name="TextBox 6"/>
          <p:cNvSpPr txBox="1"/>
          <p:nvPr/>
        </p:nvSpPr>
        <p:spPr>
          <a:xfrm>
            <a:off x="1307352" y="1467148"/>
            <a:ext cx="10664266" cy="3596641"/>
          </a:xfrm>
          <a:prstGeom prst="rect"/>
          <a:noFill/>
        </p:spPr>
        <p:txBody>
          <a:bodyPr wrap="square">
            <a:spAutoFit/>
          </a:bodyPr>
          <a:p>
            <a:pPr indent="-457200" marL="457200">
              <a:buFont typeface="+mj-lt"/>
              <a:buAutoNum type="arabicPeriod"/>
            </a:pPr>
            <a:r>
              <a:rPr dirty="0" sz="2400" lang="en-US"/>
              <a:t>Requirement Gathering: Understand the requirements of the billing system. Identify the features and functionalities it should have. </a:t>
            </a:r>
          </a:p>
          <a:p>
            <a:pPr indent="-457200" marL="457200">
              <a:buFont typeface="+mj-lt"/>
              <a:buAutoNum type="arabicPeriod"/>
            </a:pPr>
            <a:endParaRPr dirty="0" sz="2400" lang="en-US"/>
          </a:p>
          <a:p>
            <a:pPr indent="-457200" marL="457200">
              <a:buFont typeface="+mj-lt"/>
              <a:buAutoNum type="arabicPeriod"/>
            </a:pPr>
            <a:r>
              <a:rPr dirty="0" sz="2400" lang="en-US"/>
              <a:t>Design: Design the system architecture. This includes deciding on the components, their interactions, and the data flow within the system.</a:t>
            </a:r>
          </a:p>
          <a:p>
            <a:pPr indent="-457200" marL="457200">
              <a:buFont typeface="+mj-lt"/>
              <a:buAutoNum type="arabicPeriod"/>
            </a:pPr>
            <a:endParaRPr dirty="0" sz="2400" lang="en-US"/>
          </a:p>
          <a:p>
            <a:pPr indent="-457200" marL="457200">
              <a:buFont typeface="+mj-lt"/>
              <a:buAutoNum type="arabicPeriod"/>
            </a:pPr>
            <a:r>
              <a:rPr dirty="0" sz="2400" lang="en-US"/>
              <a:t>Database Design: Design the database schema to store information such as customer details, products, invoices, etc.</a:t>
            </a:r>
          </a:p>
          <a:p>
            <a:pPr indent="-457200" marL="457200">
              <a:buFont typeface="+mj-lt"/>
              <a:buAutoNum type="arabicPeriod"/>
            </a:pPr>
            <a:endParaRPr dirty="0" sz="2400" lang="en-US"/>
          </a:p>
          <a:p>
            <a:pPr indent="-457200" marL="457200">
              <a:buFont typeface="+mj-lt"/>
              <a:buAutoNum type="arabicPeriod"/>
            </a:pPr>
            <a:r>
              <a:rPr dirty="0" sz="2400" lang="en-US"/>
              <a:t>User Interface Design: Design the user interface for the billing system. This could be a command-line interface, a graphical user interface, or a web-based interface.</a:t>
            </a:r>
          </a:p>
          <a:p>
            <a:pPr indent="-457200" marL="457200">
              <a:buFont typeface="+mj-lt"/>
              <a:buAutoNum type="arabicPeriod"/>
            </a:pP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object 2"/>
          <p:cNvSpPr txBox="1"/>
          <p:nvPr/>
        </p:nvSpPr>
        <p:spPr>
          <a:xfrm>
            <a:off x="660400" y="616324"/>
            <a:ext cx="8565776" cy="499110"/>
          </a:xfrm>
          <a:prstGeom prst="rect"/>
        </p:spPr>
        <p:txBody>
          <a:bodyPr bIns="0" lIns="0" rIns="0" rtlCol="0" tIns="16510" vert="horz" wrap="square">
            <a:spAutoFit/>
          </a:bodyPr>
          <a:lstStyle>
            <a:lvl1pPr>
              <a:defRPr b="1" sz="2750" i="0">
                <a:solidFill>
                  <a:srgbClr val="001F5F"/>
                </a:solidFill>
                <a:latin typeface="Arial"/>
                <a:ea typeface="+mj-ea"/>
                <a:cs typeface="Arial"/>
              </a:defRPr>
            </a:lvl1pPr>
          </a:lstStyle>
          <a:p>
            <a:pPr marL="12700">
              <a:spcBef>
                <a:spcPts val="130"/>
              </a:spcBef>
              <a:tabLst>
                <a:tab algn="l" pos="2366645"/>
              </a:tabLst>
            </a:pPr>
            <a:r>
              <a:rPr dirty="0" sz="3950" kern="0" lang="en-US" spc="-5">
                <a:solidFill>
                  <a:srgbClr val="1CACE3"/>
                </a:solidFill>
              </a:rPr>
              <a:t>SYSTEM </a:t>
            </a:r>
            <a:r>
              <a:rPr dirty="0" sz="3950" kern="0" lang="en-US" spc="-15">
                <a:solidFill>
                  <a:srgbClr val="1CACE3"/>
                </a:solidFill>
              </a:rPr>
              <a:t>APPROACH(CONTD)</a:t>
            </a:r>
            <a:endParaRPr dirty="0" sz="3950" kern="0" lang="en-US"/>
          </a:p>
        </p:txBody>
      </p:sp>
      <p:sp>
        <p:nvSpPr>
          <p:cNvPr id="1048606" name="TextBox 7"/>
          <p:cNvSpPr txBox="1"/>
          <p:nvPr/>
        </p:nvSpPr>
        <p:spPr>
          <a:xfrm>
            <a:off x="1157868" y="1338579"/>
            <a:ext cx="10267390" cy="4180840"/>
          </a:xfrm>
          <a:prstGeom prst="rect"/>
          <a:noFill/>
        </p:spPr>
        <p:txBody>
          <a:bodyPr anchor="b" wrap="square">
            <a:spAutoFit/>
          </a:bodyPr>
          <a:p>
            <a:pPr indent="-457200" marL="457200">
              <a:buAutoNum type="arabicPeriod" startAt="5"/>
            </a:pPr>
            <a:r>
              <a:rPr dirty="0" sz="2400" lang="en-US"/>
              <a:t>Development: Develop the billing system using Python. Break down the     development process into smaller tasks and implement them one by one.</a:t>
            </a:r>
          </a:p>
          <a:p>
            <a:pPr indent="-457200" marL="457200">
              <a:buAutoNum type="arabicPeriod" startAt="5"/>
            </a:pPr>
            <a:endParaRPr dirty="0" sz="2400" lang="en-US"/>
          </a:p>
          <a:p>
            <a:pPr indent="-457200" marL="457200">
              <a:buAutoNum type="arabicPeriod" startAt="6"/>
            </a:pPr>
            <a:r>
              <a:rPr dirty="0" sz="2400" lang="en-US"/>
              <a:t>Testing: Test the system thoroughly to ensure that it works as expected. This includes unit testing, integration testing, and system testing.</a:t>
            </a:r>
          </a:p>
          <a:p>
            <a:pPr indent="-457200" marL="457200">
              <a:buAutoNum type="arabicPeriod" startAt="6"/>
            </a:pPr>
            <a:endParaRPr dirty="0" sz="2400" lang="en-US"/>
          </a:p>
          <a:p>
            <a:pPr indent="-457200" marL="457200">
              <a:buAutoNum type="arabicPeriod" startAt="6"/>
            </a:pPr>
            <a:r>
              <a:rPr dirty="0" sz="2400" lang="en-US"/>
              <a:t>Documentation: Document the system including its architecture,  components, functionalities, and usage instructions.</a:t>
            </a:r>
          </a:p>
          <a:p>
            <a:pPr indent="-457200" marL="457200">
              <a:buAutoNum type="arabicPeriod" startAt="7"/>
            </a:pPr>
            <a:endParaRPr dirty="0" sz="2400" lang="en-US"/>
          </a:p>
          <a:p>
            <a:pPr indent="-457200" marL="457200">
              <a:buAutoNum type="arabicPeriod" startAt="8"/>
            </a:pPr>
            <a:r>
              <a:rPr dirty="0" sz="2400" lang="en-US"/>
              <a:t>Deployment: Deploy the billing system in the desired environment. This could be on-premise or on the cloud.</a:t>
            </a:r>
          </a:p>
          <a:p>
            <a:pPr indent="-457200" marL="457200">
              <a:buAutoNum type="arabicPeriod" startAt="8"/>
            </a:pPr>
            <a:endParaRPr dirty="0" sz="2400" lang="en-US"/>
          </a:p>
          <a:p>
            <a:pPr indent="-457200" marL="457200">
              <a:buAutoNum type="arabicPeriod" startAt="8"/>
            </a:pPr>
            <a:r>
              <a:rPr dirty="0" sz="2400" lang="en-US"/>
              <a:t>Maintenance: Maintain the billing system by fixing bugs, adding new features, and updating it as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7" name="object 2"/>
          <p:cNvSpPr txBox="1">
            <a:spLocks noGrp="1"/>
          </p:cNvSpPr>
          <p:nvPr>
            <p:ph type="title"/>
          </p:nvPr>
        </p:nvSpPr>
        <p:spPr>
          <a:xfrm>
            <a:off x="660400" y="642432"/>
            <a:ext cx="7243445" cy="4991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8" name="TextBox 3"/>
          <p:cNvSpPr txBox="1"/>
          <p:nvPr/>
        </p:nvSpPr>
        <p:spPr>
          <a:xfrm>
            <a:off x="1042148" y="1318502"/>
            <a:ext cx="10981764" cy="3888741"/>
          </a:xfrm>
          <a:prstGeom prst="rect"/>
          <a:noFill/>
        </p:spPr>
        <p:txBody>
          <a:bodyPr wrap="square">
            <a:spAutoFit/>
          </a:bodyPr>
          <a:p>
            <a:pPr algn="l"/>
            <a:r>
              <a:rPr b="0" dirty="0" sz="2400" i="0" lang="en-US">
                <a:effectLst/>
                <a:latin typeface="Söhne"/>
              </a:rPr>
              <a:t>Designing a billing system involves several steps, including algorithm development and deployment. </a:t>
            </a:r>
          </a:p>
          <a:p>
            <a:pPr algn="l" indent="-342900" marL="342900">
              <a:buFont typeface="Arial" panose="020B0604020202020204" pitchFamily="34" charset="0"/>
              <a:buChar char="•"/>
            </a:pPr>
            <a:r>
              <a:rPr b="1" dirty="0" sz="2400" i="0" lang="en-US">
                <a:effectLst/>
                <a:latin typeface="Söhne"/>
              </a:rPr>
              <a:t>Requirements Gathering</a:t>
            </a:r>
            <a:r>
              <a:rPr b="0" dirty="0" sz="2400" i="0" lang="en-US">
                <a:effectLst/>
                <a:latin typeface="Söhne"/>
              </a:rPr>
              <a:t>: Understand the requirements of the billing system, such as types of products or services, pricing models, billing frequency, etc.</a:t>
            </a:r>
          </a:p>
          <a:p>
            <a:pPr algn="l" indent="-342900" marL="342900">
              <a:buFont typeface="Arial" panose="020B0604020202020204" pitchFamily="34" charset="0"/>
              <a:buChar char="•"/>
            </a:pPr>
            <a:r>
              <a:rPr b="1" dirty="0" sz="2400" i="0" lang="en-US">
                <a:effectLst/>
                <a:latin typeface="Söhne"/>
              </a:rPr>
              <a:t>Data Modeling</a:t>
            </a:r>
            <a:r>
              <a:rPr b="0" dirty="0" sz="2400" i="0" lang="en-US">
                <a:effectLst/>
                <a:latin typeface="Söhne"/>
              </a:rPr>
              <a:t>: Design the database schema to store customer information, products/services, pricing details, transactions, etc.</a:t>
            </a:r>
          </a:p>
          <a:p>
            <a:pPr algn="l" indent="-342900" marL="342900">
              <a:buFont typeface="Arial" panose="020B0604020202020204" pitchFamily="34" charset="0"/>
              <a:buChar char="•"/>
            </a:pPr>
            <a:r>
              <a:rPr b="1" dirty="0" sz="2400" i="0" lang="en-US">
                <a:effectLst/>
                <a:latin typeface="Söhne"/>
              </a:rPr>
              <a:t>Algorithm Development</a:t>
            </a:r>
            <a:r>
              <a:rPr b="0" dirty="0" sz="2400" i="0" lang="en-US">
                <a:effectLst/>
                <a:latin typeface="Söhne"/>
              </a:rPr>
              <a:t>:</a:t>
            </a:r>
          </a:p>
          <a:p>
            <a:pPr algn="l" indent="-342900" lvl="1" marL="800100">
              <a:buFont typeface="Arial" panose="020B0604020202020204" pitchFamily="34" charset="0"/>
              <a:buChar char="•"/>
            </a:pPr>
            <a:r>
              <a:rPr b="1" dirty="0" sz="2400" i="0" lang="en-US">
                <a:effectLst/>
                <a:latin typeface="Söhne"/>
              </a:rPr>
              <a:t>Billing Calculation</a:t>
            </a:r>
            <a:r>
              <a:rPr b="0" dirty="0" sz="2400" i="0" lang="en-US">
                <a:effectLst/>
                <a:latin typeface="Söhne"/>
              </a:rPr>
              <a:t>: Develop algorithms to calculate bills based on the usage of products/services, applying any discounts or taxes as necessary.</a:t>
            </a:r>
          </a:p>
          <a:p>
            <a:pPr algn="l" indent="-342900" lvl="1" marL="800100">
              <a:buFont typeface="Arial" panose="020B0604020202020204" pitchFamily="34" charset="0"/>
              <a:buChar char="•"/>
            </a:pPr>
            <a:r>
              <a:rPr b="1" dirty="0" sz="2400" i="0" lang="en-US">
                <a:effectLst/>
                <a:latin typeface="Söhne"/>
              </a:rPr>
              <a:t>Invoice Generation</a:t>
            </a:r>
            <a:r>
              <a:rPr b="0" dirty="0" sz="2400" i="0" lang="en-US">
                <a:effectLst/>
                <a:latin typeface="Söhne"/>
              </a:rPr>
              <a:t>: Create algorithms to generate invoices, including itemized details of charges.</a:t>
            </a:r>
          </a:p>
          <a:p>
            <a:pPr algn="l" indent="-342900" lvl="1" marL="800100">
              <a:buFont typeface="Arial" panose="020B0604020202020204" pitchFamily="34" charset="0"/>
              <a:buChar char="•"/>
            </a:pPr>
            <a:r>
              <a:rPr b="1" dirty="0" sz="2400" i="0" lang="en-US">
                <a:effectLst/>
                <a:latin typeface="Söhne"/>
              </a:rPr>
              <a:t>Payment Processing</a:t>
            </a:r>
            <a:r>
              <a:rPr b="0" dirty="0" sz="2400" i="0" lang="en-US">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9" name="object 2"/>
          <p:cNvSpPr txBox="1">
            <a:spLocks noGrp="1"/>
          </p:cNvSpPr>
          <p:nvPr>
            <p:ph type="title"/>
          </p:nvPr>
        </p:nvSpPr>
        <p:spPr>
          <a:xfrm>
            <a:off x="661766" y="618440"/>
            <a:ext cx="9798424" cy="499111"/>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r>
              <a:rPr dirty="0" sz="3950" lang="en-US" spc="5">
                <a:solidFill>
                  <a:srgbClr val="1CACE3"/>
                </a:solidFill>
              </a:rPr>
              <a:t>(CONTD)</a:t>
            </a:r>
            <a:endParaRPr dirty="0" sz="3950"/>
          </a:p>
        </p:txBody>
      </p:sp>
      <p:sp>
        <p:nvSpPr>
          <p:cNvPr id="1048610" name="TextBox 5"/>
          <p:cNvSpPr txBox="1"/>
          <p:nvPr/>
        </p:nvSpPr>
        <p:spPr>
          <a:xfrm>
            <a:off x="945961" y="1117551"/>
            <a:ext cx="10716374" cy="4701540"/>
          </a:xfrm>
          <a:prstGeom prst="rect"/>
          <a:noFill/>
        </p:spPr>
        <p:txBody>
          <a:bodyPr wrap="square">
            <a:spAutoFit/>
          </a:bodyPr>
          <a:p>
            <a:pPr indent="-342900" marL="342900">
              <a:buFont typeface="Arial" panose="020B0604020202020204" pitchFamily="34" charset="0"/>
              <a:buChar char="•"/>
            </a:pPr>
            <a:r>
              <a:rPr b="1" dirty="0" sz="2400" i="0" lang="en-US">
                <a:effectLst/>
                <a:latin typeface="Söhne"/>
              </a:rPr>
              <a:t>Security</a:t>
            </a:r>
            <a:r>
              <a:rPr b="0" dirty="0" sz="2400" i="0" lang="en-US">
                <a:effectLst/>
                <a:latin typeface="Söhne"/>
              </a:rPr>
              <a:t>: Implement security measures to protect sensitive customer information and financial transactions, such as encryption, access control, and data integrity checks.</a:t>
            </a:r>
          </a:p>
          <a:p>
            <a:pPr indent="-342900" marL="342900">
              <a:buFont typeface="Arial" panose="020B0604020202020204" pitchFamily="34" charset="0"/>
              <a:buChar char="•"/>
            </a:pPr>
            <a:r>
              <a:rPr b="1" dirty="0" sz="2400" i="0" lang="en-US">
                <a:effectLst/>
                <a:latin typeface="Söhne"/>
              </a:rPr>
              <a:t>Testing</a:t>
            </a:r>
            <a:r>
              <a:rPr b="0" dirty="0" sz="2400" i="0" lang="en-US">
                <a:effectLst/>
                <a:latin typeface="Söhne"/>
              </a:rPr>
              <a:t>: Thoroughly test the billing system to ensure accuracy in billing calculations, invoice generation, and payment processing.</a:t>
            </a:r>
          </a:p>
          <a:p>
            <a:pPr indent="-342900" marL="342900">
              <a:buFont typeface="Arial" panose="020B0604020202020204" pitchFamily="34" charset="0"/>
              <a:buChar char="•"/>
            </a:pPr>
            <a:r>
              <a:rPr b="1" dirty="0" sz="2400" i="0" lang="en-US">
                <a:effectLst/>
                <a:latin typeface="Söhne"/>
              </a:rPr>
              <a:t>Deployment</a:t>
            </a:r>
            <a:r>
              <a:rPr b="0" dirty="0" sz="2400" i="0" lang="en-US">
                <a:effectLst/>
                <a:latin typeface="Söhne"/>
              </a:rPr>
              <a:t>:</a:t>
            </a:r>
          </a:p>
          <a:p>
            <a:pPr indent="-342900" lvl="1" marL="800100">
              <a:buFont typeface="Arial" panose="020B0604020202020204" pitchFamily="34" charset="0"/>
              <a:buChar char="•"/>
            </a:pPr>
            <a:r>
              <a:rPr b="1" dirty="0" sz="2400" i="0" lang="en-US">
                <a:effectLst/>
                <a:latin typeface="Söhne"/>
              </a:rPr>
              <a:t>Choose Deployment Environment</a:t>
            </a:r>
            <a:r>
              <a:rPr b="0" dirty="0" sz="2400" i="0" lang="en-US">
                <a:effectLst/>
                <a:latin typeface="Söhne"/>
              </a:rPr>
              <a:t>: Decide whether to deploy the billing system on-premises or in the cloud.</a:t>
            </a:r>
          </a:p>
          <a:p>
            <a:pPr indent="-342900" lvl="1" marL="800100">
              <a:buFont typeface="Arial" panose="020B0604020202020204" pitchFamily="34" charset="0"/>
              <a:buChar char="•"/>
            </a:pPr>
            <a:r>
              <a:rPr b="1" dirty="0" sz="2400" i="0" lang="en-US">
                <a:effectLst/>
                <a:latin typeface="Söhne"/>
              </a:rPr>
              <a:t>Setup Infrastructure</a:t>
            </a:r>
            <a:r>
              <a:rPr b="0" dirty="0" sz="2400" i="0" lang="en-US">
                <a:effectLst/>
                <a:latin typeface="Söhne"/>
              </a:rPr>
              <a:t>: Configure servers, databases, and other necessary infrastructure components.</a:t>
            </a:r>
          </a:p>
          <a:p>
            <a:pPr indent="-342900" lvl="1" marL="800100">
              <a:buFont typeface="Arial" panose="020B0604020202020204" pitchFamily="34" charset="0"/>
              <a:buChar char="•"/>
            </a:pPr>
            <a:r>
              <a:rPr b="1" dirty="0" sz="2400" i="0" lang="en-US">
                <a:effectLst/>
                <a:latin typeface="Söhne"/>
              </a:rPr>
              <a:t>Deploy Application</a:t>
            </a:r>
            <a:r>
              <a:rPr b="0" dirty="0" sz="2400" i="0" lang="en-US">
                <a:effectLst/>
                <a:latin typeface="Söhne"/>
              </a:rPr>
              <a:t>: Deploy the billing system application, ensuring that it is accessible to authorized users.</a:t>
            </a:r>
          </a:p>
          <a:p>
            <a:pPr indent="-342900" lvl="1" marL="800100">
              <a:buFont typeface="Arial" panose="020B0604020202020204" pitchFamily="34" charset="0"/>
              <a:buChar char="•"/>
            </a:pPr>
            <a:r>
              <a:rPr b="1" dirty="0" sz="2400" i="0" lang="en-US">
                <a:effectLst/>
                <a:latin typeface="Söhne"/>
              </a:rPr>
              <a:t>Monitoring and Maintenance</a:t>
            </a:r>
            <a:r>
              <a:rPr b="0" dirty="0" sz="2400" i="0" lang="en-US">
                <a:effectLst/>
                <a:latin typeface="Söhne"/>
              </a:rPr>
              <a:t>: Set up monitoring tools to track system performance and address any issues that arise. Regularly maintain the system to apply updates and security patches.</a:t>
            </a:r>
          </a:p>
          <a:p>
            <a:endParaRPr b="0" dirty="0" sz="2400" i="0" lang="en-US">
              <a:effectLst/>
              <a:latin typeface="Söhne"/>
            </a:endParaRPr>
          </a:p>
          <a:p>
            <a:pPr algn="l">
              <a:buFont typeface="+mj-lt"/>
              <a:buAutoNum type="arabicPeriod"/>
            </a:pPr>
            <a:endParaRPr b="0" dirty="0" i="0" lang="en-US">
              <a:solidFill>
                <a:srgbClr val="ECECEC"/>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1" name="object 2"/>
          <p:cNvSpPr txBox="1">
            <a:spLocks noGrp="1"/>
          </p:cNvSpPr>
          <p:nvPr>
            <p:ph type="title"/>
          </p:nvPr>
        </p:nvSpPr>
        <p:spPr>
          <a:xfrm>
            <a:off x="457200" y="672402"/>
            <a:ext cx="9798424" cy="499111"/>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r>
              <a:rPr dirty="0" sz="3950" lang="en-US" spc="5">
                <a:solidFill>
                  <a:srgbClr val="1CACE3"/>
                </a:solidFill>
              </a:rPr>
              <a:t>(CONTD)</a:t>
            </a:r>
            <a:endParaRPr dirty="0" sz="3950"/>
          </a:p>
        </p:txBody>
      </p:sp>
      <p:sp>
        <p:nvSpPr>
          <p:cNvPr id="1048612" name="TextBox 5"/>
          <p:cNvSpPr txBox="1"/>
          <p:nvPr/>
        </p:nvSpPr>
        <p:spPr>
          <a:xfrm>
            <a:off x="1011890" y="1359117"/>
            <a:ext cx="9798424" cy="3012441"/>
          </a:xfrm>
          <a:prstGeom prst="rect"/>
          <a:noFill/>
        </p:spPr>
        <p:txBody>
          <a:bodyPr wrap="square">
            <a:spAutoFit/>
          </a:bodyPr>
          <a:p>
            <a:pPr algn="l" indent="-285750" marL="285750">
              <a:buFont typeface="Arial" panose="020B0604020202020204" pitchFamily="34" charset="0"/>
              <a:buChar char="•"/>
            </a:pPr>
            <a:r>
              <a:rPr b="1" dirty="0" sz="2400" i="0" lang="en-US">
                <a:effectLst/>
                <a:latin typeface="Söhne"/>
              </a:rPr>
              <a:t>Integration</a:t>
            </a:r>
            <a:r>
              <a:rPr b="0" dirty="0" sz="2400" i="0" lang="en-US">
                <a:effectLst/>
                <a:latin typeface="Söhne"/>
              </a:rPr>
              <a:t>: Integrate the billing system with other systems such as CRM (Customer Relationship Management), accounting software, and payment gateways for seamless operation.</a:t>
            </a:r>
          </a:p>
          <a:p>
            <a:pPr algn="l" indent="-285750" marL="285750">
              <a:buFont typeface="Arial" panose="020B0604020202020204" pitchFamily="34" charset="0"/>
              <a:buChar char="•"/>
            </a:pPr>
            <a:r>
              <a:rPr b="1" dirty="0" sz="2400" i="0" lang="en-US">
                <a:effectLst/>
                <a:latin typeface="Söhne"/>
              </a:rPr>
              <a:t>Documentation</a:t>
            </a:r>
            <a:r>
              <a:rPr b="0" dirty="0" sz="2400" i="0" lang="en-US">
                <a:effectLst/>
                <a:latin typeface="Söhne"/>
              </a:rPr>
              <a:t>: Document the system architecture, algorithms, deployment procedures, and user manuals to aid in system understanding and troubleshooting.</a:t>
            </a:r>
          </a:p>
          <a:p>
            <a:pPr algn="l" indent="-285750" marL="285750">
              <a:buFont typeface="Arial" panose="020B0604020202020204" pitchFamily="34" charset="0"/>
              <a:buChar char="•"/>
            </a:pPr>
            <a:r>
              <a:rPr b="1" dirty="0" sz="2400" i="0" lang="en-US">
                <a:effectLst/>
                <a:latin typeface="Söhne"/>
              </a:rPr>
              <a:t>Training</a:t>
            </a:r>
            <a:r>
              <a:rPr b="0" dirty="0" sz="2400" i="0" lang="en-US">
                <a:effectLst/>
                <a:latin typeface="Söhne"/>
              </a:rPr>
              <a:t>: Provide training to users on how to use the billing system effectively, including entering data, generating invoices, and processing payments.</a:t>
            </a:r>
          </a:p>
          <a:p>
            <a:pPr algn="l" indent="-285750" marL="285750">
              <a:buFont typeface="Arial" panose="020B0604020202020204" pitchFamily="34" charset="0"/>
              <a:buChar char="•"/>
            </a:pPr>
            <a:r>
              <a:rPr b="1" dirty="0" sz="2400" i="0" lang="en-US">
                <a:effectLst/>
                <a:latin typeface="Söhne"/>
              </a:rPr>
              <a:t>Support</a:t>
            </a:r>
            <a:r>
              <a:rPr b="0" dirty="0" sz="2400" i="0" lang="en-US">
                <a:effectLst/>
                <a:latin typeface="Söhne"/>
              </a:rPr>
              <a:t>: Offer ongoing support to users to address any issues or questions they may have regarding the billing system.</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M2101K6P</dc:creator>
  <cp:lastModifiedBy>Tejaswini Ramesh</cp:lastModifiedBy>
  <dcterms:created xsi:type="dcterms:W3CDTF">2024-04-03T10:22:38Z</dcterms:created>
  <dcterms:modified xsi:type="dcterms:W3CDTF">2024-04-23T18:49:56Z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ICV">
    <vt:lpwstr>e9a5c12931114ed3b521ab8c21323ea6</vt:lpwstr>
  </property>
</Properties>
</file>