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5" r:id="rId9"/>
    <p:sldId id="264" r:id="rId10"/>
    <p:sldId id="266" r:id="rId11"/>
    <p:sldId id="267" r:id="rId12"/>
    <p:sldId id="269" r:id="rId13"/>
    <p:sldId id="270" r:id="rId14"/>
    <p:sldId id="271" r:id="rId15"/>
    <p:sldId id="27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94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968BB-E05D-015C-50EE-A854E3B476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B557BE-7DFF-B7D8-E852-CD890B8640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039C58-A37D-1205-C425-BFB314FF3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6D497-078E-4940-8228-C9AB71B2854E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345B6-557C-F894-32CD-4CE9AA969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0FBEE3-5411-1EDC-38A6-0364476EA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A5FEA-A795-4CA5-96A2-2430122AB0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7881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8CA98-2692-C2AE-7B07-0754DB579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809051-445F-CAD2-DEDE-70B1E00B4B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D2F842-4DDE-2B9C-A7B7-E990B2BBC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6D497-078E-4940-8228-C9AB71B2854E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C54858-37F9-CBEB-639B-7C70B4F74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7E263B-E65E-FCA7-DE08-FD92E2C9A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A5FEA-A795-4CA5-96A2-2430122AB0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1940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AC2A3A-6481-E25D-DDC9-39F2AB038A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1B9556-E998-6FD8-56D3-9B43846D5A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38401D-A96B-E2A8-B9F8-13874971E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6D497-078E-4940-8228-C9AB71B2854E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063A77-3696-FE1C-5DD9-08CF3ACA3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1F8AB4-9940-2E07-FF44-0E980EA30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A5FEA-A795-4CA5-96A2-2430122AB0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0508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43E1A-8F2F-DB8A-5F4A-39E0BFCFC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D201ED-26F7-984C-753C-523151DB46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54F1F1-0679-01B7-E24F-0577086F4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6D497-078E-4940-8228-C9AB71B2854E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1A57DE-47F8-93E8-27E2-0D1B241CE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045066-F843-CCA6-2E56-785B4A541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A5FEA-A795-4CA5-96A2-2430122AB0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759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B9A69-0F31-3AEA-6505-DABA2F738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A0BFA0-61B8-76AC-4E19-A7E49DB8DA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0EAF56-556E-6378-09AB-482B9039E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6D497-078E-4940-8228-C9AB71B2854E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51BFF0-0E0A-8EA8-7691-C41D2CD93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26A892-B70C-87DA-5F23-9BC610D5E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A5FEA-A795-4CA5-96A2-2430122AB0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8738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43430-1CA7-1438-2D38-B3189BBDA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5FF54-3A13-D8B4-22CC-658CD8F783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123611-EF8E-DC48-26D5-04EC1F935D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2A5C17-189D-CF2D-F015-E8B405EBC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6D497-078E-4940-8228-C9AB71B2854E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B81CBC-701B-510D-35A0-CE704B5D7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41C815-2618-8B36-C497-BC42B031B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A5FEA-A795-4CA5-96A2-2430122AB0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6525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D3B30-A65F-52B0-090F-E93F7521B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2F3E9F-0C48-6E25-9443-9187B988A8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8B6AD9-27C4-9A7E-35F9-B957AE5C7A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EAD071-3CF0-8106-8430-C92C98D172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FBB5C2-D646-BDDC-BD3E-CC42A41E9D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F1C1C6-1293-70B4-30BB-CC6CECFF1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6D497-078E-4940-8228-C9AB71B2854E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35F14C-855E-636A-CCDD-F212E67F0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F5293C-DD57-84F4-05A2-3AA06E79C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A5FEA-A795-4CA5-96A2-2430122AB0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7562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0B0A8-9E79-05F4-C45A-AB9682AB7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35EB98-1F13-05D8-71A8-F9D6D22B4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6D497-078E-4940-8228-C9AB71B2854E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607096-FA67-F1A0-32D0-2BF4B2875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AC25F7-C294-2CD5-86DA-502225A04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A5FEA-A795-4CA5-96A2-2430122AB0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844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B9DE09-BCD6-4B38-ED66-01FFD6FA3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6D497-078E-4940-8228-C9AB71B2854E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92BA9F-2D9C-ABE3-FF90-3963B6E6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416B58-657D-5F65-505C-46A407A6D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A5FEA-A795-4CA5-96A2-2430122AB0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354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23541-65E9-FD26-687A-2BA1F0FFC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35526-E395-9718-70EE-FB00C389C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E70053-5E6A-3132-9223-978A25AEC0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1EBAFF-0AE9-54A8-A30C-298A77276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6D497-078E-4940-8228-C9AB71B2854E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663D8E-EB74-F8A5-B331-A4AB8D52A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62EC1B-3442-8B8B-EB55-FAA17D065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A5FEA-A795-4CA5-96A2-2430122AB0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6529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ED36D-22BD-55AF-08B1-D2E108183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AD4851-F200-7161-A5F9-E1ABE2B6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824C87-8A32-C38E-9B64-6CEE5B412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85E0AF-B660-C306-AF76-FE8B79F6F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6D497-078E-4940-8228-C9AB71B2854E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33EE51-097F-352E-853E-3ABFAD7D7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4A4D77-FA7E-7523-C57F-2D6B0D30E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A5FEA-A795-4CA5-96A2-2430122AB0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2075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8F8291-1886-EC46-C00D-53ECA9C34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5331FD-B76B-03F6-C0E7-9449BE438B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334EA1-B609-D030-2DCC-6F825A7A0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D6D497-078E-4940-8228-C9AB71B2854E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597524-C808-F1F5-9223-E087FB5793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B3D30B-BABA-3D65-3772-E8C4178980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EA5FEA-A795-4CA5-96A2-2430122AB0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9849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mohamedamineferrag/edgeiiotset-cyber-security-dataset-of-iot-iio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74FED93-F04A-D84F-1C27-9A2AE3499C4A}"/>
              </a:ext>
            </a:extLst>
          </p:cNvPr>
          <p:cNvSpPr txBox="1"/>
          <p:nvPr/>
        </p:nvSpPr>
        <p:spPr>
          <a:xfrm>
            <a:off x="442451" y="251517"/>
            <a:ext cx="11543071" cy="9420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5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Table of Contents</a:t>
            </a:r>
            <a:endParaRPr lang="en-IN" sz="4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AA9CA0-D99D-4C86-1BBD-69A7D9BFFA8F}"/>
              </a:ext>
            </a:extLst>
          </p:cNvPr>
          <p:cNvSpPr txBox="1"/>
          <p:nvPr/>
        </p:nvSpPr>
        <p:spPr>
          <a:xfrm>
            <a:off x="1582993" y="1844880"/>
            <a:ext cx="7570839" cy="27692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Introduction to the Problem Domain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Acquisition 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Exploration  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Preparation and </a:t>
            </a: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Visualization</a:t>
            </a:r>
            <a:endParaRPr lang="en-IN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Model Selection and Training 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Model Fine-Tuning 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Solution Presentation 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6923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275B5-FCD1-3E1F-40BF-7C843A887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MODEL FINE TUNING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1B237-5C2E-4787-42EC-65691CD7A2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Hyper Parameter Tuning</a:t>
            </a:r>
          </a:p>
          <a:p>
            <a:pPr lvl="1"/>
            <a:r>
              <a:rPr lang="en-US" dirty="0"/>
              <a:t>Grid Search</a:t>
            </a:r>
          </a:p>
          <a:p>
            <a:pPr lvl="1"/>
            <a:r>
              <a:rPr lang="en-US" dirty="0"/>
              <a:t>Randomized search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75468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F9BA2-96AA-8619-2665-E9DCCA5D6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 Solution Presentation</a:t>
            </a:r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CAE8E36-E696-4FC5-67DB-3E0E94D0DD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Binary Classification: </a:t>
            </a:r>
          </a:p>
          <a:p>
            <a:pPr lvl="1"/>
            <a:r>
              <a:rPr lang="en-US" dirty="0"/>
              <a:t>Best result by tuning hyper parameter with Random forest classifier</a:t>
            </a:r>
          </a:p>
          <a:p>
            <a:pPr lvl="1"/>
            <a:endParaRPr lang="en-US" dirty="0"/>
          </a:p>
          <a:p>
            <a:pPr lvl="1"/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0F931B3-6629-6E6F-1348-B8FF29EF47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5519" y="2860451"/>
            <a:ext cx="4920137" cy="3704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3682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F5EB62-583C-FB01-43A5-E600B0FF96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880" y="406400"/>
            <a:ext cx="10916920" cy="5770563"/>
          </a:xfrm>
        </p:spPr>
        <p:txBody>
          <a:bodyPr/>
          <a:lstStyle/>
          <a:p>
            <a:r>
              <a:rPr lang="en-US" dirty="0"/>
              <a:t>Multi Class Classification</a:t>
            </a:r>
          </a:p>
          <a:p>
            <a:pPr lvl="1"/>
            <a:r>
              <a:rPr lang="en-US" dirty="0"/>
              <a:t>Best Result by hyper Parameter tuning in Random Forest Classifier</a:t>
            </a:r>
          </a:p>
          <a:p>
            <a:pPr lvl="1"/>
            <a:r>
              <a:rPr lang="en-US" dirty="0"/>
              <a:t>Even Better result in </a:t>
            </a:r>
            <a:r>
              <a:rPr lang="en-US" dirty="0" err="1"/>
              <a:t>XGBoost</a:t>
            </a:r>
            <a:endParaRPr lang="en-US" dirty="0"/>
          </a:p>
          <a:p>
            <a:pPr lvl="1"/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766FD9-FE8D-947A-700B-92040C68A2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120" y="1865219"/>
            <a:ext cx="6106160" cy="39967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E502E0E-F809-253B-616A-5858B10B3B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7189" y="1865219"/>
            <a:ext cx="4857931" cy="399678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D5E2B6F-91B6-9064-7695-F8301666668E}"/>
              </a:ext>
            </a:extLst>
          </p:cNvPr>
          <p:cNvSpPr txBox="1"/>
          <p:nvPr/>
        </p:nvSpPr>
        <p:spPr>
          <a:xfrm>
            <a:off x="2174240" y="5965111"/>
            <a:ext cx="162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Random forest 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53299C-661B-D098-B78B-FA825069443B}"/>
              </a:ext>
            </a:extLst>
          </p:cNvPr>
          <p:cNvSpPr txBox="1"/>
          <p:nvPr/>
        </p:nvSpPr>
        <p:spPr>
          <a:xfrm>
            <a:off x="8838007" y="5965111"/>
            <a:ext cx="976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XGBoost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17126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F108B-9636-CBB4-536C-FF437060CC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080" y="436880"/>
            <a:ext cx="10967720" cy="5740083"/>
          </a:xfrm>
        </p:spPr>
        <p:txBody>
          <a:bodyPr/>
          <a:lstStyle/>
          <a:p>
            <a:r>
              <a:rPr lang="en-US" dirty="0"/>
              <a:t>Multi Layer Perceptron (MLP):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B8A1580-4354-0CC7-FA02-5E9026005D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7960" y="1131252"/>
            <a:ext cx="576750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493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FD0EC1-9181-35BE-B9A7-79F9F96ED2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840" y="426720"/>
            <a:ext cx="10855960" cy="5750243"/>
          </a:xfrm>
        </p:spPr>
        <p:txBody>
          <a:bodyPr/>
          <a:lstStyle/>
          <a:p>
            <a:r>
              <a:rPr lang="en-US" dirty="0"/>
              <a:t>Feature Importance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8EAAEE-AAA6-6DA7-B2A6-79F56BDA97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760" y="883285"/>
            <a:ext cx="11201400" cy="561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4345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9EB30-18CF-598E-71DE-7FD649E63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and Conclusion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EF2143-FD93-BE70-6854-3317310F3D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01" y="1544320"/>
            <a:ext cx="2348892" cy="45516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A5FED05-4992-64B6-EBE9-1B3903328F33}"/>
              </a:ext>
            </a:extLst>
          </p:cNvPr>
          <p:cNvSpPr txBox="1"/>
          <p:nvPr/>
        </p:nvSpPr>
        <p:spPr>
          <a:xfrm>
            <a:off x="5019039" y="1544320"/>
            <a:ext cx="59133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GOAL / TARGET ACHIEVED: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Model can classify between attack and normal.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Model can specifically identify type of attack.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41930B-35C0-6036-1EB8-44D6DBEAA65E}"/>
              </a:ext>
            </a:extLst>
          </p:cNvPr>
          <p:cNvSpPr txBox="1"/>
          <p:nvPr/>
        </p:nvSpPr>
        <p:spPr>
          <a:xfrm>
            <a:off x="5019039" y="3000514"/>
            <a:ext cx="61874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Limitations: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Model have some trouble in finding </a:t>
            </a:r>
            <a:r>
              <a:rPr lang="en-US" dirty="0" err="1"/>
              <a:t>Attack_Types</a:t>
            </a:r>
            <a:r>
              <a:rPr lang="en-US" dirty="0"/>
              <a:t> like Password, uploading. Because of limited data.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F25022-B6E7-02B6-BE15-FA64F6428D59}"/>
              </a:ext>
            </a:extLst>
          </p:cNvPr>
          <p:cNvSpPr txBox="1"/>
          <p:nvPr/>
        </p:nvSpPr>
        <p:spPr>
          <a:xfrm>
            <a:off x="5019039" y="4667349"/>
            <a:ext cx="61874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Final Result: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/>
              <a:t>Out of 100%, the model can efficiently perform in classifying data with pass percentage of 92%.</a:t>
            </a:r>
          </a:p>
        </p:txBody>
      </p:sp>
    </p:spTree>
    <p:extLst>
      <p:ext uri="{BB962C8B-B14F-4D97-AF65-F5344CB8AC3E}">
        <p14:creationId xmlns:p14="http://schemas.microsoft.com/office/powerpoint/2010/main" val="2817321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B5760-1572-7819-81CF-D78871391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Introduction to the Problem Domain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FA7D68-DA03-345D-A818-0A3FA85C5330}"/>
              </a:ext>
            </a:extLst>
          </p:cNvPr>
          <p:cNvSpPr txBox="1"/>
          <p:nvPr/>
        </p:nvSpPr>
        <p:spPr>
          <a:xfrm>
            <a:off x="838199" y="1984456"/>
            <a:ext cx="9633155" cy="6719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Target: 	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goal is to build a machine learning </a:t>
            </a:r>
            <a:r>
              <a:rPr lang="en-US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model 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capable of detecting and classifying 	different </a:t>
            </a:r>
            <a:r>
              <a:rPr lang="en-US" dirty="0"/>
              <a:t>cyber-attack types from network traffic data.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776518-C561-08BA-6992-DE22DC87E555}"/>
              </a:ext>
            </a:extLst>
          </p:cNvPr>
          <p:cNvSpPr txBox="1"/>
          <p:nvPr/>
        </p:nvSpPr>
        <p:spPr>
          <a:xfrm>
            <a:off x="838199" y="3429000"/>
            <a:ext cx="1432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Project Type: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C23DA041-8BCC-CF67-6253-DBDF446CA2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0744" y="3600938"/>
            <a:ext cx="8621748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Machine Learning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was chosen to identify patterns in the data.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Supervised Learning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was selected because labeled data was available.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b="1" dirty="0"/>
              <a:t>Classification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was used to categorize events as either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cyber attack</a:t>
            </a:r>
            <a:r>
              <a:rPr lang="en-US" altLang="en-US" i="1" dirty="0"/>
              <a:t>s  </a:t>
            </a:r>
            <a:r>
              <a:rPr lang="en-US" altLang="en-US" dirty="0"/>
              <a:t>or not </a:t>
            </a:r>
            <a:r>
              <a:rPr lang="en-US" altLang="en-US" i="1" dirty="0"/>
              <a:t>.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Multi c</a:t>
            </a:r>
            <a:r>
              <a:rPr lang="en-US" altLang="en-US" i="1" dirty="0"/>
              <a:t>lass classification was used to identify the type of attack.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30652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B6972-2BE9-B4D3-03E9-73958B2AB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kern="100" dirty="0">
                <a:ea typeface="Calibri" panose="020F0502020204030204" pitchFamily="34" charset="0"/>
                <a:cs typeface="Times New Roman" panose="02020603050405020304" pitchFamily="18" charset="0"/>
              </a:rPr>
              <a:t>2. Data Acquisition 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AC2A16-A519-C0B0-082A-150EA1C60F9A}"/>
              </a:ext>
            </a:extLst>
          </p:cNvPr>
          <p:cNvSpPr txBox="1"/>
          <p:nvPr/>
        </p:nvSpPr>
        <p:spPr>
          <a:xfrm>
            <a:off x="838200" y="1817226"/>
            <a:ext cx="112457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Dataset Link: </a:t>
            </a:r>
            <a:r>
              <a:rPr lang="en-IN" dirty="0">
                <a:hlinkClick r:id="rId2"/>
              </a:rPr>
              <a:t>https://www.kaggle.com/datasets/mohamedamineferrag/edgeiiotset-cyber-security-dataset-of-iot-iiot</a:t>
            </a:r>
            <a:endParaRPr lang="en-US" b="1" dirty="0"/>
          </a:p>
          <a:p>
            <a:r>
              <a:rPr lang="en-US" b="1" dirty="0"/>
              <a:t>From: </a:t>
            </a:r>
            <a:r>
              <a:rPr lang="en-US" dirty="0"/>
              <a:t> Kaggle.com</a:t>
            </a:r>
            <a:r>
              <a:rPr lang="en-US" b="1" dirty="0"/>
              <a:t> </a:t>
            </a:r>
            <a:endParaRPr lang="en-IN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72EBD6-2967-0EAB-742A-55597160B661}"/>
              </a:ext>
            </a:extLst>
          </p:cNvPr>
          <p:cNvSpPr txBox="1"/>
          <p:nvPr/>
        </p:nvSpPr>
        <p:spPr>
          <a:xfrm>
            <a:off x="838200" y="3059668"/>
            <a:ext cx="1097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Summary</a:t>
            </a:r>
            <a:endParaRPr lang="en-IN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0C8EA4-DF1A-0670-EF5D-5304C380953E}"/>
              </a:ext>
            </a:extLst>
          </p:cNvPr>
          <p:cNvSpPr txBox="1"/>
          <p:nvPr/>
        </p:nvSpPr>
        <p:spPr>
          <a:xfrm>
            <a:off x="1387099" y="3528591"/>
            <a:ext cx="1007183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effectLst/>
                <a:latin typeface="Calibri" panose="020F0502020204030204" pitchFamily="34" charset="0"/>
              </a:rPr>
              <a:t>The dataset is a comprehensive and realistic cybersecurity dataset designed for machine learning-based intrusion detection in both centralized and federated learning modes.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800" dirty="0">
              <a:effectLst/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effectLst/>
                <a:latin typeface="Calibri" panose="020F0502020204030204" pitchFamily="34" charset="0"/>
              </a:rPr>
              <a:t>It includes 14 different cyberattacks grouped into five main threat categories: DoS/DDoS, information gathering, man-in-the-middle, injection, and malware attacks.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800" dirty="0">
              <a:effectLst/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effectLst/>
                <a:latin typeface="Calibri" panose="020F0502020204030204" pitchFamily="34" charset="0"/>
              </a:rPr>
              <a:t>The dataset is accompanied by exploratory data analysis and ML performance evaluation across different learning modes.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88464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C8BE5-B783-6095-92EE-6287EED31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Data Exploration 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D52A79-4B78-D8A0-A7DA-F2C775D0FCEA}"/>
              </a:ext>
            </a:extLst>
          </p:cNvPr>
          <p:cNvSpPr txBox="1"/>
          <p:nvPr/>
        </p:nvSpPr>
        <p:spPr>
          <a:xfrm>
            <a:off x="838200" y="2233914"/>
            <a:ext cx="2083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Data Summary</a:t>
            </a:r>
            <a:endParaRPr lang="en-IN" b="1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69354B7C-9D2B-9627-2B45-0AD657F139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5478" y="2634051"/>
            <a:ext cx="9788322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The dataset includes numerical columns representing various network traffic features.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The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Attack_type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column is a categorical variable containing string values that indicate the specific type attack.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There are two target variables: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Attack_label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used for binary classification (e.g., normal vs. attack).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Attack_type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used for multi-class classification (e.g., different types of attacks).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218917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24EAD-5096-BAD5-934B-4CED353F3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</a:t>
            </a:r>
            <a:r>
              <a:rPr lang="en-US" kern="100" dirty="0">
                <a:ea typeface="Calibri" panose="020F0502020204030204" pitchFamily="34" charset="0"/>
                <a:cs typeface="Times New Roman" panose="02020603050405020304" pitchFamily="18" charset="0"/>
              </a:rPr>
              <a:t>Data Preparation and </a:t>
            </a:r>
            <a:r>
              <a:rPr lang="en-US" sz="40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Visualization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926FE5-2C6D-B18D-7AB2-22FA10D0F678}"/>
              </a:ext>
            </a:extLst>
          </p:cNvPr>
          <p:cNvSpPr txBox="1"/>
          <p:nvPr/>
        </p:nvSpPr>
        <p:spPr>
          <a:xfrm>
            <a:off x="838200" y="1944546"/>
            <a:ext cx="714657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4.1 Data Cleaning:</a:t>
            </a:r>
          </a:p>
          <a:p>
            <a:r>
              <a:rPr lang="en-US" b="1" dirty="0"/>
              <a:t>                 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Dropping irrelevant data from the data set for better training.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Check for Null values or </a:t>
            </a:r>
            <a:r>
              <a:rPr lang="en-US" dirty="0" err="1"/>
              <a:t>NaN</a:t>
            </a:r>
            <a:r>
              <a:rPr lang="en-US" dirty="0"/>
              <a:t> fields.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Validating or Analyzing the value counts for each column.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8E49BF-2548-54AB-B448-03226156C1AE}"/>
              </a:ext>
            </a:extLst>
          </p:cNvPr>
          <p:cNvSpPr txBox="1"/>
          <p:nvPr/>
        </p:nvSpPr>
        <p:spPr>
          <a:xfrm>
            <a:off x="838200" y="3698872"/>
            <a:ext cx="13965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2"/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D16EC7-9B13-DFEE-03DF-65485194BF9E}"/>
              </a:ext>
            </a:extLst>
          </p:cNvPr>
          <p:cNvSpPr txBox="1"/>
          <p:nvPr/>
        </p:nvSpPr>
        <p:spPr>
          <a:xfrm>
            <a:off x="838200" y="4022037"/>
            <a:ext cx="398852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4.2 Data Visualization:</a:t>
            </a:r>
          </a:p>
          <a:p>
            <a:r>
              <a:rPr lang="en-US" b="1" dirty="0"/>
              <a:t>                 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Distribution of Attack labels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Attack Type Classifications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Distribution of Attack Type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0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EBB6688-FAB4-15A1-1576-03042154547D}"/>
              </a:ext>
            </a:extLst>
          </p:cNvPr>
          <p:cNvSpPr txBox="1"/>
          <p:nvPr/>
        </p:nvSpPr>
        <p:spPr>
          <a:xfrm>
            <a:off x="1042218" y="285532"/>
            <a:ext cx="81674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Irrelevant Features with respect to Dataset</a:t>
            </a:r>
            <a:endParaRPr lang="en-IN" sz="36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FB6652F-6338-F088-D721-C02FBDBD10E0}"/>
              </a:ext>
            </a:extLst>
          </p:cNvPr>
          <p:cNvSpPr/>
          <p:nvPr/>
        </p:nvSpPr>
        <p:spPr>
          <a:xfrm>
            <a:off x="963560" y="1467464"/>
            <a:ext cx="9960079" cy="392307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9B3F51-345F-8361-1323-0DB715F04ADD}"/>
              </a:ext>
            </a:extLst>
          </p:cNvPr>
          <p:cNvSpPr txBox="1"/>
          <p:nvPr/>
        </p:nvSpPr>
        <p:spPr>
          <a:xfrm>
            <a:off x="1120879" y="1730478"/>
            <a:ext cx="954712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>
                <a:solidFill>
                  <a:schemeClr val="bg1"/>
                </a:solidFill>
              </a:rPr>
              <a:t>features_to_remove</a:t>
            </a:r>
            <a:r>
              <a:rPr lang="en-IN" dirty="0">
                <a:solidFill>
                  <a:schemeClr val="bg1"/>
                </a:solidFill>
              </a:rPr>
              <a:t> = [</a:t>
            </a:r>
          </a:p>
          <a:p>
            <a:r>
              <a:rPr lang="en-IN" dirty="0">
                <a:solidFill>
                  <a:schemeClr val="bg1"/>
                </a:solidFill>
              </a:rPr>
              <a:t>    '</a:t>
            </a:r>
            <a:r>
              <a:rPr lang="en-IN" dirty="0" err="1">
                <a:solidFill>
                  <a:schemeClr val="bg1"/>
                </a:solidFill>
              </a:rPr>
              <a:t>ip.src_host</a:t>
            </a:r>
            <a:r>
              <a:rPr lang="en-IN" dirty="0">
                <a:solidFill>
                  <a:schemeClr val="bg1"/>
                </a:solidFill>
              </a:rPr>
              <a:t>',    '</a:t>
            </a:r>
            <a:r>
              <a:rPr lang="en-IN" dirty="0" err="1">
                <a:solidFill>
                  <a:schemeClr val="bg1"/>
                </a:solidFill>
              </a:rPr>
              <a:t>ip.dst_host</a:t>
            </a:r>
            <a:r>
              <a:rPr lang="en-IN" dirty="0">
                <a:solidFill>
                  <a:schemeClr val="bg1"/>
                </a:solidFill>
              </a:rPr>
              <a:t>',    'arp.dst.proto_ipv4',    'arp.src.proto_ipv4',    '</a:t>
            </a:r>
            <a:r>
              <a:rPr lang="en-IN" dirty="0" err="1">
                <a:solidFill>
                  <a:schemeClr val="bg1"/>
                </a:solidFill>
              </a:rPr>
              <a:t>http.file_data</a:t>
            </a:r>
            <a:r>
              <a:rPr lang="en-IN" dirty="0">
                <a:solidFill>
                  <a:schemeClr val="bg1"/>
                </a:solidFill>
              </a:rPr>
              <a:t>',    '</a:t>
            </a:r>
            <a:r>
              <a:rPr lang="en-IN" dirty="0" err="1">
                <a:solidFill>
                  <a:schemeClr val="bg1"/>
                </a:solidFill>
              </a:rPr>
              <a:t>http.request.uri.query</a:t>
            </a:r>
            <a:r>
              <a:rPr lang="en-IN" dirty="0">
                <a:solidFill>
                  <a:schemeClr val="bg1"/>
                </a:solidFill>
              </a:rPr>
              <a:t>',  '</a:t>
            </a:r>
            <a:r>
              <a:rPr lang="en-IN" dirty="0" err="1">
                <a:solidFill>
                  <a:schemeClr val="bg1"/>
                </a:solidFill>
              </a:rPr>
              <a:t>http.referer</a:t>
            </a:r>
            <a:r>
              <a:rPr lang="en-IN" dirty="0">
                <a:solidFill>
                  <a:schemeClr val="bg1"/>
                </a:solidFill>
              </a:rPr>
              <a:t>',    '</a:t>
            </a:r>
            <a:r>
              <a:rPr lang="en-IN" dirty="0" err="1">
                <a:solidFill>
                  <a:schemeClr val="bg1"/>
                </a:solidFill>
              </a:rPr>
              <a:t>http.request.full_uri</a:t>
            </a:r>
            <a:r>
              <a:rPr lang="en-IN" dirty="0">
                <a:solidFill>
                  <a:schemeClr val="bg1"/>
                </a:solidFill>
              </a:rPr>
              <a:t>',    '</a:t>
            </a:r>
            <a:r>
              <a:rPr lang="en-IN" dirty="0" err="1">
                <a:solidFill>
                  <a:schemeClr val="bg1"/>
                </a:solidFill>
              </a:rPr>
              <a:t>http.request.version</a:t>
            </a:r>
            <a:r>
              <a:rPr lang="en-IN" dirty="0">
                <a:solidFill>
                  <a:schemeClr val="bg1"/>
                </a:solidFill>
              </a:rPr>
              <a:t>',    '</a:t>
            </a:r>
            <a:r>
              <a:rPr lang="en-IN" dirty="0" err="1">
                <a:solidFill>
                  <a:schemeClr val="bg1"/>
                </a:solidFill>
              </a:rPr>
              <a:t>tcp.checksum</a:t>
            </a:r>
            <a:r>
              <a:rPr lang="en-IN" dirty="0">
                <a:solidFill>
                  <a:schemeClr val="bg1"/>
                </a:solidFill>
              </a:rPr>
              <a:t>’,</a:t>
            </a:r>
          </a:p>
          <a:p>
            <a:r>
              <a:rPr lang="en-IN" dirty="0">
                <a:solidFill>
                  <a:schemeClr val="bg1"/>
                </a:solidFill>
              </a:rPr>
              <a:t>   '</a:t>
            </a:r>
            <a:r>
              <a:rPr lang="en-IN" dirty="0" err="1">
                <a:solidFill>
                  <a:schemeClr val="bg1"/>
                </a:solidFill>
              </a:rPr>
              <a:t>tcp.options</a:t>
            </a:r>
            <a:r>
              <a:rPr lang="en-IN" dirty="0">
                <a:solidFill>
                  <a:schemeClr val="bg1"/>
                </a:solidFill>
              </a:rPr>
              <a:t>',    '</a:t>
            </a:r>
            <a:r>
              <a:rPr lang="en-IN" dirty="0" err="1">
                <a:solidFill>
                  <a:schemeClr val="bg1"/>
                </a:solidFill>
              </a:rPr>
              <a:t>tcp.payload</a:t>
            </a:r>
            <a:r>
              <a:rPr lang="en-IN" dirty="0">
                <a:solidFill>
                  <a:schemeClr val="bg1"/>
                </a:solidFill>
              </a:rPr>
              <a:t>',    'dns.qry.name',    '</a:t>
            </a:r>
            <a:r>
              <a:rPr lang="en-IN" dirty="0" err="1">
                <a:solidFill>
                  <a:schemeClr val="bg1"/>
                </a:solidFill>
              </a:rPr>
              <a:t>mqtt.protoname</a:t>
            </a:r>
            <a:r>
              <a:rPr lang="en-IN" dirty="0">
                <a:solidFill>
                  <a:schemeClr val="bg1"/>
                </a:solidFill>
              </a:rPr>
              <a:t>',    '</a:t>
            </a:r>
            <a:r>
              <a:rPr lang="en-IN" dirty="0" err="1">
                <a:solidFill>
                  <a:schemeClr val="bg1"/>
                </a:solidFill>
              </a:rPr>
              <a:t>mqtt.topic</a:t>
            </a:r>
            <a:r>
              <a:rPr lang="en-IN" dirty="0">
                <a:solidFill>
                  <a:schemeClr val="bg1"/>
                </a:solidFill>
              </a:rPr>
              <a:t>',    'mqtt.msg',    '</a:t>
            </a:r>
            <a:r>
              <a:rPr lang="en-IN" dirty="0" err="1">
                <a:solidFill>
                  <a:schemeClr val="bg1"/>
                </a:solidFill>
              </a:rPr>
              <a:t>mbtcp.trans_id</a:t>
            </a:r>
            <a:r>
              <a:rPr lang="en-IN" dirty="0">
                <a:solidFill>
                  <a:schemeClr val="bg1"/>
                </a:solidFill>
              </a:rPr>
              <a:t>’,   '</a:t>
            </a:r>
            <a:r>
              <a:rPr lang="en-IN" dirty="0" err="1">
                <a:solidFill>
                  <a:schemeClr val="bg1"/>
                </a:solidFill>
              </a:rPr>
              <a:t>mbtcp.unit_id</a:t>
            </a:r>
            <a:r>
              <a:rPr lang="en-IN" dirty="0">
                <a:solidFill>
                  <a:schemeClr val="bg1"/>
                </a:solidFill>
              </a:rPr>
              <a:t>',    '</a:t>
            </a:r>
            <a:r>
              <a:rPr lang="en-IN" dirty="0" err="1">
                <a:solidFill>
                  <a:schemeClr val="bg1"/>
                </a:solidFill>
              </a:rPr>
              <a:t>tcp.flags</a:t>
            </a:r>
            <a:r>
              <a:rPr lang="en-IN" dirty="0">
                <a:solidFill>
                  <a:schemeClr val="bg1"/>
                </a:solidFill>
              </a:rPr>
              <a:t>',     '</a:t>
            </a:r>
            <a:r>
              <a:rPr lang="en-IN" dirty="0" err="1">
                <a:solidFill>
                  <a:schemeClr val="bg1"/>
                </a:solidFill>
              </a:rPr>
              <a:t>tcp.checksum</a:t>
            </a:r>
            <a:r>
              <a:rPr lang="en-IN" dirty="0">
                <a:solidFill>
                  <a:schemeClr val="bg1"/>
                </a:solidFill>
              </a:rPr>
              <a:t>',     '</a:t>
            </a:r>
            <a:r>
              <a:rPr lang="en-IN" dirty="0" err="1">
                <a:solidFill>
                  <a:schemeClr val="bg1"/>
                </a:solidFill>
              </a:rPr>
              <a:t>tcp.connection.synack</a:t>
            </a:r>
            <a:r>
              <a:rPr lang="en-IN" dirty="0">
                <a:solidFill>
                  <a:schemeClr val="bg1"/>
                </a:solidFill>
              </a:rPr>
              <a:t>',    '</a:t>
            </a:r>
            <a:r>
              <a:rPr lang="en-IN" dirty="0" err="1">
                <a:solidFill>
                  <a:schemeClr val="bg1"/>
                </a:solidFill>
              </a:rPr>
              <a:t>tcp.seq</a:t>
            </a:r>
            <a:r>
              <a:rPr lang="en-IN" dirty="0">
                <a:solidFill>
                  <a:schemeClr val="bg1"/>
                </a:solidFill>
              </a:rPr>
              <a:t>',    '</a:t>
            </a:r>
            <a:r>
              <a:rPr lang="en-IN" dirty="0" err="1">
                <a:solidFill>
                  <a:schemeClr val="bg1"/>
                </a:solidFill>
              </a:rPr>
              <a:t>udp.time_delta</a:t>
            </a:r>
            <a:r>
              <a:rPr lang="en-IN" dirty="0">
                <a:solidFill>
                  <a:schemeClr val="bg1"/>
                </a:solidFill>
              </a:rPr>
              <a:t>’,    '</a:t>
            </a:r>
            <a:r>
              <a:rPr lang="en-IN" dirty="0" err="1">
                <a:solidFill>
                  <a:schemeClr val="bg1"/>
                </a:solidFill>
              </a:rPr>
              <a:t>mqtt.ver</a:t>
            </a:r>
            <a:r>
              <a:rPr lang="en-IN" dirty="0">
                <a:solidFill>
                  <a:schemeClr val="bg1"/>
                </a:solidFill>
              </a:rPr>
              <a:t>',    '</a:t>
            </a:r>
            <a:r>
              <a:rPr lang="en-IN" dirty="0" err="1">
                <a:solidFill>
                  <a:schemeClr val="bg1"/>
                </a:solidFill>
              </a:rPr>
              <a:t>arp.hw.size</a:t>
            </a:r>
            <a:r>
              <a:rPr lang="en-IN" dirty="0">
                <a:solidFill>
                  <a:schemeClr val="bg1"/>
                </a:solidFill>
              </a:rPr>
              <a:t>',    '</a:t>
            </a:r>
            <a:r>
              <a:rPr lang="en-IN" dirty="0" err="1">
                <a:solidFill>
                  <a:schemeClr val="bg1"/>
                </a:solidFill>
              </a:rPr>
              <a:t>icmp.transmit_timestamp</a:t>
            </a:r>
            <a:r>
              <a:rPr lang="en-IN" dirty="0">
                <a:solidFill>
                  <a:schemeClr val="bg1"/>
                </a:solidFill>
              </a:rPr>
              <a:t>',    '</a:t>
            </a:r>
            <a:r>
              <a:rPr lang="en-IN" dirty="0" err="1">
                <a:solidFill>
                  <a:schemeClr val="bg1"/>
                </a:solidFill>
              </a:rPr>
              <a:t>icmp.unused</a:t>
            </a:r>
            <a:r>
              <a:rPr lang="en-IN" dirty="0">
                <a:solidFill>
                  <a:schemeClr val="bg1"/>
                </a:solidFill>
              </a:rPr>
              <a:t>',    '</a:t>
            </a:r>
            <a:r>
              <a:rPr lang="en-IN" dirty="0" err="1">
                <a:solidFill>
                  <a:schemeClr val="bg1"/>
                </a:solidFill>
              </a:rPr>
              <a:t>http.request.method</a:t>
            </a:r>
            <a:r>
              <a:rPr lang="en-IN" dirty="0">
                <a:solidFill>
                  <a:schemeClr val="bg1"/>
                </a:solidFill>
              </a:rPr>
              <a:t>’,    '</a:t>
            </a:r>
            <a:r>
              <a:rPr lang="en-IN" dirty="0" err="1">
                <a:solidFill>
                  <a:schemeClr val="bg1"/>
                </a:solidFill>
              </a:rPr>
              <a:t>http.content_length</a:t>
            </a:r>
            <a:r>
              <a:rPr lang="en-IN" dirty="0">
                <a:solidFill>
                  <a:schemeClr val="bg1"/>
                </a:solidFill>
              </a:rPr>
              <a:t>',    '</a:t>
            </a:r>
            <a:r>
              <a:rPr lang="en-IN" dirty="0" err="1">
                <a:solidFill>
                  <a:schemeClr val="bg1"/>
                </a:solidFill>
              </a:rPr>
              <a:t>icmp.seq_le</a:t>
            </a:r>
            <a:r>
              <a:rPr lang="en-IN" dirty="0">
                <a:solidFill>
                  <a:schemeClr val="bg1"/>
                </a:solidFill>
              </a:rPr>
              <a:t>',    '</a:t>
            </a:r>
            <a:r>
              <a:rPr lang="en-IN" dirty="0" err="1">
                <a:solidFill>
                  <a:schemeClr val="bg1"/>
                </a:solidFill>
              </a:rPr>
              <a:t>http.tls_port</a:t>
            </a:r>
            <a:r>
              <a:rPr lang="en-IN" dirty="0">
                <a:solidFill>
                  <a:schemeClr val="bg1"/>
                </a:solidFill>
              </a:rPr>
              <a:t>',    '</a:t>
            </a:r>
            <a:r>
              <a:rPr lang="en-IN" dirty="0" err="1">
                <a:solidFill>
                  <a:schemeClr val="bg1"/>
                </a:solidFill>
              </a:rPr>
              <a:t>tcp.ack_raw</a:t>
            </a:r>
            <a:r>
              <a:rPr lang="en-IN" dirty="0">
                <a:solidFill>
                  <a:schemeClr val="bg1"/>
                </a:solidFill>
              </a:rPr>
              <a:t>',    '</a:t>
            </a:r>
            <a:r>
              <a:rPr lang="en-IN" dirty="0" err="1">
                <a:solidFill>
                  <a:schemeClr val="bg1"/>
                </a:solidFill>
              </a:rPr>
              <a:t>frame.time</a:t>
            </a:r>
            <a:r>
              <a:rPr lang="en-IN" dirty="0">
                <a:solidFill>
                  <a:schemeClr val="bg1"/>
                </a:solidFill>
              </a:rPr>
              <a:t>',    '</a:t>
            </a:r>
            <a:r>
              <a:rPr lang="en-IN" dirty="0" err="1">
                <a:solidFill>
                  <a:schemeClr val="bg1"/>
                </a:solidFill>
              </a:rPr>
              <a:t>dns.qry.name.len</a:t>
            </a:r>
            <a:r>
              <a:rPr lang="en-IN" dirty="0">
                <a:solidFill>
                  <a:schemeClr val="bg1"/>
                </a:solidFill>
              </a:rPr>
              <a:t>’,   '</a:t>
            </a:r>
            <a:r>
              <a:rPr lang="en-IN" dirty="0" err="1">
                <a:solidFill>
                  <a:schemeClr val="bg1"/>
                </a:solidFill>
              </a:rPr>
              <a:t>tcp.dstport</a:t>
            </a:r>
            <a:r>
              <a:rPr lang="en-IN" dirty="0">
                <a:solidFill>
                  <a:schemeClr val="bg1"/>
                </a:solidFill>
              </a:rPr>
              <a:t>',    '</a:t>
            </a:r>
            <a:r>
              <a:rPr lang="en-IN" dirty="0" err="1">
                <a:solidFill>
                  <a:schemeClr val="bg1"/>
                </a:solidFill>
              </a:rPr>
              <a:t>tcp.srcport</a:t>
            </a:r>
            <a:r>
              <a:rPr lang="en-IN" dirty="0">
                <a:solidFill>
                  <a:schemeClr val="bg1"/>
                </a:solidFill>
              </a:rPr>
              <a:t>',    '</a:t>
            </a:r>
            <a:r>
              <a:rPr lang="en-IN" dirty="0" err="1">
                <a:solidFill>
                  <a:schemeClr val="bg1"/>
                </a:solidFill>
              </a:rPr>
              <a:t>mqtt.topic_len</a:t>
            </a:r>
            <a:r>
              <a:rPr lang="en-IN" dirty="0">
                <a:solidFill>
                  <a:schemeClr val="bg1"/>
                </a:solidFill>
              </a:rPr>
              <a:t>',    '</a:t>
            </a:r>
            <a:r>
              <a:rPr lang="en-IN" dirty="0" err="1">
                <a:solidFill>
                  <a:schemeClr val="bg1"/>
                </a:solidFill>
              </a:rPr>
              <a:t>mqtt.proto_len</a:t>
            </a:r>
            <a:r>
              <a:rPr lang="en-IN" dirty="0">
                <a:solidFill>
                  <a:schemeClr val="bg1"/>
                </a:solidFill>
              </a:rPr>
              <a:t>',    '</a:t>
            </a:r>
            <a:r>
              <a:rPr lang="en-IN" dirty="0" err="1">
                <a:solidFill>
                  <a:schemeClr val="bg1"/>
                </a:solidFill>
              </a:rPr>
              <a:t>mqtt.conack.flags</a:t>
            </a:r>
            <a:r>
              <a:rPr lang="en-IN" dirty="0">
                <a:solidFill>
                  <a:schemeClr val="bg1"/>
                </a:solidFill>
              </a:rPr>
              <a:t>',    '</a:t>
            </a:r>
            <a:r>
              <a:rPr lang="en-IN" dirty="0" err="1">
                <a:solidFill>
                  <a:schemeClr val="bg1"/>
                </a:solidFill>
              </a:rPr>
              <a:t>tcp.len</a:t>
            </a:r>
            <a:r>
              <a:rPr lang="en-IN" dirty="0">
                <a:solidFill>
                  <a:schemeClr val="bg1"/>
                </a:solidFill>
              </a:rPr>
              <a:t>’,    '</a:t>
            </a:r>
            <a:r>
              <a:rPr lang="en-IN" dirty="0" err="1">
                <a:solidFill>
                  <a:schemeClr val="bg1"/>
                </a:solidFill>
              </a:rPr>
              <a:t>udp.port</a:t>
            </a:r>
            <a:r>
              <a:rPr lang="en-IN" dirty="0">
                <a:solidFill>
                  <a:schemeClr val="bg1"/>
                </a:solidFill>
              </a:rPr>
              <a:t>',    '</a:t>
            </a:r>
            <a:r>
              <a:rPr lang="en-IN" dirty="0" err="1">
                <a:solidFill>
                  <a:schemeClr val="bg1"/>
                </a:solidFill>
              </a:rPr>
              <a:t>mqtt.msg_decoded_as</a:t>
            </a:r>
            <a:r>
              <a:rPr lang="en-IN" dirty="0">
                <a:solidFill>
                  <a:schemeClr val="bg1"/>
                </a:solidFill>
              </a:rPr>
              <a:t>',    </a:t>
            </a:r>
          </a:p>
          <a:p>
            <a:r>
              <a:rPr lang="en-IN" dirty="0">
                <a:solidFill>
                  <a:schemeClr val="bg1"/>
                </a:solidFill>
              </a:rPr>
              <a:t>]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85821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14ACC-967B-4254-3C75-C4247FBAF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 of Attack Label and Attack Type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8133390-7868-B8C1-FDFE-BDA64731E8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3154" y="4215797"/>
            <a:ext cx="7905692" cy="2642203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35F0867-00F3-D211-D40E-D44D627A48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6005" y="1573594"/>
            <a:ext cx="8599990" cy="2642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2435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30382-8FB6-FDCF-1CBE-EDE088A00E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06079"/>
            <a:ext cx="10515600" cy="6012708"/>
          </a:xfrm>
        </p:spPr>
        <p:txBody>
          <a:bodyPr/>
          <a:lstStyle/>
          <a:p>
            <a:r>
              <a:rPr lang="en-US" dirty="0"/>
              <a:t>Challenges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Class Imbalance</a:t>
            </a:r>
          </a:p>
          <a:p>
            <a:pPr marL="914400" lvl="2" indent="0">
              <a:buNone/>
            </a:pPr>
            <a:r>
              <a:rPr lang="en-US" dirty="0"/>
              <a:t>SOLUTIONS:</a:t>
            </a:r>
          </a:p>
          <a:p>
            <a:pPr marL="1828800" lvl="3" indent="-457200">
              <a:buFont typeface="+mj-lt"/>
              <a:buAutoNum type="arabicPeriod"/>
            </a:pPr>
            <a:r>
              <a:rPr lang="en-US" dirty="0"/>
              <a:t>SMOTE (Synthetic Minority Over-sampling Technique): Generates synthetic examples.</a:t>
            </a:r>
          </a:p>
          <a:p>
            <a:pPr marL="1828800" lvl="3" indent="-457200">
              <a:buFont typeface="+mj-lt"/>
              <a:buAutoNum type="arabicPeriod"/>
            </a:pPr>
            <a:r>
              <a:rPr lang="en-US" dirty="0"/>
              <a:t>Adjust Class Weights: Many models can be assigned weights to classes. Heavier weights for minority classes help the model treat them as more important.</a:t>
            </a:r>
          </a:p>
          <a:p>
            <a:pPr marL="1828800" lvl="3" indent="-457200">
              <a:buFont typeface="+mj-lt"/>
              <a:buAutoNum type="arabicPeriod"/>
            </a:pPr>
            <a:r>
              <a:rPr lang="en-US" dirty="0"/>
              <a:t>Usage of Precision, F1 score and confusion matrix.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AutoNum type="arabicPeriod" startAt="2"/>
            </a:pPr>
            <a:r>
              <a:rPr lang="en-US" dirty="0"/>
              <a:t>Nearest Probability </a:t>
            </a:r>
          </a:p>
          <a:p>
            <a:pPr lvl="2"/>
            <a:r>
              <a:rPr lang="en-US" dirty="0"/>
              <a:t>The possibility of the model that would predict the Attack label as 0.1, 0.2 or 0.99 which is not a valid Attack label. S</a:t>
            </a:r>
          </a:p>
          <a:p>
            <a:pPr lvl="2"/>
            <a:r>
              <a:rPr lang="en-US" sz="2000" dirty="0"/>
              <a:t>SOLUTION:</a:t>
            </a:r>
          </a:p>
          <a:p>
            <a:pPr lvl="3"/>
            <a:r>
              <a:rPr lang="en-US" dirty="0"/>
              <a:t> By adjusting threshold ( Ex: 0.5)</a:t>
            </a:r>
          </a:p>
          <a:p>
            <a:pPr marL="1428750" lvl="2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5100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449D8-E63B-A549-A1ED-5E546CDA3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Model Selection &amp; Training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41B2E-8D6B-00EE-A721-B806DF7327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BINARY CLASSIFICATION &amp; MULTICLASS CLASSIFICATION</a:t>
            </a:r>
          </a:p>
          <a:p>
            <a:pPr lvl="2"/>
            <a:r>
              <a:rPr lang="en-US" dirty="0"/>
              <a:t>MODEL 1: Logistic Regression</a:t>
            </a:r>
          </a:p>
          <a:p>
            <a:pPr lvl="2"/>
            <a:r>
              <a:rPr lang="en-US" dirty="0"/>
              <a:t>MODEL 2: Decision Tree Classifier</a:t>
            </a:r>
          </a:p>
          <a:p>
            <a:pPr lvl="2"/>
            <a:r>
              <a:rPr lang="en-US" dirty="0"/>
              <a:t>MODEL 3: Random Forest Classifier</a:t>
            </a:r>
          </a:p>
          <a:p>
            <a:pPr lvl="2"/>
            <a:r>
              <a:rPr lang="en-US" dirty="0"/>
              <a:t>MODEL 4: </a:t>
            </a:r>
            <a:r>
              <a:rPr lang="en-US" dirty="0" err="1"/>
              <a:t>XGBoost</a:t>
            </a:r>
            <a:endParaRPr lang="en-US" dirty="0"/>
          </a:p>
          <a:p>
            <a:r>
              <a:rPr lang="en-US" dirty="0"/>
              <a:t>MLP – MULTI LAYER PERCEPTRON</a:t>
            </a:r>
          </a:p>
        </p:txBody>
      </p:sp>
    </p:spTree>
    <p:extLst>
      <p:ext uri="{BB962C8B-B14F-4D97-AF65-F5344CB8AC3E}">
        <p14:creationId xmlns:p14="http://schemas.microsoft.com/office/powerpoint/2010/main" val="37224452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740</TotalTime>
  <Words>839</Words>
  <Application>Microsoft Office PowerPoint</Application>
  <PresentationFormat>Widescreen</PresentationFormat>
  <Paragraphs>95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Wingdings</vt:lpstr>
      <vt:lpstr>Office Theme</vt:lpstr>
      <vt:lpstr>PowerPoint Presentation</vt:lpstr>
      <vt:lpstr>1. Introduction to the Problem Domain</vt:lpstr>
      <vt:lpstr>2. Data Acquisition </vt:lpstr>
      <vt:lpstr>3. Data Exploration </vt:lpstr>
      <vt:lpstr>4. Data Preparation and Visualization</vt:lpstr>
      <vt:lpstr>PowerPoint Presentation</vt:lpstr>
      <vt:lpstr>Visualization of Attack Label and Attack Type</vt:lpstr>
      <vt:lpstr>PowerPoint Presentation</vt:lpstr>
      <vt:lpstr>5. Model Selection &amp; Training</vt:lpstr>
      <vt:lpstr>6. MODEL FINE TUNING</vt:lpstr>
      <vt:lpstr>7. Solution Presentation</vt:lpstr>
      <vt:lpstr>PowerPoint Presentation</vt:lpstr>
      <vt:lpstr>PowerPoint Presentation</vt:lpstr>
      <vt:lpstr>PowerPoint Presentation</vt:lpstr>
      <vt:lpstr>Result and 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Arshathul Mohamed Haq Bahadur Ibrahim Khalifullah</dc:creator>
  <cp:lastModifiedBy>Arshathul Mohamed Haq Bahadur Ibrahim Khalifullah</cp:lastModifiedBy>
  <cp:revision>7</cp:revision>
  <dcterms:created xsi:type="dcterms:W3CDTF">2025-06-17T12:07:44Z</dcterms:created>
  <dcterms:modified xsi:type="dcterms:W3CDTF">2025-07-08T18:20:46Z</dcterms:modified>
</cp:coreProperties>
</file>