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4"/>
  </p:notesMasterIdLst>
  <p:handoutMasterIdLst>
    <p:handoutMasterId r:id="rId15"/>
  </p:handoutMasterIdLst>
  <p:sldIdLst>
    <p:sldId id="312" r:id="rId5"/>
    <p:sldId id="304" r:id="rId6"/>
    <p:sldId id="324" r:id="rId7"/>
    <p:sldId id="315" r:id="rId8"/>
    <p:sldId id="317" r:id="rId9"/>
    <p:sldId id="318" r:id="rId10"/>
    <p:sldId id="325" r:id="rId11"/>
    <p:sldId id="321" r:id="rId12"/>
    <p:sldId id="326" r:id="rId13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itra Ghoshal" initials="AG" lastIdx="1" clrIdx="0">
    <p:extLst>
      <p:ext uri="{19B8F6BF-5375-455C-9EA6-DF929625EA0E}">
        <p15:presenceInfo xmlns:p15="http://schemas.microsoft.com/office/powerpoint/2012/main" userId="a02a71b90c38003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32" autoAdjust="0"/>
    <p:restoredTop sz="95388" autoAdjust="0"/>
  </p:normalViewPr>
  <p:slideViewPr>
    <p:cSldViewPr snapToGrid="0" snapToObjects="1">
      <p:cViewPr varScale="1">
        <p:scale>
          <a:sx n="67" d="100"/>
          <a:sy n="67" d="100"/>
        </p:scale>
        <p:origin x="876" y="78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Lead Scoring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6583680" cy="1107702"/>
          </a:xfrm>
        </p:spPr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528047"/>
            <a:ext cx="6583680" cy="3513937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-Data Analysis</a:t>
            </a:r>
          </a:p>
          <a:p>
            <a:r>
              <a:rPr lang="en-US" dirty="0"/>
              <a:t>-Finding out missing Data </a:t>
            </a:r>
          </a:p>
          <a:p>
            <a:r>
              <a:rPr lang="en-US" dirty="0"/>
              <a:t>-Dropping missing Data</a:t>
            </a:r>
          </a:p>
          <a:p>
            <a:r>
              <a:rPr lang="en-US" dirty="0"/>
              <a:t>-Finding out the outlier</a:t>
            </a:r>
          </a:p>
          <a:p>
            <a:r>
              <a:rPr lang="en-US" dirty="0"/>
              <a:t>-Plotting Graphs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360E3-3889-660A-2E38-1B0D92E50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385888"/>
            <a:ext cx="6583680" cy="4543425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GB" dirty="0"/>
              <a:t>Preparing Data(Creating Dummy values)</a:t>
            </a:r>
          </a:p>
          <a:p>
            <a:pPr marL="342900" indent="-342900">
              <a:buFontTx/>
              <a:buChar char="-"/>
            </a:pPr>
            <a:r>
              <a:rPr lang="en-GB" dirty="0"/>
              <a:t>Scaling</a:t>
            </a:r>
          </a:p>
          <a:p>
            <a:pPr marL="342900" indent="-342900">
              <a:buFontTx/>
              <a:buChar char="-"/>
            </a:pPr>
            <a:r>
              <a:rPr lang="en-GB" dirty="0"/>
              <a:t>Mode Building</a:t>
            </a:r>
          </a:p>
          <a:p>
            <a:pPr marL="342900" indent="-342900">
              <a:buFontTx/>
              <a:buChar char="-"/>
            </a:pPr>
            <a:r>
              <a:rPr lang="en-GB" dirty="0"/>
              <a:t>Feature Scaling </a:t>
            </a:r>
          </a:p>
          <a:p>
            <a:pPr marL="342900" indent="-342900">
              <a:buFontTx/>
              <a:buChar char="-"/>
            </a:pPr>
            <a:r>
              <a:rPr lang="en-GB" dirty="0"/>
              <a:t>Predicting </a:t>
            </a:r>
          </a:p>
          <a:p>
            <a:pPr marL="342900" indent="-342900">
              <a:buFontTx/>
              <a:buChar char="-"/>
            </a:pPr>
            <a:r>
              <a:rPr lang="en-GB" dirty="0"/>
              <a:t>Plotting the ROC curve</a:t>
            </a:r>
          </a:p>
          <a:p>
            <a:pPr marL="342900" indent="-342900">
              <a:buFontTx/>
              <a:buChar char="-"/>
            </a:pPr>
            <a:r>
              <a:rPr lang="en-GB" dirty="0"/>
              <a:t>Conclusion </a:t>
            </a:r>
          </a:p>
          <a:p>
            <a:pPr marL="342900" indent="-342900">
              <a:buFontTx/>
              <a:buChar char="-"/>
            </a:pPr>
            <a:endParaRPr lang="en-GB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4E271-2C49-B72A-49A1-8F6A14AEE1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50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5"/>
            <a:ext cx="7796464" cy="1222385"/>
          </a:xfrm>
        </p:spPr>
        <p:txBody>
          <a:bodyPr/>
          <a:lstStyle/>
          <a:p>
            <a:r>
              <a:rPr lang="en-US" dirty="0"/>
              <a:t>Data analysis and cleaning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5424" y="2303028"/>
            <a:ext cx="3162095" cy="3815384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We imported the </a:t>
            </a:r>
            <a:r>
              <a:rPr lang="en-US" dirty="0" err="1"/>
              <a:t>libries</a:t>
            </a:r>
            <a:r>
              <a:rPr lang="en-US" dirty="0"/>
              <a:t> and made a Data Frame with the name of df1</a:t>
            </a:r>
          </a:p>
          <a:p>
            <a:pPr lvl="1"/>
            <a:r>
              <a:rPr lang="en-US" dirty="0"/>
              <a:t>Checked missing data on various values </a:t>
            </a:r>
          </a:p>
          <a:p>
            <a:pPr lvl="1"/>
            <a:r>
              <a:rPr lang="en-US" dirty="0"/>
              <a:t>Dropped all the columns which did not have strong correlation ship with the Target.</a:t>
            </a:r>
          </a:p>
          <a:p>
            <a:pPr lvl="1"/>
            <a:r>
              <a:rPr lang="en-US" dirty="0"/>
              <a:t>Checking Outliers and treating them</a:t>
            </a:r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33680A80-5C61-DD02-1119-0565C0AD5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159" y="2303028"/>
            <a:ext cx="3284951" cy="3720337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Performing Univariant Analysis between Variables </a:t>
            </a:r>
          </a:p>
          <a:p>
            <a:pPr lvl="1"/>
            <a:r>
              <a:rPr lang="en-US" dirty="0"/>
              <a:t>Also created heatmaps.</a:t>
            </a:r>
          </a:p>
          <a:p>
            <a:pPr marL="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65393"/>
            <a:ext cx="7631709" cy="1091627"/>
          </a:xfrm>
        </p:spPr>
        <p:txBody>
          <a:bodyPr/>
          <a:lstStyle/>
          <a:p>
            <a:r>
              <a:rPr lang="en-GB" b="1" i="0" dirty="0">
                <a:effectLst/>
                <a:highlight>
                  <a:srgbClr val="FFFFFF"/>
                </a:highlight>
                <a:latin typeface="system-ui"/>
              </a:rPr>
              <a:t>Creating dummy variable for categorical columns</a:t>
            </a:r>
            <a:br>
              <a:rPr lang="en-GB" b="1" i="0" dirty="0">
                <a:effectLst/>
                <a:highlight>
                  <a:srgbClr val="FFFFFF"/>
                </a:highlight>
                <a:latin typeface="system-ui"/>
              </a:rPr>
            </a:br>
            <a:endParaRPr lang="en-US" dirty="0"/>
          </a:p>
        </p:txBody>
      </p:sp>
      <p:pic>
        <p:nvPicPr>
          <p:cNvPr id="10" name="Picture Placeholder 9" descr="A person wearing a blue suit and headphones pointing at a computer">
            <a:extLst>
              <a:ext uri="{FF2B5EF4-FFF2-40B4-BE49-F238E27FC236}">
                <a16:creationId xmlns:a16="http://schemas.microsoft.com/office/drawing/2014/main" id="{DD0A0899-5B02-CEB5-E5DD-448B169C23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31888" r="31888"/>
          <a:stretch/>
        </p:blipFill>
        <p:spPr>
          <a:xfrm>
            <a:off x="8989454" y="965393"/>
            <a:ext cx="3202545" cy="589260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E778C9-1372-B14B-BE6F-EAACAE00FC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897" y="1662917"/>
            <a:ext cx="8266844" cy="373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/>
          <a:lstStyle/>
          <a:p>
            <a:r>
              <a:rPr lang="en-US" dirty="0"/>
              <a:t>Model Building 1</a:t>
            </a:r>
          </a:p>
        </p:txBody>
      </p:sp>
      <p:pic>
        <p:nvPicPr>
          <p:cNvPr id="7" name="Picture Placeholder 6" descr="A person wearing glasses and a blue shirt">
            <a:extLst>
              <a:ext uri="{FF2B5EF4-FFF2-40B4-BE49-F238E27FC236}">
                <a16:creationId xmlns:a16="http://schemas.microsoft.com/office/drawing/2014/main" id="{C570EB79-053B-0283-9D2D-6266701EEDD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19088" r="19088"/>
          <a:stretch/>
        </p:blipFill>
        <p:spPr>
          <a:xfrm>
            <a:off x="8989454" y="3405189"/>
            <a:ext cx="3202546" cy="3452811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D91B560-0949-FBAE-ABF4-FF3C0000CA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1" y="2070056"/>
            <a:ext cx="5672138" cy="432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11C23BA-7865-308A-5C66-80E90856F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highlight>
                  <a:srgbClr val="FFFFFF"/>
                </a:highlight>
                <a:latin typeface="system-ui"/>
              </a:rPr>
              <a:t>Metrics beyond simply accuracy</a:t>
            </a:r>
            <a:br>
              <a:rPr lang="en-IN" b="1" i="0" dirty="0">
                <a:effectLst/>
                <a:highlight>
                  <a:srgbClr val="FFFFFF"/>
                </a:highlight>
                <a:latin typeface="system-ui"/>
              </a:rPr>
            </a:b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A3A3D72-B6DD-CF72-D20D-13A40568883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Calculating the sensitivity of our logistic regression </a:t>
            </a:r>
            <a:r>
              <a:rPr lang="en-GB" dirty="0" err="1"/>
              <a:t>modelTP</a:t>
            </a:r>
            <a:r>
              <a:rPr lang="en-GB" dirty="0"/>
              <a:t> / float(TP+FN)</a:t>
            </a:r>
          </a:p>
          <a:p>
            <a:pPr marL="0" indent="0">
              <a:buNone/>
            </a:pPr>
            <a:r>
              <a:rPr lang="en-GB" dirty="0"/>
              <a:t>Calculating specificity TN / float(TN+FP)</a:t>
            </a:r>
          </a:p>
          <a:p>
            <a:pPr marL="0" indent="0">
              <a:buNone/>
            </a:pPr>
            <a:r>
              <a:rPr lang="en-GB" dirty="0"/>
              <a:t>Calculating false positive rate - predicting churn when customer does not have churned - print(FP/ float(TN+FP))</a:t>
            </a:r>
          </a:p>
          <a:p>
            <a:pPr marL="0" indent="0">
              <a:buNone/>
            </a:pPr>
            <a:r>
              <a:rPr lang="en-IN" dirty="0"/>
              <a:t>Calculating positive predictive value - </a:t>
            </a:r>
            <a:r>
              <a:rPr lang="en-GB" dirty="0"/>
              <a:t>print (TP / float(TP+FP))</a:t>
            </a:r>
          </a:p>
          <a:p>
            <a:pPr marL="0" indent="0">
              <a:buNone/>
            </a:pPr>
            <a:r>
              <a:rPr lang="en-IN" dirty="0"/>
              <a:t>Negative predictive value</a:t>
            </a:r>
            <a:r>
              <a:rPr lang="en-GB" dirty="0"/>
              <a:t> - print (TN / float(TN+ FN))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A9EB1F-58EB-2BAE-58FA-91FA98A467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118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DA5FB35-59BB-2EB8-17A4-D89AB20ECC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602951" y="2057020"/>
            <a:ext cx="5268060" cy="4344006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D4DC37-23B9-0C99-D057-C4792FC4B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highlight>
                  <a:srgbClr val="FFFFFF"/>
                </a:highlight>
                <a:latin typeface="system-ui"/>
              </a:rPr>
              <a:t>Plotting the ROC Curve:</a:t>
            </a:r>
            <a:br>
              <a:rPr lang="en-IN" b="1" i="0" dirty="0">
                <a:effectLst/>
                <a:highlight>
                  <a:srgbClr val="FFFFFF"/>
                </a:highlight>
                <a:latin typeface="system-ui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12651-4A11-1A88-8DE4-59DB3C53A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highlight>
                  <a:srgbClr val="FFFFFF"/>
                </a:highlight>
                <a:latin typeface="system-ui"/>
              </a:rPr>
              <a:t>Conclusion:</a:t>
            </a:r>
            <a:br>
              <a:rPr lang="en-IN" b="1" i="0" dirty="0">
                <a:effectLst/>
                <a:highlight>
                  <a:srgbClr val="FFFFFF"/>
                </a:highlight>
                <a:latin typeface="system-ui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30B2E-139F-90A7-0C6C-AF8F75928B4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l"/>
            <a:r>
              <a:rPr lang="en-GB" b="1" i="0" dirty="0">
                <a:effectLst/>
                <a:highlight>
                  <a:srgbClr val="FFFFFF"/>
                </a:highlight>
                <a:latin typeface="system-ui"/>
              </a:rPr>
              <a:t>Training Dataset: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highlight>
                  <a:srgbClr val="FFFFFF"/>
                </a:highlight>
                <a:latin typeface="system-ui"/>
              </a:rPr>
              <a:t>Accuracy: 88.57%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highlight>
                  <a:srgbClr val="FFFFFF"/>
                </a:highlight>
                <a:latin typeface="system-ui"/>
              </a:rPr>
              <a:t>Sensitivity: 76.84%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highlight>
                  <a:srgbClr val="FFFFFF"/>
                </a:highlight>
                <a:latin typeface="system-ui"/>
              </a:rPr>
              <a:t>Specificity: 95.80%</a:t>
            </a:r>
          </a:p>
          <a:p>
            <a:pPr algn="l"/>
            <a:r>
              <a:rPr lang="en-GB" b="1" i="0" dirty="0">
                <a:effectLst/>
                <a:highlight>
                  <a:srgbClr val="FFFFFF"/>
                </a:highlight>
                <a:latin typeface="system-ui"/>
              </a:rPr>
              <a:t>Test Dataset: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highlight>
                  <a:srgbClr val="FFFFFF"/>
                </a:highlight>
                <a:latin typeface="system-ui"/>
              </a:rPr>
              <a:t>Accuracy: 84.61%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highlight>
                  <a:srgbClr val="FFFFFF"/>
                </a:highlight>
                <a:latin typeface="system-ui"/>
              </a:rPr>
              <a:t>Sensitivity: 89.59%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highlight>
                  <a:srgbClr val="FFFFFF"/>
                </a:highlight>
                <a:latin typeface="system-ui"/>
              </a:rPr>
              <a:t>Specificity: 81.34%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8CE4D7-B7AA-A482-E8FB-1002E213DB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75125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{78764ED6-34C3-4E3F-8D9C-CC621BEB7D8E}tf78438558_win32</Template>
  <TotalTime>108</TotalTime>
  <Words>234</Words>
  <Application>Microsoft Office PowerPoint</Application>
  <PresentationFormat>Widescreen</PresentationFormat>
  <Paragraphs>48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Calibri</vt:lpstr>
      <vt:lpstr>Sabon Next LT</vt:lpstr>
      <vt:lpstr>system-ui</vt:lpstr>
      <vt:lpstr>Custom</vt:lpstr>
      <vt:lpstr>Lead Scoring</vt:lpstr>
      <vt:lpstr>Roadmap</vt:lpstr>
      <vt:lpstr>PowerPoint Presentation</vt:lpstr>
      <vt:lpstr>Data analysis and cleaning</vt:lpstr>
      <vt:lpstr>Creating dummy variable for categorical columns </vt:lpstr>
      <vt:lpstr>Model Building 1</vt:lpstr>
      <vt:lpstr>Metrics beyond simply accuracy </vt:lpstr>
      <vt:lpstr>Plotting the ROC Curve: </vt:lpstr>
      <vt:lpstr>Conclusion: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Analysis project</dc:title>
  <dc:subject/>
  <dc:creator>Aritra Ghoshal</dc:creator>
  <cp:lastModifiedBy>Aritra Ghoshal</cp:lastModifiedBy>
  <cp:revision>3</cp:revision>
  <dcterms:created xsi:type="dcterms:W3CDTF">2024-02-26T15:16:41Z</dcterms:created>
  <dcterms:modified xsi:type="dcterms:W3CDTF">2024-07-01T18:11:30Z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