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9" r:id="rId5"/>
    <p:sldId id="257" r:id="rId6"/>
    <p:sldId id="273" r:id="rId7"/>
    <p:sldId id="259" r:id="rId8"/>
    <p:sldId id="261" r:id="rId9"/>
    <p:sldId id="263" r:id="rId10"/>
    <p:sldId id="27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.azis" initials="m" lastIdx="1" clrIdx="0">
    <p:extLst>
      <p:ext uri="{19B8F6BF-5375-455C-9EA6-DF929625EA0E}">
        <p15:presenceInfo xmlns:p15="http://schemas.microsoft.com/office/powerpoint/2012/main" userId="S::muhammad.azis@365.ugm.ac.id::24062a4e-658c-4bd9-a618-f82a4cfa3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6360" y="2001837"/>
            <a:ext cx="5221840" cy="1508125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6360" y="3602038"/>
            <a:ext cx="5221840" cy="1655762"/>
          </a:xfr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99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144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4036" y="2619910"/>
            <a:ext cx="4986552" cy="1942566"/>
          </a:xfrm>
        </p:spPr>
        <p:txBody>
          <a:bodyPr anchor="b">
            <a:normAutofit/>
          </a:bodyPr>
          <a:lstStyle>
            <a:lvl1pPr>
              <a:defRPr sz="36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53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8BD1-A9F3-433E-9406-F0F0A8EFDADE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3A03-3BEC-416B-8907-B2675BFED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9" y="1116819"/>
            <a:ext cx="5933114" cy="1508125"/>
          </a:xfrm>
        </p:spPr>
        <p:txBody>
          <a:bodyPr>
            <a:noAutofit/>
          </a:bodyPr>
          <a:lstStyle/>
          <a:p>
            <a:pPr algn="r"/>
            <a:br>
              <a:rPr lang="en-US" dirty="0"/>
            </a:br>
            <a:r>
              <a:rPr lang="en-US" sz="1800" dirty="0"/>
              <a:t>Python Programming for Chemical Engineers</a:t>
            </a:r>
            <a:br>
              <a:rPr lang="en-US" dirty="0"/>
            </a:br>
            <a:r>
              <a:rPr lang="en-US" dirty="0"/>
              <a:t>Root 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4359" y="3552452"/>
            <a:ext cx="6511954" cy="1361209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0000FF"/>
                </a:solidFill>
              </a:rPr>
              <a:t>Muhammad Mufti </a:t>
            </a:r>
            <a:r>
              <a:rPr lang="en-US" sz="1900" b="1" dirty="0" err="1">
                <a:solidFill>
                  <a:srgbClr val="0000FF"/>
                </a:solidFill>
              </a:rPr>
              <a:t>Azis</a:t>
            </a:r>
            <a:r>
              <a:rPr lang="en-US" sz="1900" b="1" dirty="0">
                <a:solidFill>
                  <a:srgbClr val="0000FF"/>
                </a:solidFill>
              </a:rPr>
              <a:t>, </a:t>
            </a:r>
            <a:r>
              <a:rPr lang="en-US" sz="1900" b="1" dirty="0" err="1">
                <a:solidFill>
                  <a:srgbClr val="0000FF"/>
                </a:solidFill>
              </a:rPr>
              <a:t>Ph.D</a:t>
            </a:r>
            <a:endParaRPr lang="en-US" sz="1900" b="1" dirty="0">
              <a:solidFill>
                <a:srgbClr val="0000FF"/>
              </a:solidFill>
            </a:endParaRPr>
          </a:p>
          <a:p>
            <a:r>
              <a:rPr lang="en-US" sz="1900" dirty="0"/>
              <a:t>Department of Chemical Engineering, </a:t>
            </a:r>
          </a:p>
          <a:p>
            <a:r>
              <a:rPr lang="en-US" sz="1900" dirty="0"/>
              <a:t>Faculty of Engineering, UGM, Indonesia</a:t>
            </a:r>
          </a:p>
        </p:txBody>
      </p:sp>
      <p:pic>
        <p:nvPicPr>
          <p:cNvPr id="1026" name="Picture 2" descr="Hasil gambar untuk icheme logo">
            <a:extLst>
              <a:ext uri="{FF2B5EF4-FFF2-40B4-BE49-F238E27FC236}">
                <a16:creationId xmlns:a16="http://schemas.microsoft.com/office/drawing/2014/main" id="{0294E088-9646-492A-80F8-53BA6E23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2" y="5052306"/>
            <a:ext cx="1051601" cy="13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sil gambar untuk python logo">
            <a:extLst>
              <a:ext uri="{FF2B5EF4-FFF2-40B4-BE49-F238E27FC236}">
                <a16:creationId xmlns:a16="http://schemas.microsoft.com/office/drawing/2014/main" id="{D832CD93-B7D5-427F-A3E1-C8C8526C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72" y="5228194"/>
            <a:ext cx="1495455" cy="10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7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err="1"/>
              <a:t>Scipy.Optimize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FEFD4-764F-4309-8783-D0DE750FA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9" t="24760" r="21469" b="34954"/>
          <a:stretch/>
        </p:blipFill>
        <p:spPr>
          <a:xfrm>
            <a:off x="755010" y="1310781"/>
            <a:ext cx="6123964" cy="207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8E79F-574C-4A54-BC96-446D2075F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4" t="13629" r="33217" b="48817"/>
          <a:stretch/>
        </p:blipFill>
        <p:spPr>
          <a:xfrm>
            <a:off x="511731" y="3907172"/>
            <a:ext cx="6308520" cy="23465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32CD1D-DE7D-410A-B5C1-6CF88234BB92}"/>
              </a:ext>
            </a:extLst>
          </p:cNvPr>
          <p:cNvCxnSpPr>
            <a:cxnSpLocks/>
          </p:cNvCxnSpPr>
          <p:nvPr/>
        </p:nvCxnSpPr>
        <p:spPr>
          <a:xfrm>
            <a:off x="285226" y="3540154"/>
            <a:ext cx="7357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1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FBE-6A8B-4286-854A-7B4D2EDE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Exercise Problem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CBB670-1CFC-44E7-8E06-7422B8CC304D}"/>
              </a:ext>
            </a:extLst>
          </p:cNvPr>
          <p:cNvGrpSpPr/>
          <p:nvPr/>
        </p:nvGrpSpPr>
        <p:grpSpPr>
          <a:xfrm>
            <a:off x="813733" y="1740729"/>
            <a:ext cx="7482979" cy="3418717"/>
            <a:chOff x="813733" y="1740729"/>
            <a:chExt cx="7482979" cy="341871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2D06DA-0022-4E12-BEA3-B0434245CE7D}"/>
                </a:ext>
              </a:extLst>
            </p:cNvPr>
            <p:cNvSpPr/>
            <p:nvPr/>
          </p:nvSpPr>
          <p:spPr>
            <a:xfrm>
              <a:off x="6098797" y="1740729"/>
              <a:ext cx="1233182" cy="171553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F7DB27-D50B-4E24-9538-9F98375A88C1}"/>
                </a:ext>
              </a:extLst>
            </p:cNvPr>
            <p:cNvSpPr/>
            <p:nvPr/>
          </p:nvSpPr>
          <p:spPr>
            <a:xfrm>
              <a:off x="1619076" y="3087152"/>
              <a:ext cx="1233182" cy="171553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A57E9BC-6A02-48AA-A145-FDCD44BD0FBA}"/>
                </a:ext>
              </a:extLst>
            </p:cNvPr>
            <p:cNvSpPr/>
            <p:nvPr/>
          </p:nvSpPr>
          <p:spPr>
            <a:xfrm>
              <a:off x="4282579" y="4504893"/>
              <a:ext cx="547381" cy="28522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FA4AF0-FD83-4DB4-9002-60C9EE3BF106}"/>
                </a:ext>
              </a:extLst>
            </p:cNvPr>
            <p:cNvSpPr/>
            <p:nvPr/>
          </p:nvSpPr>
          <p:spPr>
            <a:xfrm>
              <a:off x="1619076" y="3733118"/>
              <a:ext cx="1233182" cy="10569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712A4-AA99-4A9D-ABDD-D7A94D55EC27}"/>
                </a:ext>
              </a:extLst>
            </p:cNvPr>
            <p:cNvSpPr/>
            <p:nvPr/>
          </p:nvSpPr>
          <p:spPr>
            <a:xfrm>
              <a:off x="6098797" y="2516697"/>
              <a:ext cx="1233182" cy="931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3B3594-E352-41DD-A45B-4C382ED15B50}"/>
                </a:ext>
              </a:extLst>
            </p:cNvPr>
            <p:cNvCxnSpPr>
              <a:cxnSpLocks/>
            </p:cNvCxnSpPr>
            <p:nvPr/>
          </p:nvCxnSpPr>
          <p:spPr>
            <a:xfrm>
              <a:off x="813733" y="4790114"/>
              <a:ext cx="74829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8552B5-DC64-49DC-A415-88FC59F795A2}"/>
                </a:ext>
              </a:extLst>
            </p:cNvPr>
            <p:cNvSpPr/>
            <p:nvPr/>
          </p:nvSpPr>
          <p:spPr>
            <a:xfrm>
              <a:off x="4358081" y="4274190"/>
              <a:ext cx="394282" cy="41106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222957-DBEA-4F7E-8523-17AC66C1717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852258" y="4479721"/>
              <a:ext cx="1505823" cy="25172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EEE54E7-03B9-44E2-8EA6-464773D499AB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4752363" y="3223471"/>
              <a:ext cx="1346434" cy="12562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3AA787-C630-44A7-A33F-09D25ACC2CC4}"/>
                </a:ext>
              </a:extLst>
            </p:cNvPr>
            <p:cNvCxnSpPr/>
            <p:nvPr/>
          </p:nvCxnSpPr>
          <p:spPr>
            <a:xfrm>
              <a:off x="1374435" y="3733118"/>
              <a:ext cx="0" cy="1069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4C09E5-4E94-4E6D-90BA-A70E6E23871C}"/>
                </a:ext>
              </a:extLst>
            </p:cNvPr>
            <p:cNvSpPr txBox="1"/>
            <p:nvPr/>
          </p:nvSpPr>
          <p:spPr>
            <a:xfrm>
              <a:off x="979021" y="3963005"/>
              <a:ext cx="43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0C1F67-DD09-4514-BBD3-9A1695463CDC}"/>
                </a:ext>
              </a:extLst>
            </p:cNvPr>
            <p:cNvSpPr txBox="1"/>
            <p:nvPr/>
          </p:nvSpPr>
          <p:spPr>
            <a:xfrm>
              <a:off x="2044137" y="3363785"/>
              <a:ext cx="38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A3426B-3A61-4961-B540-A63D05518F0E}"/>
                </a:ext>
              </a:extLst>
            </p:cNvPr>
            <p:cNvSpPr txBox="1"/>
            <p:nvPr/>
          </p:nvSpPr>
          <p:spPr>
            <a:xfrm>
              <a:off x="6523858" y="2168287"/>
              <a:ext cx="38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64345-B99A-4EC0-A321-EAF007424E99}"/>
                </a:ext>
              </a:extLst>
            </p:cNvPr>
            <p:cNvSpPr txBox="1"/>
            <p:nvPr/>
          </p:nvSpPr>
          <p:spPr>
            <a:xfrm>
              <a:off x="3220014" y="4071962"/>
              <a:ext cx="562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v,Q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EA7A36-9AC0-469B-915C-A825229C2C76}"/>
                </a:ext>
              </a:extLst>
            </p:cNvPr>
            <p:cNvSpPr txBox="1"/>
            <p:nvPr/>
          </p:nvSpPr>
          <p:spPr>
            <a:xfrm>
              <a:off x="5131257" y="2809917"/>
              <a:ext cx="886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Dp,Le</a:t>
              </a:r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710DB6-3484-4AE6-A4FF-B04D2714E520}"/>
                </a:ext>
              </a:extLst>
            </p:cNvPr>
            <p:cNvCxnSpPr>
              <a:cxnSpLocks/>
            </p:cNvCxnSpPr>
            <p:nvPr/>
          </p:nvCxnSpPr>
          <p:spPr>
            <a:xfrm>
              <a:off x="7542077" y="2513889"/>
              <a:ext cx="0" cy="22636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012C2C-E900-4502-9AD8-DAFB7AF68ED3}"/>
                </a:ext>
              </a:extLst>
            </p:cNvPr>
            <p:cNvSpPr txBox="1"/>
            <p:nvPr/>
          </p:nvSpPr>
          <p:spPr>
            <a:xfrm>
              <a:off x="7654167" y="3385316"/>
              <a:ext cx="434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D11D37-6C71-424E-B3C1-DD97446E9398}"/>
                </a:ext>
              </a:extLst>
            </p:cNvPr>
            <p:cNvSpPr txBox="1"/>
            <p:nvPr/>
          </p:nvSpPr>
          <p:spPr>
            <a:xfrm>
              <a:off x="4259509" y="4790114"/>
              <a:ext cx="98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Pump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D67AD1-7575-495B-BFE1-CFDF6CFC8C50}"/>
              </a:ext>
            </a:extLst>
          </p:cNvPr>
          <p:cNvSpPr txBox="1"/>
          <p:nvPr/>
        </p:nvSpPr>
        <p:spPr>
          <a:xfrm>
            <a:off x="176174" y="5529573"/>
            <a:ext cx="875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problem is adapted from the book of: </a:t>
            </a:r>
            <a:r>
              <a:rPr lang="en-US" sz="1600" i="1" dirty="0" err="1"/>
              <a:t>Pemodelan</a:t>
            </a:r>
            <a:r>
              <a:rPr lang="en-US" sz="1600" i="1" dirty="0"/>
              <a:t> </a:t>
            </a:r>
            <a:r>
              <a:rPr lang="en-US" sz="1600" i="1" dirty="0" err="1"/>
              <a:t>Matematis</a:t>
            </a:r>
            <a:r>
              <a:rPr lang="en-US" sz="1600" i="1" dirty="0"/>
              <a:t> dan </a:t>
            </a:r>
            <a:r>
              <a:rPr lang="en-US" sz="1600" i="1" dirty="0" err="1"/>
              <a:t>Penyelesaian</a:t>
            </a:r>
            <a:r>
              <a:rPr lang="en-US" sz="1600" i="1" dirty="0"/>
              <a:t> </a:t>
            </a:r>
            <a:r>
              <a:rPr lang="en-US" sz="1600" i="1" dirty="0" err="1"/>
              <a:t>Numeris</a:t>
            </a:r>
            <a:r>
              <a:rPr lang="en-US" sz="1600" dirty="0"/>
              <a:t>, </a:t>
            </a:r>
            <a:r>
              <a:rPr lang="en-US" sz="1600" dirty="0" err="1"/>
              <a:t>Wahyudi</a:t>
            </a:r>
            <a:r>
              <a:rPr lang="en-US" sz="1600" dirty="0"/>
              <a:t> B. </a:t>
            </a:r>
            <a:r>
              <a:rPr lang="en-US" sz="1600" dirty="0" err="1"/>
              <a:t>Sediawan</a:t>
            </a:r>
            <a:r>
              <a:rPr lang="en-US" sz="1600" dirty="0"/>
              <a:t> and </a:t>
            </a:r>
            <a:r>
              <a:rPr lang="en-US" sz="1600" dirty="0" err="1"/>
              <a:t>Agus</a:t>
            </a:r>
            <a:r>
              <a:rPr lang="en-US" sz="1600" dirty="0"/>
              <a:t> </a:t>
            </a:r>
            <a:r>
              <a:rPr lang="en-US" sz="1600" dirty="0" err="1"/>
              <a:t>Prasetya</a:t>
            </a:r>
            <a:r>
              <a:rPr lang="en-US" sz="1600" dirty="0"/>
              <a:t>, 1997 on page 115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CD7A72-A97E-4A3B-B990-F6F427026998}"/>
              </a:ext>
            </a:extLst>
          </p:cNvPr>
          <p:cNvSpPr/>
          <p:nvPr/>
        </p:nvSpPr>
        <p:spPr>
          <a:xfrm>
            <a:off x="2143386" y="3689683"/>
            <a:ext cx="92280" cy="9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B2A07B-A150-4E2C-8D5E-6D4184B4820C}"/>
              </a:ext>
            </a:extLst>
          </p:cNvPr>
          <p:cNvSpPr/>
          <p:nvPr/>
        </p:nvSpPr>
        <p:spPr>
          <a:xfrm>
            <a:off x="6635691" y="2487898"/>
            <a:ext cx="92280" cy="99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FBE-6A8B-4286-854A-7B4D2EDE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Exercise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629D-775B-47CE-876B-59049AE3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0" y="1343818"/>
            <a:ext cx="8691519" cy="51088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+mj-lt"/>
              </a:rPr>
              <a:t>A liquid is transferred from tank 1 to tank 2 with pump via a pipe with diameter </a:t>
            </a:r>
            <a:r>
              <a:rPr lang="en-US" sz="1600" dirty="0" err="1">
                <a:latin typeface="+mj-lt"/>
              </a:rPr>
              <a:t>Dp</a:t>
            </a:r>
            <a:r>
              <a:rPr lang="en-US" sz="1600" dirty="0">
                <a:latin typeface="+mj-lt"/>
              </a:rPr>
              <a:t>. The equivalent length, Le, is provided. The characteristic of centrifugal pump which reflects the relationship between Q (cm3/s) and pump head (Hm, cm) can be approximated as: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By applying, Bernoulli equation between point 1 and 2, we obtain: 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Friction factor is approximated by empirical relationship: 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FF"/>
                </a:solidFill>
                <a:latin typeface="+mj-lt"/>
              </a:rPr>
              <a:t>You are asked to estimate the liquid velocity (v) and flowrate (Q) in the pipe by using Secant method. Plot the value of v for various value of </a:t>
            </a:r>
            <a:r>
              <a:rPr lang="en-US" sz="1600" b="1" dirty="0" err="1">
                <a:solidFill>
                  <a:srgbClr val="0000FF"/>
                </a:solidFill>
                <a:latin typeface="+mj-lt"/>
              </a:rPr>
              <a:t>Dp</a:t>
            </a:r>
            <a:r>
              <a:rPr lang="en-US" sz="1600" b="1" dirty="0">
                <a:solidFill>
                  <a:srgbClr val="0000FF"/>
                </a:solidFill>
                <a:latin typeface="+mj-lt"/>
              </a:rPr>
              <a:t> (1&lt;</a:t>
            </a:r>
            <a:r>
              <a:rPr lang="en-US" sz="1600" b="1" dirty="0" err="1">
                <a:solidFill>
                  <a:srgbClr val="0000FF"/>
                </a:solidFill>
                <a:latin typeface="+mj-lt"/>
              </a:rPr>
              <a:t>Dp</a:t>
            </a:r>
            <a:r>
              <a:rPr lang="en-US" sz="1600" b="1" dirty="0">
                <a:solidFill>
                  <a:srgbClr val="0000FF"/>
                </a:solidFill>
                <a:latin typeface="+mj-lt"/>
              </a:rPr>
              <a:t>&lt;10 cm) </a:t>
            </a: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Calculation data: </a:t>
            </a:r>
            <a:r>
              <a:rPr lang="el-GR" sz="1600" dirty="0">
                <a:latin typeface="+mj-lt"/>
              </a:rPr>
              <a:t>ρ</a:t>
            </a:r>
            <a:r>
              <a:rPr lang="en-US" sz="1600" dirty="0">
                <a:latin typeface="+mj-lt"/>
              </a:rPr>
              <a:t>=1 g/cm</a:t>
            </a:r>
            <a:r>
              <a:rPr lang="en-US" sz="1600" baseline="30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, </a:t>
            </a:r>
            <a:r>
              <a:rPr lang="el-GR" sz="1600" dirty="0">
                <a:latin typeface="+mj-lt"/>
              </a:rPr>
              <a:t>μ</a:t>
            </a:r>
            <a:r>
              <a:rPr lang="en-US" sz="1600" dirty="0">
                <a:latin typeface="+mj-lt"/>
              </a:rPr>
              <a:t>=0.01 g/(</a:t>
            </a:r>
            <a:r>
              <a:rPr lang="en-US" sz="1600" dirty="0" err="1">
                <a:latin typeface="+mj-lt"/>
              </a:rPr>
              <a:t>cm.s</a:t>
            </a:r>
            <a:r>
              <a:rPr lang="en-US" sz="1600" dirty="0">
                <a:latin typeface="+mj-lt"/>
              </a:rPr>
              <a:t>), g=981 cm/s</a:t>
            </a:r>
            <a:r>
              <a:rPr lang="en-US" sz="1600" baseline="30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, z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=300 cm, z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=800, Le=20000 cm. </a:t>
            </a: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E11A2B-4D11-4F9F-BC21-9C18E3708E21}"/>
                  </a:ext>
                </a:extLst>
              </p:cNvPr>
              <p:cNvSpPr/>
              <p:nvPr/>
            </p:nvSpPr>
            <p:spPr>
              <a:xfrm>
                <a:off x="72468" y="2084806"/>
                <a:ext cx="71879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=3718.5−2.3496∙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+7.8474∙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−9.5812.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E11A2B-4D11-4F9F-BC21-9C18E370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" y="2084806"/>
                <a:ext cx="718793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D8BA0-15E1-4B6D-A833-5ABA2A61D2AA}"/>
                  </a:ext>
                </a:extLst>
              </p:cNvPr>
              <p:cNvSpPr/>
              <p:nvPr/>
            </p:nvSpPr>
            <p:spPr>
              <a:xfrm>
                <a:off x="226240" y="2477306"/>
                <a:ext cx="17213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D8BA0-15E1-4B6D-A833-5ABA2A61D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0" y="2477306"/>
                <a:ext cx="172130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8A5200-C4B0-4ACF-B08F-72A917046920}"/>
                  </a:ext>
                </a:extLst>
              </p:cNvPr>
              <p:cNvSpPr/>
              <p:nvPr/>
            </p:nvSpPr>
            <p:spPr>
              <a:xfrm>
                <a:off x="2666187" y="3429000"/>
                <a:ext cx="3246017" cy="79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8A5200-C4B0-4ACF-B08F-72A917046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87" y="3429000"/>
                <a:ext cx="3246017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BA012-8D12-4960-A274-C43BB55466A8}"/>
                  </a:ext>
                </a:extLst>
              </p:cNvPr>
              <p:cNvSpPr/>
              <p:nvPr/>
            </p:nvSpPr>
            <p:spPr>
              <a:xfrm>
                <a:off x="1947544" y="4592160"/>
                <a:ext cx="1391535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0.0596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0.215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FBA012-8D12-4960-A274-C43BB5546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44" y="4592160"/>
                <a:ext cx="1391535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B9EBF5-012D-4E41-875B-4641AEE849B6}"/>
                  </a:ext>
                </a:extLst>
              </p:cNvPr>
              <p:cNvSpPr/>
              <p:nvPr/>
            </p:nvSpPr>
            <p:spPr>
              <a:xfrm>
                <a:off x="4204877" y="4582733"/>
                <a:ext cx="1707327" cy="654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B9EBF5-012D-4E41-875B-4641AEE84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77" y="4582733"/>
                <a:ext cx="1707327" cy="654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5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asil gambar untuk book shelf front view">
            <a:extLst>
              <a:ext uri="{FF2B5EF4-FFF2-40B4-BE49-F238E27FC236}">
                <a16:creationId xmlns:a16="http://schemas.microsoft.com/office/drawing/2014/main" id="{DB1F7023-F4E4-4947-B579-F1E660B4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73" y="43736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EEFAC-0B7F-419C-9E26-A991368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3" y="24364"/>
            <a:ext cx="7886700" cy="1325563"/>
          </a:xfrm>
        </p:spPr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1B390-07C2-41AD-81ED-C28889627AC0}"/>
              </a:ext>
            </a:extLst>
          </p:cNvPr>
          <p:cNvSpPr/>
          <p:nvPr/>
        </p:nvSpPr>
        <p:spPr>
          <a:xfrm>
            <a:off x="106428" y="1405853"/>
            <a:ext cx="3676262" cy="29453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EF18-7FC2-4762-837D-C18ADF2ADF56}"/>
              </a:ext>
            </a:extLst>
          </p:cNvPr>
          <p:cNvSpPr/>
          <p:nvPr/>
        </p:nvSpPr>
        <p:spPr>
          <a:xfrm>
            <a:off x="4680462" y="1428827"/>
            <a:ext cx="1144549" cy="19221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BC926-1BFC-4E0F-9CB6-F5EA1A51E5AF}"/>
              </a:ext>
            </a:extLst>
          </p:cNvPr>
          <p:cNvSpPr/>
          <p:nvPr/>
        </p:nvSpPr>
        <p:spPr>
          <a:xfrm>
            <a:off x="6576302" y="1390222"/>
            <a:ext cx="1940767" cy="19607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AD97A-803B-4CFB-B0C7-E382F1CCE3A4}"/>
              </a:ext>
            </a:extLst>
          </p:cNvPr>
          <p:cNvSpPr txBox="1"/>
          <p:nvPr/>
        </p:nvSpPr>
        <p:spPr>
          <a:xfrm>
            <a:off x="176045" y="1438286"/>
            <a:ext cx="367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#Main program</a:t>
            </a:r>
          </a:p>
          <a:p>
            <a:r>
              <a:rPr lang="en-US" dirty="0"/>
              <a:t>#Data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#Calculation process</a:t>
            </a:r>
          </a:p>
          <a:p>
            <a:r>
              <a:rPr lang="en-US" dirty="0"/>
              <a:t>Prepare a vector of </a:t>
            </a:r>
            <a:r>
              <a:rPr lang="en-US" dirty="0" err="1"/>
              <a:t>Dpspan</a:t>
            </a:r>
            <a:endParaRPr lang="en-US" dirty="0"/>
          </a:p>
          <a:p>
            <a:r>
              <a:rPr lang="en-US" dirty="0"/>
              <a:t>for loop to access each value of 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#Plotting and prepare table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FE26A1-35FD-414E-A4C1-8710D5E98843}"/>
              </a:ext>
            </a:extLst>
          </p:cNvPr>
          <p:cNvCxnSpPr>
            <a:cxnSpLocks/>
          </p:cNvCxnSpPr>
          <p:nvPr/>
        </p:nvCxnSpPr>
        <p:spPr>
          <a:xfrm>
            <a:off x="3625833" y="1834125"/>
            <a:ext cx="12795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1298CB-0171-4A76-8F7B-73BEC6C99D6D}"/>
              </a:ext>
            </a:extLst>
          </p:cNvPr>
          <p:cNvSpPr txBox="1"/>
          <p:nvPr/>
        </p:nvSpPr>
        <p:spPr>
          <a:xfrm>
            <a:off x="4821991" y="2096474"/>
            <a:ext cx="93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Program</a:t>
            </a:r>
          </a:p>
          <a:p>
            <a:r>
              <a:rPr lang="en-US" sz="1400" b="1" dirty="0"/>
              <a:t> Secant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2FD23-6043-4ECC-8F25-E3BDDBD18591}"/>
              </a:ext>
            </a:extLst>
          </p:cNvPr>
          <p:cNvSpPr txBox="1"/>
          <p:nvPr/>
        </p:nvSpPr>
        <p:spPr>
          <a:xfrm>
            <a:off x="3374617" y="3548201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6658B-7A7D-49AB-8145-969CBAAAE8F1}"/>
              </a:ext>
            </a:extLst>
          </p:cNvPr>
          <p:cNvSpPr txBox="1"/>
          <p:nvPr/>
        </p:nvSpPr>
        <p:spPr>
          <a:xfrm>
            <a:off x="3683241" y="2585962"/>
            <a:ext cx="108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8ED8B8-920A-4365-8D9E-792A55AEDFAE}"/>
              </a:ext>
            </a:extLst>
          </p:cNvPr>
          <p:cNvCxnSpPr>
            <a:cxnSpLocks/>
          </p:cNvCxnSpPr>
          <p:nvPr/>
        </p:nvCxnSpPr>
        <p:spPr>
          <a:xfrm>
            <a:off x="5417979" y="1852525"/>
            <a:ext cx="15675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0AC50-BABF-4091-8F3C-D6EAA0DAA59D}"/>
              </a:ext>
            </a:extLst>
          </p:cNvPr>
          <p:cNvCxnSpPr>
            <a:cxnSpLocks/>
          </p:cNvCxnSpPr>
          <p:nvPr/>
        </p:nvCxnSpPr>
        <p:spPr>
          <a:xfrm flipH="1">
            <a:off x="5417980" y="2881302"/>
            <a:ext cx="15675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832E03-CB0D-4AFC-993A-5ADAFC0CFDA2}"/>
              </a:ext>
            </a:extLst>
          </p:cNvPr>
          <p:cNvSpPr txBox="1"/>
          <p:nvPr/>
        </p:nvSpPr>
        <p:spPr>
          <a:xfrm>
            <a:off x="5930729" y="1455320"/>
            <a:ext cx="100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v,Dp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E0150E-6308-4B39-91DF-EADD924E763F}"/>
              </a:ext>
            </a:extLst>
          </p:cNvPr>
          <p:cNvSpPr txBox="1"/>
          <p:nvPr/>
        </p:nvSpPr>
        <p:spPr>
          <a:xfrm>
            <a:off x="5579518" y="2881302"/>
            <a:ext cx="124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459C8-338D-4A5A-9847-4D38AB876FC0}"/>
              </a:ext>
            </a:extLst>
          </p:cNvPr>
          <p:cNvSpPr txBox="1"/>
          <p:nvPr/>
        </p:nvSpPr>
        <p:spPr>
          <a:xfrm>
            <a:off x="6576302" y="1485841"/>
            <a:ext cx="194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Function to calculate 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B4853D-0804-4636-8C39-C28EF3CA3B4F}"/>
              </a:ext>
            </a:extLst>
          </p:cNvPr>
          <p:cNvCxnSpPr>
            <a:cxnSpLocks/>
          </p:cNvCxnSpPr>
          <p:nvPr/>
        </p:nvCxnSpPr>
        <p:spPr>
          <a:xfrm flipH="1">
            <a:off x="2817493" y="4789539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55658C-30A4-4CDA-B0E9-25B9F639295F}"/>
              </a:ext>
            </a:extLst>
          </p:cNvPr>
          <p:cNvCxnSpPr>
            <a:cxnSpLocks/>
          </p:cNvCxnSpPr>
          <p:nvPr/>
        </p:nvCxnSpPr>
        <p:spPr>
          <a:xfrm flipH="1">
            <a:off x="2817493" y="5126208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A8565-1ED9-4113-AC41-1A3119097DCF}"/>
              </a:ext>
            </a:extLst>
          </p:cNvPr>
          <p:cNvCxnSpPr>
            <a:cxnSpLocks/>
          </p:cNvCxnSpPr>
          <p:nvPr/>
        </p:nvCxnSpPr>
        <p:spPr>
          <a:xfrm flipH="1">
            <a:off x="2823326" y="5445240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945A4-6213-4154-9F90-5D6A2DAD3B5A}"/>
              </a:ext>
            </a:extLst>
          </p:cNvPr>
          <p:cNvCxnSpPr>
            <a:cxnSpLocks/>
          </p:cNvCxnSpPr>
          <p:nvPr/>
        </p:nvCxnSpPr>
        <p:spPr>
          <a:xfrm flipH="1">
            <a:off x="2823326" y="5781909"/>
            <a:ext cx="6798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D90157-0CB5-4C72-B1B7-AC0A90EE3E4C}"/>
              </a:ext>
            </a:extLst>
          </p:cNvPr>
          <p:cNvSpPr txBox="1"/>
          <p:nvPr/>
        </p:nvSpPr>
        <p:spPr>
          <a:xfrm>
            <a:off x="3324409" y="4572372"/>
            <a:ext cx="25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Secant result </a:t>
            </a:r>
            <a:r>
              <a:rPr lang="en-US" sz="2000" dirty="0" err="1">
                <a:solidFill>
                  <a:schemeClr val="accent1"/>
                </a:solidFill>
              </a:rPr>
              <a:t>Dp</a:t>
            </a:r>
            <a:r>
              <a:rPr lang="en-US" sz="2000" dirty="0">
                <a:solidFill>
                  <a:schemeClr val="accent1"/>
                </a:solidFill>
              </a:rPr>
              <a:t> 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255363-E60C-45B9-BCCA-4D567F0A9C0E}"/>
              </a:ext>
            </a:extLst>
          </p:cNvPr>
          <p:cNvSpPr txBox="1"/>
          <p:nvPr/>
        </p:nvSpPr>
        <p:spPr>
          <a:xfrm>
            <a:off x="3467811" y="5272564"/>
            <a:ext cx="214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D7F11B-8C8E-4190-A5DB-AC190E614889}"/>
              </a:ext>
            </a:extLst>
          </p:cNvPr>
          <p:cNvCxnSpPr>
            <a:cxnSpLocks/>
          </p:cNvCxnSpPr>
          <p:nvPr/>
        </p:nvCxnSpPr>
        <p:spPr>
          <a:xfrm flipH="1">
            <a:off x="3625833" y="3081357"/>
            <a:ext cx="11706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asil gambar untuk I heart">
            <a:extLst>
              <a:ext uri="{FF2B5EF4-FFF2-40B4-BE49-F238E27FC236}">
                <a16:creationId xmlns:a16="http://schemas.microsoft.com/office/drawing/2014/main" id="{523D5989-5CEA-4AE2-B3AA-AFDBB67B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" y="5672674"/>
            <a:ext cx="1242164" cy="6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asil gambar untuk python logo">
            <a:extLst>
              <a:ext uri="{FF2B5EF4-FFF2-40B4-BE49-F238E27FC236}">
                <a16:creationId xmlns:a16="http://schemas.microsoft.com/office/drawing/2014/main" id="{A22A3F02-035A-4B43-98B3-2733B253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59" y="5704717"/>
            <a:ext cx="666853" cy="6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98F492-54C0-4837-9B24-B9E824737A62}"/>
              </a:ext>
            </a:extLst>
          </p:cNvPr>
          <p:cNvSpPr txBox="1"/>
          <p:nvPr/>
        </p:nvSpPr>
        <p:spPr>
          <a:xfrm>
            <a:off x="5025134" y="2664694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94C4C-F6B0-49C7-BA4B-901F1DEA023C}"/>
              </a:ext>
            </a:extLst>
          </p:cNvPr>
          <p:cNvSpPr txBox="1"/>
          <p:nvPr/>
        </p:nvSpPr>
        <p:spPr>
          <a:xfrm>
            <a:off x="7956583" y="2624512"/>
            <a:ext cx="69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765AE3-BDE9-4015-8CAE-27BFABE8AB1E}"/>
              </a:ext>
            </a:extLst>
          </p:cNvPr>
          <p:cNvSpPr txBox="1"/>
          <p:nvPr/>
        </p:nvSpPr>
        <p:spPr>
          <a:xfrm>
            <a:off x="3358913" y="5572606"/>
            <a:ext cx="25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Secant result </a:t>
            </a:r>
            <a:r>
              <a:rPr lang="en-US" sz="2000" dirty="0" err="1">
                <a:solidFill>
                  <a:schemeClr val="accent1"/>
                </a:solidFill>
              </a:rPr>
              <a:t>Dp</a:t>
            </a:r>
            <a:r>
              <a:rPr lang="en-US" sz="2000" dirty="0">
                <a:solidFill>
                  <a:schemeClr val="accent1"/>
                </a:solidFill>
              </a:rPr>
              <a:t> [N]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AEC86-127F-421A-B2AD-042C3685F38E}"/>
              </a:ext>
            </a:extLst>
          </p:cNvPr>
          <p:cNvSpPr txBox="1"/>
          <p:nvPr/>
        </p:nvSpPr>
        <p:spPr>
          <a:xfrm>
            <a:off x="3324409" y="4935895"/>
            <a:ext cx="25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Secant result </a:t>
            </a:r>
            <a:r>
              <a:rPr lang="en-US" sz="2000" dirty="0" err="1">
                <a:solidFill>
                  <a:schemeClr val="accent1"/>
                </a:solidFill>
              </a:rPr>
              <a:t>Dp</a:t>
            </a:r>
            <a:r>
              <a:rPr lang="en-US" sz="2000" dirty="0">
                <a:solidFill>
                  <a:schemeClr val="accent1"/>
                </a:solidFill>
              </a:rPr>
              <a:t>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C875E-7E77-41F0-BE0A-845A2B081ED2}"/>
              </a:ext>
            </a:extLst>
          </p:cNvPr>
          <p:cNvSpPr txBox="1"/>
          <p:nvPr/>
        </p:nvSpPr>
        <p:spPr>
          <a:xfrm>
            <a:off x="6686516" y="2114134"/>
            <a:ext cx="161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 is the output that should be zeroed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A9C8BC-7372-439C-8FDC-43DEC2C86A52}"/>
              </a:ext>
            </a:extLst>
          </p:cNvPr>
          <p:cNvSpPr txBox="1"/>
          <p:nvPr/>
        </p:nvSpPr>
        <p:spPr>
          <a:xfrm>
            <a:off x="3888408" y="1432627"/>
            <a:ext cx="100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v,Dp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4AEB728-5BAB-495F-A290-A2A4F8F7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72" y="3853531"/>
            <a:ext cx="3360923" cy="25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47654-9687-4769-AB20-807519FCE094}"/>
              </a:ext>
            </a:extLst>
          </p:cNvPr>
          <p:cNvSpPr txBox="1"/>
          <p:nvPr/>
        </p:nvSpPr>
        <p:spPr>
          <a:xfrm>
            <a:off x="398734" y="1183810"/>
            <a:ext cx="77267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would like to solve:</a:t>
            </a:r>
          </a:p>
          <a:p>
            <a:endParaRPr lang="en-US" sz="2400" dirty="0"/>
          </a:p>
          <a:p>
            <a:pPr marL="342900" indent="-342900">
              <a:buAutoNum type="alphaLcPeriod"/>
            </a:pPr>
            <a:r>
              <a:rPr lang="en-US" sz="2400" dirty="0"/>
              <a:t>Root finding from a single non linear equation, such as:</a:t>
            </a:r>
          </a:p>
          <a:p>
            <a:pPr marL="342900" indent="-342900">
              <a:buAutoNum type="alphaLcPeriod"/>
            </a:pPr>
            <a:endParaRPr lang="en-US" sz="2400" dirty="0"/>
          </a:p>
          <a:p>
            <a:pPr marL="342900" indent="-342900">
              <a:buAutoNum type="alphaLcPeriod"/>
            </a:pPr>
            <a:endParaRPr lang="en-US" sz="2400" dirty="0"/>
          </a:p>
          <a:p>
            <a:pPr marL="342900" indent="-342900">
              <a:buAutoNum type="alphaLcPeriod"/>
            </a:pPr>
            <a:endParaRPr lang="en-US" sz="2400" dirty="0"/>
          </a:p>
          <a:p>
            <a:r>
              <a:rPr lang="en-US" sz="2400" dirty="0"/>
              <a:t>b. Root finding from a set of non-linear equations, such as:</a:t>
            </a:r>
            <a:endParaRPr lang="en-ID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E06C9D-E728-4B30-83A6-06FBDF89605C}"/>
                  </a:ext>
                </a:extLst>
              </p:cNvPr>
              <p:cNvSpPr txBox="1"/>
              <p:nvPr/>
            </p:nvSpPr>
            <p:spPr>
              <a:xfrm>
                <a:off x="3950979" y="2705449"/>
                <a:ext cx="1143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E06C9D-E728-4B30-83A6-06FBDF89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79" y="2705449"/>
                <a:ext cx="1143198" cy="276999"/>
              </a:xfrm>
              <a:prstGeom prst="rect">
                <a:avLst/>
              </a:prstGeom>
              <a:blipFill>
                <a:blip r:embed="rId2"/>
                <a:stretch>
                  <a:fillRect l="-2128" r="-4255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213F2-0843-4E40-939E-048C04EBEB98}"/>
                  </a:ext>
                </a:extLst>
              </p:cNvPr>
              <p:cNvSpPr txBox="1"/>
              <p:nvPr/>
            </p:nvSpPr>
            <p:spPr>
              <a:xfrm>
                <a:off x="3261934" y="4278500"/>
                <a:ext cx="2935291" cy="328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213F2-0843-4E40-939E-048C04EB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34" y="4278500"/>
                <a:ext cx="2935291" cy="328808"/>
              </a:xfrm>
              <a:prstGeom prst="rect">
                <a:avLst/>
              </a:prstGeom>
              <a:blipFill>
                <a:blip r:embed="rId3"/>
                <a:stretch>
                  <a:fillRect t="-1852" r="-415" b="-314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BB51B-6A21-4270-A8B3-8B1907C224E1}"/>
                  </a:ext>
                </a:extLst>
              </p:cNvPr>
              <p:cNvSpPr txBox="1"/>
              <p:nvPr/>
            </p:nvSpPr>
            <p:spPr>
              <a:xfrm>
                <a:off x="3113239" y="4705874"/>
                <a:ext cx="323268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BB51B-6A21-4270-A8B3-8B1907C2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239" y="4705874"/>
                <a:ext cx="3232680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60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487055" y="16874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Outcome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431195-F7F6-4981-AAB8-503CE8ADE714}"/>
              </a:ext>
            </a:extLst>
          </p:cNvPr>
          <p:cNvSpPr txBox="1">
            <a:spLocks/>
          </p:cNvSpPr>
          <p:nvPr/>
        </p:nvSpPr>
        <p:spPr>
          <a:xfrm>
            <a:off x="211983" y="2145589"/>
            <a:ext cx="8552255" cy="447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 computer program for root finding problems in Chemical Engineering</a:t>
            </a:r>
          </a:p>
          <a:p>
            <a:r>
              <a:rPr lang="en-US" sz="2800" dirty="0"/>
              <a:t>design a program structure that combines for loop and root finding algorithm</a:t>
            </a:r>
          </a:p>
          <a:p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5786A-0F9C-46BD-884C-C5DAF59040CB}"/>
              </a:ext>
            </a:extLst>
          </p:cNvPr>
          <p:cNvSpPr txBox="1"/>
          <p:nvPr/>
        </p:nvSpPr>
        <p:spPr>
          <a:xfrm>
            <a:off x="295872" y="1342437"/>
            <a:ext cx="698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this course, student should be able to:</a:t>
            </a:r>
          </a:p>
        </p:txBody>
      </p:sp>
      <p:pic>
        <p:nvPicPr>
          <p:cNvPr id="3094" name="Picture 22" descr="Hasil gambar untuk student learn">
            <a:extLst>
              <a:ext uri="{FF2B5EF4-FFF2-40B4-BE49-F238E27FC236}">
                <a16:creationId xmlns:a16="http://schemas.microsoft.com/office/drawing/2014/main" id="{3F7826A4-626F-44AC-9B78-C3DDE288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25" y="3919004"/>
            <a:ext cx="3742713" cy="24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92773" y="8389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Newton Raphson/Secant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431195-F7F6-4981-AAB8-503CE8ADE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82" y="1440482"/>
                <a:ext cx="8552255" cy="44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General formula:</a:t>
                </a:r>
              </a:p>
              <a:p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000" dirty="0"/>
                  <a:t>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approximated using numerical method, for instance by taking small perturbation around 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F431195-F7F6-4981-AAB8-503CE8AD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2" y="1440482"/>
                <a:ext cx="8552255" cy="447042"/>
              </a:xfrm>
              <a:prstGeom prst="rect">
                <a:avLst/>
              </a:prstGeom>
              <a:blipFill>
                <a:blip r:embed="rId2"/>
                <a:stretch>
                  <a:fillRect l="-641" t="-12162" r="-214" b="-38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CBAC9245-0F8B-491D-845A-8EF7D32D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6186" y="3345110"/>
            <a:ext cx="3562350" cy="320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F235A8-ACC4-4C54-AD9E-6180EB6CA32E}"/>
              </a:ext>
            </a:extLst>
          </p:cNvPr>
          <p:cNvSpPr/>
          <p:nvPr/>
        </p:nvSpPr>
        <p:spPr>
          <a:xfrm>
            <a:off x="198627" y="4101865"/>
            <a:ext cx="4750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secant method can be interpreted as a method in which the derivative is replaced by an approximation and is thus a quasi-Newton method. (Source: Wikipedia)</a:t>
            </a:r>
          </a:p>
        </p:txBody>
      </p:sp>
    </p:spTree>
    <p:extLst>
      <p:ext uri="{BB962C8B-B14F-4D97-AF65-F5344CB8AC3E}">
        <p14:creationId xmlns:p14="http://schemas.microsoft.com/office/powerpoint/2010/main" val="415431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of non-linear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General form of the equations:</a:t>
                </a:r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We want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that solve those equations.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16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Newton-Raphson Method for solving system of nonlinear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60" y="1890909"/>
                <a:ext cx="851535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 Taylor series expansion of the equations: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6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5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65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60" y="1890909"/>
                <a:ext cx="8515350" cy="3263504"/>
              </a:xfrm>
              <a:blipFill>
                <a:blip r:embed="rId2"/>
                <a:stretch>
                  <a:fillRect l="-644" t="-16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Newton-Raphson Method for solving system of nonlinear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terms are set to zero as would be the case at the root.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9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7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396F95-C20C-4D49-9C56-58A90FA8CAFA}"/>
              </a:ext>
            </a:extLst>
          </p:cNvPr>
          <p:cNvSpPr/>
          <p:nvPr/>
        </p:nvSpPr>
        <p:spPr>
          <a:xfrm>
            <a:off x="2869035" y="4949504"/>
            <a:ext cx="3405930" cy="813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Newton-Raphson Method for solving system of nonlinear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equations in a matrix form: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70456" y="2569698"/>
                <a:ext cx="8422783" cy="2946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1, 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2, 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6" y="2569698"/>
                <a:ext cx="8422783" cy="2946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32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06D4FC-50E7-4E7A-9747-E75A92AFC958}"/>
              </a:ext>
            </a:extLst>
          </p:cNvPr>
          <p:cNvSpPr txBox="1">
            <a:spLocks/>
          </p:cNvSpPr>
          <p:nvPr/>
        </p:nvSpPr>
        <p:spPr>
          <a:xfrm>
            <a:off x="84383" y="0"/>
            <a:ext cx="6927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</a:t>
            </a:r>
            <a:r>
              <a:rPr lang="en-US" dirty="0" err="1"/>
              <a:t>Scipy.Optimize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431E7-FED1-494C-8924-CD8DE355A425}"/>
              </a:ext>
            </a:extLst>
          </p:cNvPr>
          <p:cNvSpPr txBox="1"/>
          <p:nvPr/>
        </p:nvSpPr>
        <p:spPr>
          <a:xfrm>
            <a:off x="320879" y="5975480"/>
            <a:ext cx="867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https://docs.scipy.org/doc/scipy/reference/optimize.html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02962-4A99-467D-A0D1-FDC9F0A53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5" t="12788" r="33323" b="606"/>
          <a:stretch/>
        </p:blipFill>
        <p:spPr>
          <a:xfrm>
            <a:off x="186656" y="1201722"/>
            <a:ext cx="5209563" cy="4454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EB0F8-934A-4967-AAEA-6C6912B75529}"/>
              </a:ext>
            </a:extLst>
          </p:cNvPr>
          <p:cNvSpPr txBox="1"/>
          <p:nvPr/>
        </p:nvSpPr>
        <p:spPr>
          <a:xfrm>
            <a:off x="6174298" y="1636901"/>
            <a:ext cx="303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mainly: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fsolve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69807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719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Segoe UI</vt:lpstr>
      <vt:lpstr>Segoe UI Light</vt:lpstr>
      <vt:lpstr>Times New Roman</vt:lpstr>
      <vt:lpstr>Office Theme</vt:lpstr>
      <vt:lpstr> Python Programming for Chemical Engineers Root Finding</vt:lpstr>
      <vt:lpstr>PowerPoint Presentation</vt:lpstr>
      <vt:lpstr>PowerPoint Presentation</vt:lpstr>
      <vt:lpstr>PowerPoint Presentation</vt:lpstr>
      <vt:lpstr>System of non-linear equations</vt:lpstr>
      <vt:lpstr>Newton-Raphson Method for solving system of nonlinear equations</vt:lpstr>
      <vt:lpstr>Newton-Raphson Method for solving system of nonlinear equations</vt:lpstr>
      <vt:lpstr>Newton-Raphson Method for solving system of nonlinear equations</vt:lpstr>
      <vt:lpstr>PowerPoint Presentation</vt:lpstr>
      <vt:lpstr>PowerPoint Presentation</vt:lpstr>
      <vt:lpstr>Exercise Problem</vt:lpstr>
      <vt:lpstr>Exercise Problem</vt:lpstr>
      <vt:lpstr>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muhammad.azis</cp:lastModifiedBy>
  <cp:revision>30</cp:revision>
  <dcterms:created xsi:type="dcterms:W3CDTF">2018-05-08T07:02:21Z</dcterms:created>
  <dcterms:modified xsi:type="dcterms:W3CDTF">2021-06-03T12:59:06Z</dcterms:modified>
</cp:coreProperties>
</file>