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59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.azis" initials="m" lastIdx="1" clrIdx="0">
    <p:extLst>
      <p:ext uri="{19B8F6BF-5375-455C-9EA6-DF929625EA0E}">
        <p15:presenceInfo xmlns:p15="http://schemas.microsoft.com/office/powerpoint/2012/main" userId="S::muhammad.azis@365.ugm.ac.id::24062a4e-658c-4bd9-a618-f82a4cfa3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6360" y="2001837"/>
            <a:ext cx="5221840" cy="1508125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6360" y="3602038"/>
            <a:ext cx="5221840" cy="1655762"/>
          </a:xfr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99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144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4036" y="2619910"/>
            <a:ext cx="4986552" cy="1942566"/>
          </a:xfrm>
        </p:spPr>
        <p:txBody>
          <a:bodyPr anchor="b"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53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8BD1-A9F3-433E-9406-F0F0A8EFDAD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9" y="1116819"/>
            <a:ext cx="5933114" cy="1508125"/>
          </a:xfrm>
        </p:spPr>
        <p:txBody>
          <a:bodyPr>
            <a:noAutofit/>
          </a:bodyPr>
          <a:lstStyle/>
          <a:p>
            <a:pPr algn="r"/>
            <a:br>
              <a:rPr lang="en-US" dirty="0"/>
            </a:br>
            <a:r>
              <a:rPr lang="en-US" sz="1800" dirty="0"/>
              <a:t>Python Programming for Chemical Engineers</a:t>
            </a:r>
            <a:br>
              <a:rPr lang="en-US" dirty="0"/>
            </a:br>
            <a:r>
              <a:rPr lang="en-US" dirty="0"/>
              <a:t>Numerical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4359" y="3552452"/>
            <a:ext cx="6511954" cy="1361209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0000FF"/>
                </a:solidFill>
              </a:rPr>
              <a:t>Muhammad Mufti </a:t>
            </a:r>
            <a:r>
              <a:rPr lang="en-US" sz="1900" b="1" dirty="0" err="1">
                <a:solidFill>
                  <a:srgbClr val="0000FF"/>
                </a:solidFill>
              </a:rPr>
              <a:t>Azis</a:t>
            </a:r>
            <a:r>
              <a:rPr lang="en-US" sz="1900" b="1" dirty="0">
                <a:solidFill>
                  <a:srgbClr val="0000FF"/>
                </a:solidFill>
              </a:rPr>
              <a:t>, </a:t>
            </a:r>
            <a:r>
              <a:rPr lang="en-US" sz="1900" b="1" dirty="0" err="1">
                <a:solidFill>
                  <a:srgbClr val="0000FF"/>
                </a:solidFill>
              </a:rPr>
              <a:t>Ph.D</a:t>
            </a:r>
            <a:endParaRPr lang="en-US" sz="1900" b="1" dirty="0">
              <a:solidFill>
                <a:srgbClr val="0000FF"/>
              </a:solidFill>
            </a:endParaRPr>
          </a:p>
          <a:p>
            <a:r>
              <a:rPr lang="en-US" sz="1900" dirty="0"/>
              <a:t>Department of Chemical Engineering, </a:t>
            </a:r>
          </a:p>
          <a:p>
            <a:r>
              <a:rPr lang="en-US" sz="1900" dirty="0"/>
              <a:t>Faculty of Engineering, UGM, Indonesia</a:t>
            </a:r>
          </a:p>
        </p:txBody>
      </p:sp>
      <p:pic>
        <p:nvPicPr>
          <p:cNvPr id="1026" name="Picture 2" descr="Hasil gambar untuk icheme logo">
            <a:extLst>
              <a:ext uri="{FF2B5EF4-FFF2-40B4-BE49-F238E27FC236}">
                <a16:creationId xmlns:a16="http://schemas.microsoft.com/office/drawing/2014/main" id="{0294E088-9646-492A-80F8-53BA6E23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2" y="5052306"/>
            <a:ext cx="1051601" cy="13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python logo">
            <a:extLst>
              <a:ext uri="{FF2B5EF4-FFF2-40B4-BE49-F238E27FC236}">
                <a16:creationId xmlns:a16="http://schemas.microsoft.com/office/drawing/2014/main" id="{D832CD93-B7D5-427F-A3E1-C8C8526C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72" y="5228194"/>
            <a:ext cx="1495455" cy="10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D6E2B-13DE-4ADD-BC0C-B767C7985613}"/>
              </a:ext>
            </a:extLst>
          </p:cNvPr>
          <p:cNvSpPr txBox="1"/>
          <p:nvPr/>
        </p:nvSpPr>
        <p:spPr>
          <a:xfrm>
            <a:off x="769690" y="1219598"/>
            <a:ext cx="397009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import </a:t>
            </a:r>
            <a:r>
              <a:rPr lang="en-ID" dirty="0" err="1"/>
              <a:t>numpy</a:t>
            </a:r>
            <a:r>
              <a:rPr lang="en-ID" dirty="0"/>
              <a:t> as np</a:t>
            </a:r>
          </a:p>
          <a:p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Myfun</a:t>
            </a:r>
            <a:r>
              <a:rPr lang="en-ID" dirty="0"/>
              <a:t>(x):</a:t>
            </a:r>
          </a:p>
          <a:p>
            <a:r>
              <a:rPr lang="en-ID" dirty="0"/>
              <a:t>    F=1-x-4*x**3+2*x**5</a:t>
            </a:r>
          </a:p>
          <a:p>
            <a:r>
              <a:rPr lang="en-ID" dirty="0"/>
              <a:t>    return F</a:t>
            </a:r>
          </a:p>
          <a:p>
            <a:endParaRPr lang="en-ID" dirty="0"/>
          </a:p>
          <a:p>
            <a:r>
              <a:rPr lang="en-ID" dirty="0"/>
              <a:t>x=</a:t>
            </a:r>
            <a:r>
              <a:rPr lang="en-ID" dirty="0" err="1"/>
              <a:t>np.linspace</a:t>
            </a:r>
            <a:r>
              <a:rPr lang="en-ID" dirty="0"/>
              <a:t>(-2,4,30)</a:t>
            </a:r>
          </a:p>
          <a:p>
            <a:r>
              <a:rPr lang="en-ID" dirty="0"/>
              <a:t>Y=</a:t>
            </a:r>
            <a:r>
              <a:rPr lang="en-ID" dirty="0" err="1"/>
              <a:t>Myfun</a:t>
            </a:r>
            <a:r>
              <a:rPr lang="en-ID" dirty="0"/>
              <a:t>(x)</a:t>
            </a:r>
          </a:p>
          <a:p>
            <a:endParaRPr lang="en-ID" dirty="0"/>
          </a:p>
          <a:p>
            <a:r>
              <a:rPr lang="en-ID" dirty="0"/>
              <a:t>from </a:t>
            </a:r>
            <a:r>
              <a:rPr lang="en-ID" dirty="0" err="1"/>
              <a:t>scipy.integrate</a:t>
            </a:r>
            <a:r>
              <a:rPr lang="en-ID" dirty="0"/>
              <a:t> import </a:t>
            </a:r>
            <a:r>
              <a:rPr lang="en-ID" dirty="0" err="1"/>
              <a:t>simps</a:t>
            </a:r>
            <a:endParaRPr lang="en-ID" dirty="0"/>
          </a:p>
          <a:p>
            <a:r>
              <a:rPr lang="en-ID" dirty="0"/>
              <a:t>I = </a:t>
            </a:r>
            <a:r>
              <a:rPr lang="en-ID" dirty="0" err="1"/>
              <a:t>simps</a:t>
            </a:r>
            <a:r>
              <a:rPr lang="en-ID" dirty="0"/>
              <a:t>(</a:t>
            </a:r>
            <a:r>
              <a:rPr lang="en-ID" dirty="0" err="1"/>
              <a:t>Y,x</a:t>
            </a:r>
            <a:r>
              <a:rPr lang="en-ID" dirty="0"/>
              <a:t>)</a:t>
            </a:r>
          </a:p>
          <a:p>
            <a:r>
              <a:rPr lang="en-ID" dirty="0"/>
              <a:t>print(I)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0B767-D44C-4370-9EBA-D6FE5FB19D82}"/>
              </a:ext>
            </a:extLst>
          </p:cNvPr>
          <p:cNvCxnSpPr>
            <a:cxnSpLocks/>
          </p:cNvCxnSpPr>
          <p:nvPr/>
        </p:nvCxnSpPr>
        <p:spPr>
          <a:xfrm>
            <a:off x="2754735" y="2734811"/>
            <a:ext cx="2832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65CC41-6403-4386-85BA-2FD281573610}"/>
              </a:ext>
            </a:extLst>
          </p:cNvPr>
          <p:cNvCxnSpPr>
            <a:cxnSpLocks/>
          </p:cNvCxnSpPr>
          <p:nvPr/>
        </p:nvCxnSpPr>
        <p:spPr>
          <a:xfrm>
            <a:off x="2763124" y="2726422"/>
            <a:ext cx="0" cy="20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CBB111-A856-422A-A3AD-38ED65F4781A}"/>
              </a:ext>
            </a:extLst>
          </p:cNvPr>
          <p:cNvSpPr txBox="1"/>
          <p:nvPr/>
        </p:nvSpPr>
        <p:spPr>
          <a:xfrm>
            <a:off x="5743837" y="2505670"/>
            <a:ext cx="31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We </a:t>
            </a:r>
            <a:r>
              <a:rPr lang="id-ID" dirty="0" err="1"/>
              <a:t>divide</a:t>
            </a:r>
            <a:r>
              <a:rPr lang="id-ID" dirty="0"/>
              <a:t> 30 </a:t>
            </a:r>
            <a:r>
              <a:rPr lang="id-ID" dirty="0" err="1"/>
              <a:t>points</a:t>
            </a:r>
            <a:r>
              <a:rPr lang="id-ID" dirty="0"/>
              <a:t> </a:t>
            </a:r>
            <a:r>
              <a:rPr lang="id-ID" dirty="0" err="1"/>
              <a:t>between</a:t>
            </a:r>
            <a:r>
              <a:rPr lang="id-ID" dirty="0"/>
              <a:t> -2 </a:t>
            </a:r>
            <a:r>
              <a:rPr lang="id-ID" dirty="0" err="1"/>
              <a:t>and</a:t>
            </a:r>
            <a:r>
              <a:rPr lang="id-ID" dirty="0"/>
              <a:t> 4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78BBC-9760-423A-A710-9383A0E7C62B}"/>
              </a:ext>
            </a:extLst>
          </p:cNvPr>
          <p:cNvSpPr txBox="1"/>
          <p:nvPr/>
        </p:nvSpPr>
        <p:spPr>
          <a:xfrm>
            <a:off x="710967" y="5120666"/>
            <a:ext cx="289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Result</a:t>
            </a:r>
            <a:r>
              <a:rPr lang="id-ID" dirty="0"/>
              <a:t>=</a:t>
            </a:r>
            <a:r>
              <a:rPr lang="en-ID" dirty="0"/>
              <a:t>1104.769208979955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E95A-5153-4D8B-98DE-3931BFA4B6EB}"/>
              </a:ext>
            </a:extLst>
          </p:cNvPr>
          <p:cNvCxnSpPr>
            <a:cxnSpLocks/>
          </p:cNvCxnSpPr>
          <p:nvPr/>
        </p:nvCxnSpPr>
        <p:spPr>
          <a:xfrm>
            <a:off x="3444030" y="5323508"/>
            <a:ext cx="99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83F83E-DA8E-4190-A9D5-127E9B853AC3}"/>
              </a:ext>
            </a:extLst>
          </p:cNvPr>
          <p:cNvSpPr txBox="1"/>
          <p:nvPr/>
        </p:nvSpPr>
        <p:spPr>
          <a:xfrm>
            <a:off x="4460321" y="5082103"/>
            <a:ext cx="31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Very </a:t>
            </a:r>
            <a:r>
              <a:rPr lang="id-ID" dirty="0" err="1"/>
              <a:t>close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analytical</a:t>
            </a:r>
            <a:r>
              <a:rPr lang="id-ID" dirty="0"/>
              <a:t> </a:t>
            </a:r>
            <a:r>
              <a:rPr lang="id-ID" dirty="0" err="1"/>
              <a:t>solution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31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FBE-6A8B-4286-854A-7B4D2EDE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Exercise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629D-775B-47CE-876B-59049AE3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0" y="1370564"/>
            <a:ext cx="8691519" cy="50821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+mj-lt"/>
              </a:rPr>
              <a:t>A catalytic reaction A (g) → B (g) is carried out in an isothermal circulating fluidized bed reactor. For reactions with surface-limited reaction mechanism, where A and B are absorbed on the surface of the catalyst, the reaction rate equation is: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is the reaction rate in </a:t>
            </a:r>
            <a:r>
              <a:rPr lang="en-US" sz="1600" dirty="0" err="1">
                <a:latin typeface="+mj-lt"/>
              </a:rPr>
              <a:t>kmol</a:t>
            </a:r>
            <a:r>
              <a:rPr lang="en-US" sz="1600" dirty="0">
                <a:latin typeface="+mj-lt"/>
              </a:rPr>
              <a:t>/m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.s, CA and CB are concentrations of A and B in </a:t>
            </a:r>
            <a:r>
              <a:rPr lang="en-US" sz="1600" dirty="0" err="1">
                <a:latin typeface="+mj-lt"/>
              </a:rPr>
              <a:t>kmol</a:t>
            </a:r>
            <a:r>
              <a:rPr lang="en-US" sz="1600" dirty="0">
                <a:latin typeface="+mj-lt"/>
              </a:rPr>
              <a:t>/m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. Parameter k1, k2 and k3 represents the reaction rate constant. It is also assumed that the catalyst moves upward at the same velocity as the gas of U m/s. </a:t>
            </a: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From mass balance in the reactor, we can estimate the height of the reactor as a function of conversion as: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With: CA = CA0 (1-X) and CB = CB0 </a:t>
            </a:r>
            <a:r>
              <a:rPr lang="en-US" sz="1600">
                <a:latin typeface="+mj-lt"/>
              </a:rPr>
              <a:t>(1+X</a:t>
            </a:r>
            <a:r>
              <a:rPr lang="en-US" sz="1600" dirty="0">
                <a:latin typeface="+mj-lt"/>
              </a:rPr>
              <a:t>)</a:t>
            </a: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Calculation data: CA0=0.2 </a:t>
            </a:r>
            <a:r>
              <a:rPr lang="en-US" sz="1600" dirty="0" err="1">
                <a:latin typeface="+mj-lt"/>
              </a:rPr>
              <a:t>kmol</a:t>
            </a:r>
            <a:r>
              <a:rPr lang="en-US" sz="1600" dirty="0">
                <a:latin typeface="+mj-lt"/>
              </a:rPr>
              <a:t>/m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, CB0=0, U=7.5 m/s, k1 = 8 s</a:t>
            </a:r>
            <a:r>
              <a:rPr lang="en-US" sz="1600" baseline="30000" dirty="0">
                <a:latin typeface="+mj-lt"/>
              </a:rPr>
              <a:t>-1</a:t>
            </a:r>
            <a:r>
              <a:rPr lang="en-US" sz="1600" dirty="0">
                <a:latin typeface="+mj-lt"/>
              </a:rPr>
              <a:t>, k2 = 3 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kmol</a:t>
            </a:r>
            <a:r>
              <a:rPr lang="en-US" sz="1600" dirty="0">
                <a:latin typeface="+mj-lt"/>
              </a:rPr>
              <a:t>, and k3 = 0.01 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kmol</a:t>
            </a:r>
            <a:r>
              <a:rPr lang="en-US" sz="1600" dirty="0">
                <a:latin typeface="+mj-lt"/>
              </a:rPr>
              <a:t> 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Make a table and graph which shows z and x in the range of:  0≤x≤0.9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BD613E-6A39-4D1B-84F3-A1CADF5AFA80}"/>
                  </a:ext>
                </a:extLst>
              </p:cNvPr>
              <p:cNvSpPr/>
              <p:nvPr/>
            </p:nvSpPr>
            <p:spPr>
              <a:xfrm>
                <a:off x="3305468" y="2057905"/>
                <a:ext cx="2553327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BD613E-6A39-4D1B-84F3-A1CADF5AF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68" y="2057905"/>
                <a:ext cx="2553327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6D990A-2AB9-4127-8B1F-3E888649C543}"/>
                  </a:ext>
                </a:extLst>
              </p:cNvPr>
              <p:cNvSpPr/>
              <p:nvPr/>
            </p:nvSpPr>
            <p:spPr>
              <a:xfrm>
                <a:off x="3387348" y="4061269"/>
                <a:ext cx="2389565" cy="692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6D990A-2AB9-4127-8B1F-3E888649C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48" y="4061269"/>
                <a:ext cx="2389565" cy="692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asil gambar untuk book shelf front view">
            <a:extLst>
              <a:ext uri="{FF2B5EF4-FFF2-40B4-BE49-F238E27FC236}">
                <a16:creationId xmlns:a16="http://schemas.microsoft.com/office/drawing/2014/main" id="{DB1F7023-F4E4-4947-B579-F1E660B4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73" y="43736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EEFAC-0B7F-419C-9E26-A991368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3" y="24364"/>
            <a:ext cx="7886700" cy="1325563"/>
          </a:xfrm>
        </p:spPr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B390-07C2-41AD-81ED-C28889627AC0}"/>
              </a:ext>
            </a:extLst>
          </p:cNvPr>
          <p:cNvSpPr/>
          <p:nvPr/>
        </p:nvSpPr>
        <p:spPr>
          <a:xfrm>
            <a:off x="106428" y="1405853"/>
            <a:ext cx="3676262" cy="29453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EF18-7FC2-4762-837D-C18ADF2ADF56}"/>
              </a:ext>
            </a:extLst>
          </p:cNvPr>
          <p:cNvSpPr/>
          <p:nvPr/>
        </p:nvSpPr>
        <p:spPr>
          <a:xfrm>
            <a:off x="4680462" y="1428827"/>
            <a:ext cx="1144549" cy="19221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BC926-1BFC-4E0F-9CB6-F5EA1A51E5AF}"/>
              </a:ext>
            </a:extLst>
          </p:cNvPr>
          <p:cNvSpPr/>
          <p:nvPr/>
        </p:nvSpPr>
        <p:spPr>
          <a:xfrm>
            <a:off x="6576302" y="1390222"/>
            <a:ext cx="1940767" cy="19607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AD97A-803B-4CFB-B0C7-E382F1CCE3A4}"/>
              </a:ext>
            </a:extLst>
          </p:cNvPr>
          <p:cNvSpPr txBox="1"/>
          <p:nvPr/>
        </p:nvSpPr>
        <p:spPr>
          <a:xfrm>
            <a:off x="176045" y="1438286"/>
            <a:ext cx="3676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#Main program</a:t>
            </a:r>
          </a:p>
          <a:p>
            <a:r>
              <a:rPr lang="en-US" dirty="0"/>
              <a:t>#Data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#Calculation process</a:t>
            </a:r>
          </a:p>
          <a:p>
            <a:r>
              <a:rPr lang="en-US" dirty="0"/>
              <a:t>Prepare a vector of </a:t>
            </a:r>
            <a:r>
              <a:rPr lang="en-US" dirty="0" err="1"/>
              <a:t>xfinal</a:t>
            </a:r>
            <a:endParaRPr lang="en-US" dirty="0"/>
          </a:p>
          <a:p>
            <a:r>
              <a:rPr lang="en-US" dirty="0"/>
              <a:t>for loop to access each value of </a:t>
            </a:r>
            <a:r>
              <a:rPr lang="en-US" dirty="0" err="1"/>
              <a:t>xfinal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#Plotting and prepare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FE26A1-35FD-414E-A4C1-8710D5E98843}"/>
              </a:ext>
            </a:extLst>
          </p:cNvPr>
          <p:cNvCxnSpPr>
            <a:cxnSpLocks/>
          </p:cNvCxnSpPr>
          <p:nvPr/>
        </p:nvCxnSpPr>
        <p:spPr>
          <a:xfrm>
            <a:off x="3625833" y="1834125"/>
            <a:ext cx="12795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1298CB-0171-4A76-8F7B-73BEC6C99D6D}"/>
              </a:ext>
            </a:extLst>
          </p:cNvPr>
          <p:cNvSpPr txBox="1"/>
          <p:nvPr/>
        </p:nvSpPr>
        <p:spPr>
          <a:xfrm>
            <a:off x="4821991" y="2096474"/>
            <a:ext cx="93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Program</a:t>
            </a:r>
          </a:p>
          <a:p>
            <a:r>
              <a:rPr lang="en-US" sz="1400" b="1" dirty="0"/>
              <a:t> Simpson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2FD23-6043-4ECC-8F25-E3BDDBD18591}"/>
              </a:ext>
            </a:extLst>
          </p:cNvPr>
          <p:cNvSpPr txBox="1"/>
          <p:nvPr/>
        </p:nvSpPr>
        <p:spPr>
          <a:xfrm>
            <a:off x="3374617" y="3548201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8077A-4562-4D32-9071-7E34B592F342}"/>
              </a:ext>
            </a:extLst>
          </p:cNvPr>
          <p:cNvSpPr txBox="1"/>
          <p:nvPr/>
        </p:nvSpPr>
        <p:spPr>
          <a:xfrm>
            <a:off x="3921593" y="1494232"/>
            <a:ext cx="100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xfinal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6658B-7A7D-49AB-8145-969CBAAAE8F1}"/>
              </a:ext>
            </a:extLst>
          </p:cNvPr>
          <p:cNvSpPr txBox="1"/>
          <p:nvPr/>
        </p:nvSpPr>
        <p:spPr>
          <a:xfrm>
            <a:off x="3683241" y="2585962"/>
            <a:ext cx="108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Integration 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8ED8B8-920A-4365-8D9E-792A55AEDFAE}"/>
              </a:ext>
            </a:extLst>
          </p:cNvPr>
          <p:cNvCxnSpPr>
            <a:cxnSpLocks/>
          </p:cNvCxnSpPr>
          <p:nvPr/>
        </p:nvCxnSpPr>
        <p:spPr>
          <a:xfrm>
            <a:off x="5417979" y="1852525"/>
            <a:ext cx="15675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0AC50-BABF-4091-8F3C-D6EAA0DAA59D}"/>
              </a:ext>
            </a:extLst>
          </p:cNvPr>
          <p:cNvCxnSpPr>
            <a:cxnSpLocks/>
          </p:cNvCxnSpPr>
          <p:nvPr/>
        </p:nvCxnSpPr>
        <p:spPr>
          <a:xfrm flipH="1">
            <a:off x="5417980" y="2881302"/>
            <a:ext cx="15675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832E03-CB0D-4AFC-993A-5ADAFC0CFDA2}"/>
              </a:ext>
            </a:extLst>
          </p:cNvPr>
          <p:cNvSpPr txBox="1"/>
          <p:nvPr/>
        </p:nvSpPr>
        <p:spPr>
          <a:xfrm>
            <a:off x="6025680" y="1476450"/>
            <a:ext cx="100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0150E-6308-4B39-91DF-EADD924E763F}"/>
              </a:ext>
            </a:extLst>
          </p:cNvPr>
          <p:cNvSpPr txBox="1"/>
          <p:nvPr/>
        </p:nvSpPr>
        <p:spPr>
          <a:xfrm>
            <a:off x="5579518" y="2881302"/>
            <a:ext cx="124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459C8-338D-4A5A-9847-4D38AB876FC0}"/>
              </a:ext>
            </a:extLst>
          </p:cNvPr>
          <p:cNvSpPr txBox="1"/>
          <p:nvPr/>
        </p:nvSpPr>
        <p:spPr>
          <a:xfrm>
            <a:off x="6576302" y="1485841"/>
            <a:ext cx="194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Function to calculate 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EAC43-A14C-4092-BC54-C9C4AD20615A}"/>
              </a:ext>
            </a:extLst>
          </p:cNvPr>
          <p:cNvSpPr txBox="1"/>
          <p:nvPr/>
        </p:nvSpPr>
        <p:spPr>
          <a:xfrm>
            <a:off x="6709534" y="1843698"/>
            <a:ext cx="170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CA=CA0*(1-X)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rA</a:t>
            </a:r>
            <a:r>
              <a:rPr lang="en-US" sz="1400" dirty="0"/>
              <a:t>=…</a:t>
            </a:r>
          </a:p>
          <a:p>
            <a:r>
              <a:rPr lang="en-US" sz="1400" dirty="0"/>
              <a:t>Y=1/</a:t>
            </a:r>
            <a:r>
              <a:rPr lang="en-US" sz="1400" dirty="0" err="1"/>
              <a:t>rA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B4853D-0804-4636-8C39-C28EF3CA3B4F}"/>
              </a:ext>
            </a:extLst>
          </p:cNvPr>
          <p:cNvCxnSpPr>
            <a:cxnSpLocks/>
          </p:cNvCxnSpPr>
          <p:nvPr/>
        </p:nvCxnSpPr>
        <p:spPr>
          <a:xfrm flipH="1">
            <a:off x="2817493" y="4789539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55658C-30A4-4CDA-B0E9-25B9F639295F}"/>
              </a:ext>
            </a:extLst>
          </p:cNvPr>
          <p:cNvCxnSpPr>
            <a:cxnSpLocks/>
          </p:cNvCxnSpPr>
          <p:nvPr/>
        </p:nvCxnSpPr>
        <p:spPr>
          <a:xfrm flipH="1">
            <a:off x="2817493" y="5126208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A8565-1ED9-4113-AC41-1A3119097DCF}"/>
              </a:ext>
            </a:extLst>
          </p:cNvPr>
          <p:cNvCxnSpPr>
            <a:cxnSpLocks/>
          </p:cNvCxnSpPr>
          <p:nvPr/>
        </p:nvCxnSpPr>
        <p:spPr>
          <a:xfrm flipH="1">
            <a:off x="2823326" y="5445240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945A4-6213-4154-9F90-5D6A2DAD3B5A}"/>
              </a:ext>
            </a:extLst>
          </p:cNvPr>
          <p:cNvCxnSpPr>
            <a:cxnSpLocks/>
          </p:cNvCxnSpPr>
          <p:nvPr/>
        </p:nvCxnSpPr>
        <p:spPr>
          <a:xfrm flipH="1">
            <a:off x="2823326" y="5781909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D90157-0CB5-4C72-B1B7-AC0A90EE3E4C}"/>
              </a:ext>
            </a:extLst>
          </p:cNvPr>
          <p:cNvSpPr txBox="1"/>
          <p:nvPr/>
        </p:nvSpPr>
        <p:spPr>
          <a:xfrm>
            <a:off x="3410288" y="4578600"/>
            <a:ext cx="25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Integration result </a:t>
            </a:r>
            <a:r>
              <a:rPr lang="en-US" sz="2000" dirty="0" err="1">
                <a:solidFill>
                  <a:schemeClr val="accent1"/>
                </a:solidFill>
              </a:rPr>
              <a:t>xf</a:t>
            </a:r>
            <a:r>
              <a:rPr lang="en-US" sz="2000" dirty="0">
                <a:solidFill>
                  <a:schemeClr val="accent1"/>
                </a:solidFill>
              </a:rPr>
              <a:t>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255363-E60C-45B9-BCCA-4D567F0A9C0E}"/>
              </a:ext>
            </a:extLst>
          </p:cNvPr>
          <p:cNvSpPr txBox="1"/>
          <p:nvPr/>
        </p:nvSpPr>
        <p:spPr>
          <a:xfrm>
            <a:off x="3467811" y="5272564"/>
            <a:ext cx="214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…</a:t>
            </a:r>
          </a:p>
        </p:txBody>
      </p:sp>
      <p:pic>
        <p:nvPicPr>
          <p:cNvPr id="32" name="Picture 31" descr="A close up of a mans face&#10;&#10;Description automatically generated">
            <a:extLst>
              <a:ext uri="{FF2B5EF4-FFF2-40B4-BE49-F238E27FC236}">
                <a16:creationId xmlns:a16="http://schemas.microsoft.com/office/drawing/2014/main" id="{D2334DF2-4985-4AFC-8E88-AB288D7A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4" y="4274765"/>
            <a:ext cx="2879824" cy="215086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D7F11B-8C8E-4190-A5DB-AC190E614889}"/>
              </a:ext>
            </a:extLst>
          </p:cNvPr>
          <p:cNvCxnSpPr>
            <a:cxnSpLocks/>
          </p:cNvCxnSpPr>
          <p:nvPr/>
        </p:nvCxnSpPr>
        <p:spPr>
          <a:xfrm flipH="1">
            <a:off x="3625833" y="3081357"/>
            <a:ext cx="11706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asil gambar untuk I heart">
            <a:extLst>
              <a:ext uri="{FF2B5EF4-FFF2-40B4-BE49-F238E27FC236}">
                <a16:creationId xmlns:a16="http://schemas.microsoft.com/office/drawing/2014/main" id="{523D5989-5CEA-4AE2-B3AA-AFDBB67B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" y="5672674"/>
            <a:ext cx="1242164" cy="6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asil gambar untuk python logo">
            <a:extLst>
              <a:ext uri="{FF2B5EF4-FFF2-40B4-BE49-F238E27FC236}">
                <a16:creationId xmlns:a16="http://schemas.microsoft.com/office/drawing/2014/main" id="{A22A3F02-035A-4B43-98B3-2733B253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59" y="5704717"/>
            <a:ext cx="666853" cy="6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FE4DB2-675D-45A4-AD4C-6794BB36F10B}"/>
              </a:ext>
            </a:extLst>
          </p:cNvPr>
          <p:cNvSpPr txBox="1"/>
          <p:nvPr/>
        </p:nvSpPr>
        <p:spPr>
          <a:xfrm>
            <a:off x="3410288" y="4925010"/>
            <a:ext cx="261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Integration result </a:t>
            </a:r>
            <a:r>
              <a:rPr lang="en-US" sz="2000" dirty="0" err="1">
                <a:solidFill>
                  <a:schemeClr val="accent1"/>
                </a:solidFill>
              </a:rPr>
              <a:t>xf</a:t>
            </a:r>
            <a:r>
              <a:rPr lang="en-US" sz="2000" dirty="0">
                <a:solidFill>
                  <a:schemeClr val="accent1"/>
                </a:solidFill>
              </a:rPr>
              <a:t> [2]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D79DD0-AD5B-4F13-AFF6-D9DCAB5E187C}"/>
              </a:ext>
            </a:extLst>
          </p:cNvPr>
          <p:cNvSpPr txBox="1"/>
          <p:nvPr/>
        </p:nvSpPr>
        <p:spPr>
          <a:xfrm>
            <a:off x="3410288" y="5581854"/>
            <a:ext cx="271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Integration result </a:t>
            </a:r>
            <a:r>
              <a:rPr lang="en-US" sz="2000" dirty="0" err="1">
                <a:solidFill>
                  <a:schemeClr val="accent1"/>
                </a:solidFill>
              </a:rPr>
              <a:t>xf</a:t>
            </a:r>
            <a:r>
              <a:rPr lang="en-US" sz="2000" dirty="0">
                <a:solidFill>
                  <a:schemeClr val="accent1"/>
                </a:solidFill>
              </a:rPr>
              <a:t> [N]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98F492-54C0-4837-9B24-B9E824737A62}"/>
              </a:ext>
            </a:extLst>
          </p:cNvPr>
          <p:cNvSpPr txBox="1"/>
          <p:nvPr/>
        </p:nvSpPr>
        <p:spPr>
          <a:xfrm>
            <a:off x="5025134" y="2664694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94C4C-F6B0-49C7-BA4B-901F1DEA023C}"/>
              </a:ext>
            </a:extLst>
          </p:cNvPr>
          <p:cNvSpPr txBox="1"/>
          <p:nvPr/>
        </p:nvSpPr>
        <p:spPr>
          <a:xfrm>
            <a:off x="7956583" y="2624512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85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47654-9687-4769-AB20-807519FCE094}"/>
              </a:ext>
            </a:extLst>
          </p:cNvPr>
          <p:cNvSpPr txBox="1"/>
          <p:nvPr/>
        </p:nvSpPr>
        <p:spPr>
          <a:xfrm>
            <a:off x="398734" y="1183810"/>
            <a:ext cx="5155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would like to solve:</a:t>
            </a:r>
          </a:p>
          <a:p>
            <a:endParaRPr lang="en-US" sz="2400" dirty="0"/>
          </a:p>
          <a:p>
            <a:pPr marL="342900" indent="-342900">
              <a:buAutoNum type="alphaLcPeriod"/>
            </a:pPr>
            <a:r>
              <a:rPr lang="en-US" sz="2400" dirty="0"/>
              <a:t>Integration from a function, such as:</a:t>
            </a:r>
          </a:p>
          <a:p>
            <a:pPr marL="342900" indent="-342900">
              <a:buAutoNum type="alphaLcPeriod"/>
            </a:pPr>
            <a:endParaRPr lang="en-US" sz="2400" dirty="0"/>
          </a:p>
          <a:p>
            <a:pPr marL="342900" indent="-342900">
              <a:buAutoNum type="alphaLcPeriod"/>
            </a:pPr>
            <a:endParaRPr lang="en-US" sz="2400" dirty="0"/>
          </a:p>
          <a:p>
            <a:pPr marL="342900" indent="-342900">
              <a:buAutoNum type="alphaLcPeriod"/>
            </a:pPr>
            <a:endParaRPr lang="en-US" sz="2400" dirty="0"/>
          </a:p>
          <a:p>
            <a:r>
              <a:rPr lang="en-US" sz="2400" dirty="0"/>
              <a:t>b. Integration from a data set, such as:</a:t>
            </a:r>
            <a:endParaRPr lang="en-ID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44E579-89CD-49BB-BA0A-B11AC98ABF2D}"/>
                  </a:ext>
                </a:extLst>
              </p:cNvPr>
              <p:cNvSpPr txBox="1"/>
              <p:nvPr/>
            </p:nvSpPr>
            <p:spPr>
              <a:xfrm>
                <a:off x="3311750" y="2509373"/>
                <a:ext cx="2667397" cy="619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44E579-89CD-49BB-BA0A-B11AC98A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50" y="2509373"/>
                <a:ext cx="2667397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F34D46F-1312-419E-AEA8-78A7AF6E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44155"/>
              </p:ext>
            </p:extLst>
          </p:nvPr>
        </p:nvGraphicFramePr>
        <p:xfrm>
          <a:off x="2540000" y="419083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289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475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F(x)=x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1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2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0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Theory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F3F9045-7C87-440F-808F-ABEF7443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3" t="17910" r="28257" b="8043"/>
          <a:stretch/>
        </p:blipFill>
        <p:spPr>
          <a:xfrm>
            <a:off x="4035103" y="2046914"/>
            <a:ext cx="4907561" cy="3808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9602C2-EF71-4311-ABD5-6553254A2174}"/>
              </a:ext>
            </a:extLst>
          </p:cNvPr>
          <p:cNvSpPr txBox="1"/>
          <p:nvPr/>
        </p:nvSpPr>
        <p:spPr>
          <a:xfrm>
            <a:off x="134717" y="1157410"/>
            <a:ext cx="67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Application or Composite Trapezoidal Rule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C9F05-25F2-4ABC-B147-2DBD886DC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1" t="59174" r="36239" b="25005"/>
          <a:stretch/>
        </p:blipFill>
        <p:spPr>
          <a:xfrm>
            <a:off x="201336" y="2352744"/>
            <a:ext cx="3947093" cy="99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01304-4F26-4809-BE5D-17740BAAA068}"/>
              </a:ext>
            </a:extLst>
          </p:cNvPr>
          <p:cNvSpPr txBox="1"/>
          <p:nvPr/>
        </p:nvSpPr>
        <p:spPr>
          <a:xfrm>
            <a:off x="897621" y="3244334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General Formula</a:t>
            </a:r>
            <a:endParaRPr lang="en-ID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602C2-EF71-4311-ABD5-6553254A2174}"/>
              </a:ext>
            </a:extLst>
          </p:cNvPr>
          <p:cNvSpPr txBox="1"/>
          <p:nvPr/>
        </p:nvSpPr>
        <p:spPr>
          <a:xfrm>
            <a:off x="0" y="938410"/>
            <a:ext cx="768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Application or Composite 1/3 </a:t>
            </a:r>
            <a:r>
              <a:rPr lang="en-US" sz="2400" dirty="0" err="1"/>
              <a:t>rd</a:t>
            </a:r>
            <a:r>
              <a:rPr lang="en-US" sz="2400" dirty="0"/>
              <a:t> Simpson Rule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8E4C7-83A5-43C5-8CF2-583004905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9" t="33731" r="17981" b="17992"/>
          <a:stretch/>
        </p:blipFill>
        <p:spPr>
          <a:xfrm>
            <a:off x="1460178" y="1400075"/>
            <a:ext cx="6039582" cy="2483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44CC1-9F36-4D52-80FA-E27FD7142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6" t="65863" r="10464" b="7390"/>
          <a:stretch/>
        </p:blipFill>
        <p:spPr>
          <a:xfrm>
            <a:off x="1644240" y="4269996"/>
            <a:ext cx="6039582" cy="1375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EA4D4-7F93-4E53-80EC-DA37F14A965A}"/>
              </a:ext>
            </a:extLst>
          </p:cNvPr>
          <p:cNvSpPr txBox="1"/>
          <p:nvPr/>
        </p:nvSpPr>
        <p:spPr>
          <a:xfrm>
            <a:off x="2852256" y="5645792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General Formula</a:t>
            </a:r>
            <a:endParaRPr lang="en-ID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9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Simpson 1/3 Rule Method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431195-F7F6-4981-AAB8-503CE8ADE714}"/>
              </a:ext>
            </a:extLst>
          </p:cNvPr>
          <p:cNvSpPr txBox="1">
            <a:spLocks/>
          </p:cNvSpPr>
          <p:nvPr/>
        </p:nvSpPr>
        <p:spPr>
          <a:xfrm>
            <a:off x="300782" y="1440481"/>
            <a:ext cx="8552255" cy="73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General formula: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graphicFrame>
        <p:nvGraphicFramePr>
          <p:cNvPr id="6" name="Object 235">
            <a:extLst>
              <a:ext uri="{FF2B5EF4-FFF2-40B4-BE49-F238E27FC236}">
                <a16:creationId xmlns:a16="http://schemas.microsoft.com/office/drawing/2014/main" id="{7628751B-FBAC-4FE0-A5DF-47BA5E69C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21" y="1778475"/>
          <a:ext cx="8164781" cy="156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ersamaan" r:id="rId2" imgW="3568680" imgH="685800" progId="Equation.3">
                  <p:embed/>
                </p:oleObj>
              </mc:Choice>
              <mc:Fallback>
                <p:oleObj name="Persamaan" r:id="rId2" imgW="3568680" imgH="685800" progId="Equation.3">
                  <p:embed/>
                  <p:pic>
                    <p:nvPicPr>
                      <p:cNvPr id="6" name="Object 235">
                        <a:extLst>
                          <a:ext uri="{FF2B5EF4-FFF2-40B4-BE49-F238E27FC236}">
                            <a16:creationId xmlns:a16="http://schemas.microsoft.com/office/drawing/2014/main" id="{7628751B-FBAC-4FE0-A5DF-47BA5E69C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21" y="1778475"/>
                        <a:ext cx="8164781" cy="15690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8A5230-12E0-4291-A312-06DA51283C27}"/>
              </a:ext>
            </a:extLst>
          </p:cNvPr>
          <p:cNvSpPr txBox="1"/>
          <p:nvPr/>
        </p:nvSpPr>
        <p:spPr>
          <a:xfrm>
            <a:off x="413929" y="3582099"/>
            <a:ext cx="831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number of discretization points should be an even number ( or in other word, the total number of points is an odd number)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E1923-A91D-47B3-9364-79BECE19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9" y="4505429"/>
            <a:ext cx="8711939" cy="1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err="1"/>
              <a:t>Scipy.Integrate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36E9-3B38-445C-B499-5959A9A34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1" t="12038" r="7247"/>
          <a:stretch/>
        </p:blipFill>
        <p:spPr>
          <a:xfrm>
            <a:off x="394283" y="1468073"/>
            <a:ext cx="7466202" cy="452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8431E7-FED1-494C-8924-CD8DE355A425}"/>
              </a:ext>
            </a:extLst>
          </p:cNvPr>
          <p:cNvSpPr txBox="1"/>
          <p:nvPr/>
        </p:nvSpPr>
        <p:spPr>
          <a:xfrm>
            <a:off x="236989" y="6134871"/>
            <a:ext cx="867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https://docs.scipy.org/doc/scipy/reference/tutorial/integrate.html</a:t>
            </a:r>
          </a:p>
        </p:txBody>
      </p:sp>
    </p:spTree>
    <p:extLst>
      <p:ext uri="{BB962C8B-B14F-4D97-AF65-F5344CB8AC3E}">
        <p14:creationId xmlns:p14="http://schemas.microsoft.com/office/powerpoint/2010/main" val="26980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C66E9-ED0B-467D-A29D-604FF040AD0B}"/>
              </a:ext>
            </a:extLst>
          </p:cNvPr>
          <p:cNvSpPr txBox="1"/>
          <p:nvPr/>
        </p:nvSpPr>
        <p:spPr>
          <a:xfrm>
            <a:off x="192947" y="1140897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following equations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1FFCE-10A1-4DEE-86F0-D4AD7C110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5" t="58522" r="47614" b="11957"/>
          <a:stretch/>
        </p:blipFill>
        <p:spPr>
          <a:xfrm>
            <a:off x="2585194" y="1510229"/>
            <a:ext cx="5105162" cy="2013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54223-7301-4243-9865-9D445D2B3E0B}"/>
              </a:ext>
            </a:extLst>
          </p:cNvPr>
          <p:cNvSpPr txBox="1"/>
          <p:nvPr/>
        </p:nvSpPr>
        <p:spPr>
          <a:xfrm>
            <a:off x="347661" y="4308206"/>
            <a:ext cx="291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I=</a:t>
            </a:r>
            <a:r>
              <a:rPr lang="en-US" dirty="0"/>
              <a:t>x-0.5x**2-x**4+2/6*x**6</a:t>
            </a:r>
            <a:endParaRPr lang="id-ID" dirty="0"/>
          </a:p>
          <a:p>
            <a:r>
              <a:rPr lang="id-ID" dirty="0" err="1"/>
              <a:t>Result</a:t>
            </a:r>
            <a:r>
              <a:rPr lang="id-ID" dirty="0"/>
              <a:t>=1104.0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5AD1-27A5-4033-B33E-D9BE056AE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31287" r="62019" b="44900"/>
          <a:stretch/>
        </p:blipFill>
        <p:spPr>
          <a:xfrm>
            <a:off x="4647994" y="4018969"/>
            <a:ext cx="3388659" cy="1224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1A09C0-2443-49A9-A9CD-EC7CF946E8B1}"/>
              </a:ext>
            </a:extLst>
          </p:cNvPr>
          <p:cNvSpPr txBox="1"/>
          <p:nvPr/>
        </p:nvSpPr>
        <p:spPr>
          <a:xfrm>
            <a:off x="4843678" y="5370036"/>
            <a:ext cx="157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Res</a:t>
            </a:r>
            <a:r>
              <a:rPr lang="id-ID" dirty="0"/>
              <a:t>=</a:t>
            </a:r>
            <a:r>
              <a:rPr lang="en-ID" dirty="0"/>
              <a:t>1104.0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78F4E8-7B0C-4DB9-B7BB-CE501C0AF5DD}"/>
              </a:ext>
            </a:extLst>
          </p:cNvPr>
          <p:cNvSpPr txBox="1"/>
          <p:nvPr/>
        </p:nvSpPr>
        <p:spPr>
          <a:xfrm>
            <a:off x="347661" y="3754208"/>
            <a:ext cx="21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>
                <a:solidFill>
                  <a:srgbClr val="0000FF"/>
                </a:solidFill>
              </a:rPr>
              <a:t>Analitical</a:t>
            </a:r>
            <a:r>
              <a:rPr lang="id-ID" b="1" dirty="0">
                <a:solidFill>
                  <a:srgbClr val="0000FF"/>
                </a:solidFill>
              </a:rPr>
              <a:t> Solution</a:t>
            </a:r>
            <a:endParaRPr lang="en-ID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3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ACAAA2-7D8C-44E6-AB91-EB8F209426A9}"/>
              </a:ext>
            </a:extLst>
          </p:cNvPr>
          <p:cNvSpPr/>
          <p:nvPr/>
        </p:nvSpPr>
        <p:spPr>
          <a:xfrm>
            <a:off x="1090569" y="5100506"/>
            <a:ext cx="3674373" cy="5452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C66E9-ED0B-467D-A29D-604FF040AD0B}"/>
              </a:ext>
            </a:extLst>
          </p:cNvPr>
          <p:cNvSpPr txBox="1"/>
          <p:nvPr/>
        </p:nvSpPr>
        <p:spPr>
          <a:xfrm>
            <a:off x="192947" y="1140897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following equations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81AB7-D5E0-4631-8C11-8DC2B4782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5" t="58522" r="63873" b="27455"/>
          <a:stretch/>
        </p:blipFill>
        <p:spPr>
          <a:xfrm>
            <a:off x="3004940" y="1290205"/>
            <a:ext cx="3134119" cy="95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FE5E28-7CDA-4BC0-829A-D949D3723D5B}"/>
              </a:ext>
            </a:extLst>
          </p:cNvPr>
          <p:cNvSpPr txBox="1"/>
          <p:nvPr/>
        </p:nvSpPr>
        <p:spPr>
          <a:xfrm>
            <a:off x="473581" y="2375459"/>
            <a:ext cx="4623758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from </a:t>
            </a:r>
            <a:r>
              <a:rPr lang="en-ID" dirty="0" err="1"/>
              <a:t>scipy.integrate</a:t>
            </a:r>
            <a:r>
              <a:rPr lang="en-ID" dirty="0"/>
              <a:t> import quad </a:t>
            </a:r>
          </a:p>
          <a:p>
            <a:endParaRPr lang="en-ID" dirty="0"/>
          </a:p>
          <a:p>
            <a:r>
              <a:rPr lang="en-ID" dirty="0"/>
              <a:t>def </a:t>
            </a:r>
            <a:r>
              <a:rPr lang="en-ID" dirty="0" err="1"/>
              <a:t>Myfun</a:t>
            </a:r>
            <a:r>
              <a:rPr lang="en-ID" dirty="0"/>
              <a:t>(x):</a:t>
            </a:r>
          </a:p>
          <a:p>
            <a:r>
              <a:rPr lang="en-ID" dirty="0"/>
              <a:t>    F=1-x-4*x**3+2*x**5</a:t>
            </a:r>
          </a:p>
          <a:p>
            <a:r>
              <a:rPr lang="en-ID" dirty="0"/>
              <a:t>    return F</a:t>
            </a:r>
          </a:p>
          <a:p>
            <a:endParaRPr lang="en-ID" dirty="0"/>
          </a:p>
          <a:p>
            <a:r>
              <a:rPr lang="en-ID" dirty="0"/>
              <a:t>Res=quad(Myfun,-2,4)</a:t>
            </a:r>
          </a:p>
          <a:p>
            <a:r>
              <a:rPr lang="en-ID" dirty="0"/>
              <a:t>print(Res)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9FA67-2ED8-4B6F-8DC5-3F1D901CB011}"/>
              </a:ext>
            </a:extLst>
          </p:cNvPr>
          <p:cNvSpPr txBox="1"/>
          <p:nvPr/>
        </p:nvSpPr>
        <p:spPr>
          <a:xfrm>
            <a:off x="1237140" y="5198463"/>
            <a:ext cx="462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(1104.0, 1.2394729640791134e-11)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AB61-4E76-4579-95AA-D5DDCA443F9F}"/>
              </a:ext>
            </a:extLst>
          </p:cNvPr>
          <p:cNvCxnSpPr>
            <a:cxnSpLocks/>
          </p:cNvCxnSpPr>
          <p:nvPr/>
        </p:nvCxnSpPr>
        <p:spPr>
          <a:xfrm>
            <a:off x="1644242" y="5567795"/>
            <a:ext cx="0" cy="3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3D9D30-D87D-4DE6-A7B1-6B07CC80D145}"/>
              </a:ext>
            </a:extLst>
          </p:cNvPr>
          <p:cNvSpPr txBox="1"/>
          <p:nvPr/>
        </p:nvSpPr>
        <p:spPr>
          <a:xfrm>
            <a:off x="1237140" y="5892904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Result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AC77A-774D-471D-9778-DC90CFE29CDF}"/>
              </a:ext>
            </a:extLst>
          </p:cNvPr>
          <p:cNvCxnSpPr>
            <a:cxnSpLocks/>
          </p:cNvCxnSpPr>
          <p:nvPr/>
        </p:nvCxnSpPr>
        <p:spPr>
          <a:xfrm>
            <a:off x="3264715" y="5542628"/>
            <a:ext cx="0" cy="3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A1A36E-4671-4C10-A27B-C45619D6602B}"/>
              </a:ext>
            </a:extLst>
          </p:cNvPr>
          <p:cNvSpPr txBox="1"/>
          <p:nvPr/>
        </p:nvSpPr>
        <p:spPr>
          <a:xfrm>
            <a:off x="2567031" y="5892904"/>
            <a:ext cx="22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Absolute</a:t>
            </a:r>
            <a:r>
              <a:rPr lang="id-ID" dirty="0"/>
              <a:t> </a:t>
            </a:r>
            <a:r>
              <a:rPr lang="id-ID" dirty="0" err="1"/>
              <a:t>error</a:t>
            </a:r>
            <a:endParaRPr lang="en-ID" dirty="0"/>
          </a:p>
        </p:txBody>
      </p:sp>
      <p:pic>
        <p:nvPicPr>
          <p:cNvPr id="22" name="Picture 21" descr="Hasil gambar untuk computer and children cartoon">
            <a:extLst>
              <a:ext uri="{FF2B5EF4-FFF2-40B4-BE49-F238E27FC236}">
                <a16:creationId xmlns:a16="http://schemas.microsoft.com/office/drawing/2014/main" id="{76F12700-AA26-49BF-8B1A-CF27781286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56" y="4263893"/>
            <a:ext cx="2633980" cy="16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F2F632-7BEF-49BF-AC67-14F15BEE71C5}"/>
              </a:ext>
            </a:extLst>
          </p:cNvPr>
          <p:cNvSpPr txBox="1"/>
          <p:nvPr/>
        </p:nvSpPr>
        <p:spPr>
          <a:xfrm>
            <a:off x="7510387" y="6077570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Easy</a:t>
            </a:r>
            <a:r>
              <a:rPr lang="id-ID" dirty="0"/>
              <a:t>................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312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C66E9-ED0B-467D-A29D-604FF040AD0B}"/>
              </a:ext>
            </a:extLst>
          </p:cNvPr>
          <p:cNvSpPr txBox="1"/>
          <p:nvPr/>
        </p:nvSpPr>
        <p:spPr>
          <a:xfrm>
            <a:off x="192947" y="1140897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Integrate</a:t>
            </a:r>
            <a:r>
              <a:rPr lang="id-ID" dirty="0"/>
              <a:t> </a:t>
            </a:r>
            <a:r>
              <a:rPr lang="id-ID" dirty="0" err="1"/>
              <a:t>following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:</a:t>
            </a:r>
            <a:endParaRPr lang="en-ID" dirty="0"/>
          </a:p>
        </p:txBody>
      </p:sp>
      <p:pic>
        <p:nvPicPr>
          <p:cNvPr id="22" name="Picture 21" descr="Hasil gambar untuk computer and children cartoon">
            <a:extLst>
              <a:ext uri="{FF2B5EF4-FFF2-40B4-BE49-F238E27FC236}">
                <a16:creationId xmlns:a16="http://schemas.microsoft.com/office/drawing/2014/main" id="{76F12700-AA26-49BF-8B1A-CF27781286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25" y="4404345"/>
            <a:ext cx="2633980" cy="16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F2F632-7BEF-49BF-AC67-14F15BEE71C5}"/>
              </a:ext>
            </a:extLst>
          </p:cNvPr>
          <p:cNvSpPr txBox="1"/>
          <p:nvPr/>
        </p:nvSpPr>
        <p:spPr>
          <a:xfrm>
            <a:off x="7510387" y="6077570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Easy</a:t>
            </a:r>
            <a:r>
              <a:rPr lang="id-ID" dirty="0"/>
              <a:t>................</a:t>
            </a:r>
            <a:endParaRPr lang="en-ID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94214B-2169-47A7-BC32-A40B87BA6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13961"/>
              </p:ext>
            </p:extLst>
          </p:nvPr>
        </p:nvGraphicFramePr>
        <p:xfrm>
          <a:off x="715468" y="1815238"/>
          <a:ext cx="230456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830">
                  <a:extLst>
                    <a:ext uri="{9D8B030D-6E8A-4147-A177-3AD203B41FA5}">
                      <a16:colId xmlns:a16="http://schemas.microsoft.com/office/drawing/2014/main" val="1591640583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259191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-2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-29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5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-1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4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-2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376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1789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244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54C7F98-87B3-4BBA-95F6-07D8D84FFBD5}"/>
              </a:ext>
            </a:extLst>
          </p:cNvPr>
          <p:cNvSpPr txBox="1"/>
          <p:nvPr/>
        </p:nvSpPr>
        <p:spPr>
          <a:xfrm>
            <a:off x="3548307" y="1813407"/>
            <a:ext cx="4119231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ID" dirty="0"/>
              <a:t>x=</a:t>
            </a:r>
            <a:r>
              <a:rPr lang="en-ID" dirty="0" err="1"/>
              <a:t>np.array</a:t>
            </a:r>
            <a:r>
              <a:rPr lang="en-ID" dirty="0"/>
              <a:t>([-2,-1,0,1,2,3,4])</a:t>
            </a:r>
          </a:p>
          <a:p>
            <a:r>
              <a:rPr lang="en-ID" dirty="0"/>
              <a:t>Y=</a:t>
            </a:r>
            <a:r>
              <a:rPr lang="en-ID" dirty="0" err="1"/>
              <a:t>np.array</a:t>
            </a:r>
            <a:r>
              <a:rPr lang="en-ID" dirty="0"/>
              <a:t>([-29,4,1,-2,31,376,1789])</a:t>
            </a:r>
          </a:p>
          <a:p>
            <a:endParaRPr lang="en-ID" dirty="0"/>
          </a:p>
          <a:p>
            <a:r>
              <a:rPr lang="en-ID" dirty="0"/>
              <a:t>from </a:t>
            </a:r>
            <a:r>
              <a:rPr lang="en-ID" dirty="0" err="1"/>
              <a:t>scipy.integrate</a:t>
            </a:r>
            <a:r>
              <a:rPr lang="en-ID" dirty="0"/>
              <a:t> import </a:t>
            </a:r>
            <a:r>
              <a:rPr lang="en-ID" dirty="0" err="1"/>
              <a:t>simps</a:t>
            </a:r>
            <a:endParaRPr lang="en-ID" dirty="0"/>
          </a:p>
          <a:p>
            <a:r>
              <a:rPr lang="en-ID" dirty="0"/>
              <a:t>I = </a:t>
            </a:r>
            <a:r>
              <a:rPr lang="en-ID" dirty="0" err="1"/>
              <a:t>simps</a:t>
            </a:r>
            <a:r>
              <a:rPr lang="en-ID" dirty="0"/>
              <a:t>(</a:t>
            </a:r>
            <a:r>
              <a:rPr lang="en-ID" dirty="0" err="1"/>
              <a:t>Y,x</a:t>
            </a:r>
            <a:r>
              <a:rPr lang="en-ID" dirty="0"/>
              <a:t>)</a:t>
            </a:r>
          </a:p>
          <a:p>
            <a:r>
              <a:rPr lang="en-ID" dirty="0"/>
              <a:t>print(I)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6A222-ADBE-43C3-8D3B-1C9633F1A5D4}"/>
              </a:ext>
            </a:extLst>
          </p:cNvPr>
          <p:cNvSpPr txBox="1"/>
          <p:nvPr/>
        </p:nvSpPr>
        <p:spPr>
          <a:xfrm>
            <a:off x="3523140" y="3801373"/>
            <a:ext cx="106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1112.0</a:t>
            </a:r>
          </a:p>
        </p:txBody>
      </p:sp>
    </p:spTree>
    <p:extLst>
      <p:ext uri="{BB962C8B-B14F-4D97-AF65-F5344CB8AC3E}">
        <p14:creationId xmlns:p14="http://schemas.microsoft.com/office/powerpoint/2010/main" val="9979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654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Segoe UI</vt:lpstr>
      <vt:lpstr>Segoe UI Light</vt:lpstr>
      <vt:lpstr>Office Theme</vt:lpstr>
      <vt:lpstr>Persamaan</vt:lpstr>
      <vt:lpstr> Python Programming for Chemical Engineers Numerical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Problem</vt:lpstr>
      <vt:lpstr>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muhammad.azis</cp:lastModifiedBy>
  <cp:revision>24</cp:revision>
  <dcterms:created xsi:type="dcterms:W3CDTF">2018-05-08T07:02:21Z</dcterms:created>
  <dcterms:modified xsi:type="dcterms:W3CDTF">2021-06-01T12:18:51Z</dcterms:modified>
</cp:coreProperties>
</file>